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62"/>
  </p:notesMasterIdLst>
  <p:sldIdLst>
    <p:sldId id="318" r:id="rId2"/>
    <p:sldId id="31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Lst>
  <p:sldSz cx="9144000" cy="5143500" type="screen16x9"/>
  <p:notesSz cx="6858000" cy="9144000"/>
  <p:embeddedFontLst>
    <p:embeddedFont>
      <p:font typeface="Calibri" panose="020F0502020204030204" pitchFamily="34" charset="0"/>
      <p:regular r:id="rId63"/>
      <p:bold r:id="rId64"/>
      <p:italic r:id="rId65"/>
      <p:boldItalic r:id="rId66"/>
    </p:embeddedFont>
    <p:embeddedFont>
      <p:font typeface="Inter SemiBold" panose="020B0604020202020204" charset="0"/>
      <p:regular r:id="rId67"/>
      <p:bold r:id="rId68"/>
      <p:italic r:id="rId69"/>
      <p:boldItalic r:id="rId70"/>
    </p:embeddedFont>
    <p:embeddedFont>
      <p:font typeface="Inter Medium" panose="020B0604020202020204" charset="0"/>
      <p:regular r:id="rId71"/>
      <p:bold r:id="rId72"/>
      <p:italic r:id="rId73"/>
      <p:boldItalic r:id="rId74"/>
    </p:embeddedFont>
    <p:embeddedFont>
      <p:font typeface="Inter Light" panose="020B0604020202020204" charset="0"/>
      <p:regular r:id="rId75"/>
      <p:bold r:id="rId76"/>
      <p:italic r:id="rId77"/>
      <p:boldItalic r:id="rId78"/>
    </p:embeddedFont>
    <p:embeddedFont>
      <p:font typeface="Inter" panose="020B0604020202020204"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guide id="3" pos="2848">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3" roundtripDataSignature="AMtx7mg7PwLLRK88E8oixjNd9CFJFSfD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6EE8FF-AA4E-4B41-BF73-BC37D6403573}">
  <a:tblStyle styleId="{436EE8FF-AA4E-4B41-BF73-BC37D640357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80C14470-5D6B-49DE-A75A-00DBA22D5FF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792" y="78"/>
      </p:cViewPr>
      <p:guideLst>
        <p:guide orient="horz" pos="1620"/>
        <p:guide pos="2880"/>
        <p:guide pos="28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fntdata"/><Relationship Id="rId68" Type="http://schemas.openxmlformats.org/officeDocument/2006/relationships/font" Target="fonts/font6.fntdata"/><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2.fntdata"/><Relationship Id="rId79" Type="http://schemas.openxmlformats.org/officeDocument/2006/relationships/font" Target="fonts/font17.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80" Type="http://schemas.openxmlformats.org/officeDocument/2006/relationships/font" Target="fonts/font18.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8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font" Target="fonts/font16.fntdata"/><Relationship Id="rId81" Type="http://schemas.openxmlformats.org/officeDocument/2006/relationships/font" Target="fonts/font19.fntdata"/><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4.fntdata"/><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978874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N-u4H-vUy0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0bbbe8f71c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30bbbe8f71c_2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Yumna akan menambahkan data tentang evaluasi Permen 30/2021 </a:t>
            </a:r>
            <a:endParaRPr/>
          </a:p>
        </p:txBody>
      </p:sp>
    </p:spTree>
    <p:extLst>
      <p:ext uri="{BB962C8B-B14F-4D97-AF65-F5344CB8AC3E}">
        <p14:creationId xmlns:p14="http://schemas.microsoft.com/office/powerpoint/2010/main" val="2793267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72d41f0063_0_2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3" name="Google Shape;313;g272d41f0063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9172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10181e0932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g310181e0932_0_1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33127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10181e0932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g310181e0932_0_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50639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10181e0932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0" name="Google Shape;350;g310181e0932_0_3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848767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118fbdc7d1_4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0" name="Google Shape;370;g3118fbdc7d1_4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714480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118fbdc7d1_4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6" name="Google Shape;376;g3118fbdc7d1_4_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969236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118fbdc7d1_4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8" name="Google Shape;388;g3118fbdc7d1_4_1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21913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118fbdc7d1_4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4" name="Google Shape;394;g3118fbdc7d1_4_1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38574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118fbdc7d1_4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6" name="Google Shape;406;g3118fbdc7d1_4_1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963116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3118fbdc7d1_4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2" name="Google Shape;412;g3118fbdc7d1_4_1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769256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0bb532d5dd_7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g30bb532d5dd_7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71321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118fbdc7d1_4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4" name="Google Shape;424;g3118fbdc7d1_4_1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20215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118fbdc7d1_4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0" name="Google Shape;430;g3118fbdc7d1_4_1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389036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3118fbdc7d1_4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1" name="Google Shape;441;g3118fbdc7d1_4_1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633514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3118fbdc7d1_4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7" name="Google Shape;447;g3118fbdc7d1_4_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614119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125dd3a63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g3125dd3a63e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87000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310181e0932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g310181e0932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24230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724d441fdf_32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g2724d441fdf_32_3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000"/>
              <a:buFont typeface="Arial"/>
              <a:buNone/>
            </a:pPr>
            <a:endParaRPr/>
          </a:p>
        </p:txBody>
      </p:sp>
    </p:spTree>
    <p:extLst>
      <p:ext uri="{BB962C8B-B14F-4D97-AF65-F5344CB8AC3E}">
        <p14:creationId xmlns:p14="http://schemas.microsoft.com/office/powerpoint/2010/main" val="1620712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31314b93c8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0" name="Google Shape;500;g31314b93c8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8893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312b99b4cba_2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6" name="Google Shape;506;g312b99b4cba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4922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f6e6aab0c2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4" name="Google Shape;544;g2f6e6aab0c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3090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118fbdc7d1_2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3118fbdc7d1_2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p>
        </p:txBody>
      </p:sp>
    </p:spTree>
    <p:extLst>
      <p:ext uri="{BB962C8B-B14F-4D97-AF65-F5344CB8AC3E}">
        <p14:creationId xmlns:p14="http://schemas.microsoft.com/office/powerpoint/2010/main" val="1711286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310181e0932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0" name="Google Shape;570;g310181e0932_0_4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28950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30a0a83fd23_0_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4" name="Google Shape;584;g30a0a83fd23_0_7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06330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3118fbdc7d1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3" name="Google Shape;593;g3118fbdc7d1_0_1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Menambahkan contoh-contoh setiap prinsip</a:t>
            </a:r>
            <a:endParaRPr/>
          </a:p>
        </p:txBody>
      </p:sp>
    </p:spTree>
    <p:extLst>
      <p:ext uri="{BB962C8B-B14F-4D97-AF65-F5344CB8AC3E}">
        <p14:creationId xmlns:p14="http://schemas.microsoft.com/office/powerpoint/2010/main" val="30587947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3118fbdc7d1_0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0" name="Google Shape;610;g3118fbdc7d1_0_3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Menambahkan contoh-contoh setiap prinsip</a:t>
            </a:r>
            <a:endParaRPr/>
          </a:p>
        </p:txBody>
      </p:sp>
    </p:spTree>
    <p:extLst>
      <p:ext uri="{BB962C8B-B14F-4D97-AF65-F5344CB8AC3E}">
        <p14:creationId xmlns:p14="http://schemas.microsoft.com/office/powerpoint/2010/main" val="314904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3118fbdc7d1_0_4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633" name="Google Shape;633;g3118fbdc7d1_0_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224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3118fbdc7d1_0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3" name="Google Shape;643;g3118fbdc7d1_0_5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65263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310181e0932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8" name="Google Shape;658;g310181e0932_0_6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035077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3124a95512c_0_19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2" name="Google Shape;672;g3124a95512c_0_19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703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3118fbdc7d1_5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9" name="Google Shape;699;g3118fbdc7d1_5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0247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3125dd3a63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3125dd3a63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345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118fbdc7d1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118fbdc7d1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4168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3125dd3a63e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3125dd3a63e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35304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3125dd3a63e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3125dd3a63e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69536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3125dd3a63e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3125dd3a63e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4665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3125dd3a63e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3125dd3a63e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63905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3125dd3a63e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3125dd3a63e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3331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3125dd3a63e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3125dd3a63e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94330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3125dd3a63e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 name="Google Shape;828;g3125dd3a63e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96057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3124a95512c_0_4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300"/>
              <a:buFont typeface="Arial"/>
              <a:buNone/>
            </a:pPr>
            <a:endParaRPr/>
          </a:p>
        </p:txBody>
      </p:sp>
      <p:sp>
        <p:nvSpPr>
          <p:cNvPr id="840" name="Google Shape;840;g3124a95512c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20073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3125dd3a63e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3125dd3a63e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61569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310181e0932_0_7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9" name="Google Shape;879;g310181e0932_0_7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600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118fbdc7d1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g3118fbdc7d1_2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p>
        </p:txBody>
      </p:sp>
    </p:spTree>
    <p:extLst>
      <p:ext uri="{BB962C8B-B14F-4D97-AF65-F5344CB8AC3E}">
        <p14:creationId xmlns:p14="http://schemas.microsoft.com/office/powerpoint/2010/main" val="24785305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3125dd3a63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2" name="Google Shape;922;g3125dd3a63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Note: hard deadline PengKin dalam wacana untuk dihapus</a:t>
            </a:r>
            <a:endParaRPr/>
          </a:p>
        </p:txBody>
      </p:sp>
    </p:spTree>
    <p:extLst>
      <p:ext uri="{BB962C8B-B14F-4D97-AF65-F5344CB8AC3E}">
        <p14:creationId xmlns:p14="http://schemas.microsoft.com/office/powerpoint/2010/main" val="23796391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3124a95512c_0_1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5" name="Google Shape;945;g3124a95512c_0_12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314315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3118fbdc7d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9" name="Google Shape;959;g3118fbdc7d1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718735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3125dd3a63e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3125dd3a63e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2235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3125dd3a63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3" name="Google Shape;983;g3125dd3a63e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131078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311e935f65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997" name="Google Shape;997;g311e935f65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34270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30776c45d3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5" name="Google Shape;1015;g30776c45d3f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477102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30a0a83fd23_0_8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5" name="Google Shape;1025;g30a0a83fd23_0_8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101272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275014a7f61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5" name="Google Shape;1035;g275014a7f61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13125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0a0a83fd23_0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30a0a83fd23_0_5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p>
        </p:txBody>
      </p:sp>
    </p:spTree>
    <p:extLst>
      <p:ext uri="{BB962C8B-B14F-4D97-AF65-F5344CB8AC3E}">
        <p14:creationId xmlns:p14="http://schemas.microsoft.com/office/powerpoint/2010/main" val="3682760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f915a23e6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g2f915a23e67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dirty="0">
                <a:solidFill>
                  <a:schemeClr val="hlink"/>
                </a:solidFill>
                <a:hlinkClick r:id="rId3"/>
              </a:rPr>
              <a:t>https://www.youtube.com/watch?v=N-u4H-vUy0M</a:t>
            </a:r>
            <a:endParaRPr dirty="0"/>
          </a:p>
        </p:txBody>
      </p:sp>
    </p:spTree>
    <p:extLst>
      <p:ext uri="{BB962C8B-B14F-4D97-AF65-F5344CB8AC3E}">
        <p14:creationId xmlns:p14="http://schemas.microsoft.com/office/powerpoint/2010/main" val="2938908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10181e093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310181e0932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5542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10181e0932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g310181e0932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75334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
        <p:cNvGrpSpPr/>
        <p:nvPr/>
      </p:nvGrpSpPr>
      <p:grpSpPr>
        <a:xfrm>
          <a:off x="0" y="0"/>
          <a:ext cx="0" cy="0"/>
          <a:chOff x="0" y="0"/>
          <a:chExt cx="0" cy="0"/>
        </a:xfrm>
      </p:grpSpPr>
      <p:sp>
        <p:nvSpPr>
          <p:cNvPr id="26" name="Google Shape;26;g272cf96377f_0_638"/>
          <p:cNvSpPr txBox="1">
            <a:spLocks noGrp="1"/>
          </p:cNvSpPr>
          <p:nvPr>
            <p:ph type="title"/>
          </p:nvPr>
        </p:nvSpPr>
        <p:spPr>
          <a:xfrm>
            <a:off x="182880" y="274638"/>
            <a:ext cx="8736300" cy="249300"/>
          </a:xfrm>
          <a:prstGeom prst="rect">
            <a:avLst/>
          </a:prstGeom>
          <a:noFill/>
          <a:ln>
            <a:noFill/>
          </a:ln>
        </p:spPr>
        <p:txBody>
          <a:bodyPr spcFirstLastPara="1" wrap="square" lIns="0" tIns="0" rIns="0" bIns="0" anchor="t" anchorCtr="0">
            <a:spAutoFit/>
          </a:bodyPr>
          <a:lstStyle>
            <a:lvl1pPr marR="0" lvl="0" algn="l">
              <a:lnSpc>
                <a:spcPct val="90000"/>
              </a:lnSpc>
              <a:spcBef>
                <a:spcPts val="0"/>
              </a:spcBef>
              <a:spcAft>
                <a:spcPts val="0"/>
              </a:spcAft>
              <a:buClr>
                <a:srgbClr val="013066"/>
              </a:buClr>
              <a:buSzPts val="1800"/>
              <a:buFont typeface="Arial"/>
              <a:buNone/>
              <a:defRPr sz="1800" b="1" i="0" u="none" strike="noStrike" cap="none">
                <a:solidFill>
                  <a:srgbClr val="013066"/>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g272cf96377f_0_638"/>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8" name="Google Shape;28;g272cf96377f_0_638"/>
          <p:cNvSpPr txBox="1">
            <a:spLocks noGrp="1"/>
          </p:cNvSpPr>
          <p:nvPr>
            <p:ph type="body" idx="1"/>
          </p:nvPr>
        </p:nvSpPr>
        <p:spPr>
          <a:xfrm>
            <a:off x="182879" y="4938950"/>
            <a:ext cx="5214000" cy="96900"/>
          </a:xfrm>
          <a:prstGeom prst="rect">
            <a:avLst/>
          </a:prstGeom>
          <a:noFill/>
          <a:ln>
            <a:noFill/>
          </a:ln>
        </p:spPr>
        <p:txBody>
          <a:bodyPr spcFirstLastPara="1" wrap="square" lIns="0" tIns="0" rIns="0" bIns="0" anchor="b" anchorCtr="0">
            <a:spAutoFit/>
          </a:bodyPr>
          <a:lstStyle>
            <a:lvl1pPr marL="457200" marR="0" lvl="0" indent="-228600" algn="l">
              <a:lnSpc>
                <a:spcPct val="90000"/>
              </a:lnSpc>
              <a:spcBef>
                <a:spcPts val="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 name="Google Shape;29;g272cf96377f_0_638"/>
          <p:cNvSpPr txBox="1">
            <a:spLocks noGrp="1"/>
          </p:cNvSpPr>
          <p:nvPr>
            <p:ph type="body" idx="2"/>
          </p:nvPr>
        </p:nvSpPr>
        <p:spPr>
          <a:xfrm>
            <a:off x="182879" y="4587258"/>
            <a:ext cx="8736300" cy="97200"/>
          </a:xfrm>
          <a:prstGeom prst="rect">
            <a:avLst/>
          </a:prstGeom>
          <a:noFill/>
          <a:ln>
            <a:noFill/>
          </a:ln>
        </p:spPr>
        <p:txBody>
          <a:bodyPr spcFirstLastPara="1" wrap="square" lIns="0" tIns="0" rIns="0" bIns="0" anchor="b" anchorCtr="0">
            <a:spAutoFit/>
          </a:bodyPr>
          <a:lstStyle>
            <a:lvl1pPr marL="457200" marR="0" lvl="0" indent="-228600" algn="l">
              <a:lnSpc>
                <a:spcPct val="90000"/>
              </a:lnSpc>
              <a:spcBef>
                <a:spcPts val="0"/>
              </a:spcBef>
              <a:spcAft>
                <a:spcPts val="0"/>
              </a:spcAft>
              <a:buClr>
                <a:schemeClr val="lt1"/>
              </a:buClr>
              <a:buSzPts val="700"/>
              <a:buFont typeface="Arial"/>
              <a:buNone/>
              <a:defRPr sz="7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End slide layout">
  <p:cSld name="1_End slide layout">
    <p:spTree>
      <p:nvGrpSpPr>
        <p:cNvPr id="1" name="Shape 59"/>
        <p:cNvGrpSpPr/>
        <p:nvPr/>
      </p:nvGrpSpPr>
      <p:grpSpPr>
        <a:xfrm>
          <a:off x="0" y="0"/>
          <a:ext cx="0" cy="0"/>
          <a:chOff x="0" y="0"/>
          <a:chExt cx="0" cy="0"/>
        </a:xfrm>
      </p:grpSpPr>
      <p:sp>
        <p:nvSpPr>
          <p:cNvPr id="60" name="Google Shape;60;g2724d441fdf_32_300"/>
          <p:cNvSpPr/>
          <p:nvPr/>
        </p:nvSpPr>
        <p:spPr>
          <a:xfrm>
            <a:off x="0" y="4767270"/>
            <a:ext cx="9144000" cy="376200"/>
          </a:xfrm>
          <a:prstGeom prst="rect">
            <a:avLst/>
          </a:prstGeom>
          <a:solidFill>
            <a:srgbClr val="073763"/>
          </a:solidFill>
          <a:ln w="12700" cap="flat" cmpd="sng">
            <a:solidFill>
              <a:srgbClr val="07376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1200"/>
              <a:buFont typeface="Arial"/>
              <a:buNone/>
            </a:pPr>
            <a:endParaRPr sz="1200" b="0" i="0" u="none" strike="noStrike" cap="none">
              <a:solidFill>
                <a:srgbClr val="FFFFFF"/>
              </a:solidFill>
              <a:latin typeface="Arial"/>
              <a:ea typeface="Arial"/>
              <a:cs typeface="Arial"/>
              <a:sym typeface="Arial"/>
            </a:endParaRPr>
          </a:p>
        </p:txBody>
      </p:sp>
      <p:sp>
        <p:nvSpPr>
          <p:cNvPr id="61" name="Google Shape;61;g2724d441fdf_32_300"/>
          <p:cNvSpPr txBox="1">
            <a:spLocks noGrp="1"/>
          </p:cNvSpPr>
          <p:nvPr>
            <p:ph type="sldNum" idx="12"/>
          </p:nvPr>
        </p:nvSpPr>
        <p:spPr>
          <a:xfrm>
            <a:off x="8531886" y="476727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5">
  <p:cSld name="Title and Content_7">
    <p:spTree>
      <p:nvGrpSpPr>
        <p:cNvPr id="1" name="Shape 62"/>
        <p:cNvGrpSpPr/>
        <p:nvPr/>
      </p:nvGrpSpPr>
      <p:grpSpPr>
        <a:xfrm>
          <a:off x="0" y="0"/>
          <a:ext cx="0" cy="0"/>
          <a:chOff x="0" y="0"/>
          <a:chExt cx="0" cy="0"/>
        </a:xfrm>
      </p:grpSpPr>
      <p:sp>
        <p:nvSpPr>
          <p:cNvPr id="63" name="Google Shape;63;g272cf96377f_0_75"/>
          <p:cNvSpPr txBox="1">
            <a:spLocks noGrp="1"/>
          </p:cNvSpPr>
          <p:nvPr>
            <p:ph type="title"/>
          </p:nvPr>
        </p:nvSpPr>
        <p:spPr>
          <a:xfrm>
            <a:off x="182880" y="274638"/>
            <a:ext cx="8736300" cy="587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013066"/>
              </a:buClr>
              <a:buSzPts val="1800"/>
              <a:buFont typeface="Arial"/>
              <a:buNone/>
              <a:defRPr sz="1800" b="1" i="0" u="none" strike="noStrike" cap="none">
                <a:solidFill>
                  <a:srgbClr val="013066"/>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g272cf96377f_0_75"/>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3 2">
  <p:cSld name="Title and Content_2_3">
    <p:spTree>
      <p:nvGrpSpPr>
        <p:cNvPr id="1" name="Shape 65"/>
        <p:cNvGrpSpPr/>
        <p:nvPr/>
      </p:nvGrpSpPr>
      <p:grpSpPr>
        <a:xfrm>
          <a:off x="0" y="0"/>
          <a:ext cx="0" cy="0"/>
          <a:chOff x="0" y="0"/>
          <a:chExt cx="0" cy="0"/>
        </a:xfrm>
      </p:grpSpPr>
      <p:sp>
        <p:nvSpPr>
          <p:cNvPr id="66" name="Google Shape;66;g2f68bdff91f_0_691"/>
          <p:cNvSpPr txBox="1">
            <a:spLocks noGrp="1"/>
          </p:cNvSpPr>
          <p:nvPr>
            <p:ph type="title"/>
          </p:nvPr>
        </p:nvSpPr>
        <p:spPr>
          <a:xfrm>
            <a:off x="182880" y="274638"/>
            <a:ext cx="8736300" cy="587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013066"/>
              </a:buClr>
              <a:buSzPts val="1800"/>
              <a:buFont typeface="Arial"/>
              <a:buNone/>
              <a:defRPr sz="1800" b="1" i="0" u="none" strike="noStrike" cap="none">
                <a:solidFill>
                  <a:srgbClr val="013066"/>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Google Shape;67;g2f68bdff91f_0_691"/>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8" name="Google Shape;68;g2f68bdff91f_0_691"/>
          <p:cNvSpPr txBox="1"/>
          <p:nvPr/>
        </p:nvSpPr>
        <p:spPr>
          <a:xfrm>
            <a:off x="226125" y="4785700"/>
            <a:ext cx="26340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10">
  <p:cSld name="Title and Content_12">
    <p:spTree>
      <p:nvGrpSpPr>
        <p:cNvPr id="1" name="Shape 69"/>
        <p:cNvGrpSpPr/>
        <p:nvPr/>
      </p:nvGrpSpPr>
      <p:grpSpPr>
        <a:xfrm>
          <a:off x="0" y="0"/>
          <a:ext cx="0" cy="0"/>
          <a:chOff x="0" y="0"/>
          <a:chExt cx="0" cy="0"/>
        </a:xfrm>
      </p:grpSpPr>
      <p:sp>
        <p:nvSpPr>
          <p:cNvPr id="70" name="Google Shape;70;g2f68bdff91f_0_267"/>
          <p:cNvSpPr txBox="1">
            <a:spLocks noGrp="1"/>
          </p:cNvSpPr>
          <p:nvPr>
            <p:ph type="title"/>
          </p:nvPr>
        </p:nvSpPr>
        <p:spPr>
          <a:xfrm>
            <a:off x="182880" y="274638"/>
            <a:ext cx="8736300" cy="587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013066"/>
              </a:buClr>
              <a:buSzPts val="1800"/>
              <a:buFont typeface="Arial"/>
              <a:buNone/>
              <a:defRPr sz="1800" b="1" i="0" u="none" strike="noStrike" cap="none">
                <a:solidFill>
                  <a:srgbClr val="013066"/>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1" name="Google Shape;71;g2f68bdff91f_0_267"/>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9">
  <p:cSld name="Title and Content_11">
    <p:spTree>
      <p:nvGrpSpPr>
        <p:cNvPr id="1" name="Shape 72"/>
        <p:cNvGrpSpPr/>
        <p:nvPr/>
      </p:nvGrpSpPr>
      <p:grpSpPr>
        <a:xfrm>
          <a:off x="0" y="0"/>
          <a:ext cx="0" cy="0"/>
          <a:chOff x="0" y="0"/>
          <a:chExt cx="0" cy="0"/>
        </a:xfrm>
      </p:grpSpPr>
      <p:sp>
        <p:nvSpPr>
          <p:cNvPr id="73" name="Google Shape;73;g2f68bdff91f_0_138"/>
          <p:cNvSpPr txBox="1">
            <a:spLocks noGrp="1"/>
          </p:cNvSpPr>
          <p:nvPr>
            <p:ph type="title"/>
          </p:nvPr>
        </p:nvSpPr>
        <p:spPr>
          <a:xfrm>
            <a:off x="182880" y="274638"/>
            <a:ext cx="8736300" cy="587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013066"/>
              </a:buClr>
              <a:buSzPts val="1800"/>
              <a:buFont typeface="Arial"/>
              <a:buNone/>
              <a:defRPr sz="1800" b="1" i="0" u="none" strike="noStrike" cap="none">
                <a:solidFill>
                  <a:srgbClr val="013066"/>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Google Shape;74;g2f68bdff91f_0_138"/>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5" name="Google Shape;75;g2f68bdff91f_0_138"/>
          <p:cNvSpPr txBox="1"/>
          <p:nvPr/>
        </p:nvSpPr>
        <p:spPr>
          <a:xfrm>
            <a:off x="226125" y="4785700"/>
            <a:ext cx="26340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8">
  <p:cSld name="Title and Content_10">
    <p:spTree>
      <p:nvGrpSpPr>
        <p:cNvPr id="1" name="Shape 76"/>
        <p:cNvGrpSpPr/>
        <p:nvPr/>
      </p:nvGrpSpPr>
      <p:grpSpPr>
        <a:xfrm>
          <a:off x="0" y="0"/>
          <a:ext cx="0" cy="0"/>
          <a:chOff x="0" y="0"/>
          <a:chExt cx="0" cy="0"/>
        </a:xfrm>
      </p:grpSpPr>
      <p:sp>
        <p:nvSpPr>
          <p:cNvPr id="77" name="Google Shape;77;g272d41f0063_0_248"/>
          <p:cNvSpPr txBox="1">
            <a:spLocks noGrp="1"/>
          </p:cNvSpPr>
          <p:nvPr>
            <p:ph type="title"/>
          </p:nvPr>
        </p:nvSpPr>
        <p:spPr>
          <a:xfrm>
            <a:off x="182880" y="274638"/>
            <a:ext cx="8736300" cy="587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013066"/>
              </a:buClr>
              <a:buSzPts val="1800"/>
              <a:buFont typeface="Arial"/>
              <a:buNone/>
              <a:defRPr sz="1800" b="1" i="0" u="none" strike="noStrike" cap="none">
                <a:solidFill>
                  <a:srgbClr val="013066"/>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8" name="Google Shape;78;g272d41f0063_0_248"/>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6">
  <p:cSld name="Title and Content_8">
    <p:spTree>
      <p:nvGrpSpPr>
        <p:cNvPr id="1" name="Shape 79"/>
        <p:cNvGrpSpPr/>
        <p:nvPr/>
      </p:nvGrpSpPr>
      <p:grpSpPr>
        <a:xfrm>
          <a:off x="0" y="0"/>
          <a:ext cx="0" cy="0"/>
          <a:chOff x="0" y="0"/>
          <a:chExt cx="0" cy="0"/>
        </a:xfrm>
      </p:grpSpPr>
      <p:sp>
        <p:nvSpPr>
          <p:cNvPr id="80" name="Google Shape;80;g272cf96377f_0_487"/>
          <p:cNvSpPr txBox="1">
            <a:spLocks noGrp="1"/>
          </p:cNvSpPr>
          <p:nvPr>
            <p:ph type="title"/>
          </p:nvPr>
        </p:nvSpPr>
        <p:spPr>
          <a:xfrm>
            <a:off x="182880" y="274638"/>
            <a:ext cx="8736300" cy="587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013066"/>
              </a:buClr>
              <a:buSzPts val="1800"/>
              <a:buFont typeface="Arial"/>
              <a:buNone/>
              <a:defRPr sz="1800" b="1" i="0" u="none" strike="noStrike" cap="none">
                <a:solidFill>
                  <a:srgbClr val="013066"/>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 name="Google Shape;81;g272cf96377f_0_487"/>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7">
  <p:cSld name="Title and Content_9">
    <p:spTree>
      <p:nvGrpSpPr>
        <p:cNvPr id="1" name="Shape 82"/>
        <p:cNvGrpSpPr/>
        <p:nvPr/>
      </p:nvGrpSpPr>
      <p:grpSpPr>
        <a:xfrm>
          <a:off x="0" y="0"/>
          <a:ext cx="0" cy="0"/>
          <a:chOff x="0" y="0"/>
          <a:chExt cx="0" cy="0"/>
        </a:xfrm>
      </p:grpSpPr>
      <p:sp>
        <p:nvSpPr>
          <p:cNvPr id="83" name="Google Shape;83;g272cf96377f_0_557"/>
          <p:cNvSpPr txBox="1">
            <a:spLocks noGrp="1"/>
          </p:cNvSpPr>
          <p:nvPr>
            <p:ph type="title"/>
          </p:nvPr>
        </p:nvSpPr>
        <p:spPr>
          <a:xfrm>
            <a:off x="182880" y="274638"/>
            <a:ext cx="8736300" cy="587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013066"/>
              </a:buClr>
              <a:buSzPts val="1800"/>
              <a:buFont typeface="Arial"/>
              <a:buNone/>
              <a:defRPr sz="1800" b="1" i="0" u="none" strike="noStrike" cap="none">
                <a:solidFill>
                  <a:srgbClr val="013066"/>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 name="Google Shape;84;g272cf96377f_0_557"/>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4">
  <p:cSld name="Title and Content_4">
    <p:spTree>
      <p:nvGrpSpPr>
        <p:cNvPr id="1" name="Shape 85"/>
        <p:cNvGrpSpPr/>
        <p:nvPr/>
      </p:nvGrpSpPr>
      <p:grpSpPr>
        <a:xfrm>
          <a:off x="0" y="0"/>
          <a:ext cx="0" cy="0"/>
          <a:chOff x="0" y="0"/>
          <a:chExt cx="0" cy="0"/>
        </a:xfrm>
      </p:grpSpPr>
      <p:sp>
        <p:nvSpPr>
          <p:cNvPr id="86" name="Google Shape;86;g2724d441fdf_4_259"/>
          <p:cNvSpPr txBox="1">
            <a:spLocks noGrp="1"/>
          </p:cNvSpPr>
          <p:nvPr>
            <p:ph type="title"/>
          </p:nvPr>
        </p:nvSpPr>
        <p:spPr>
          <a:xfrm>
            <a:off x="182880" y="274638"/>
            <a:ext cx="8736300" cy="249300"/>
          </a:xfrm>
          <a:prstGeom prst="rect">
            <a:avLst/>
          </a:prstGeom>
          <a:noFill/>
          <a:ln>
            <a:noFill/>
          </a:ln>
        </p:spPr>
        <p:txBody>
          <a:bodyPr spcFirstLastPara="1" wrap="square" lIns="0" tIns="0" rIns="0" bIns="0" anchor="t" anchorCtr="0">
            <a:spAutoFit/>
          </a:bodyPr>
          <a:lstStyle>
            <a:lvl1pPr marR="0" lvl="0" algn="l">
              <a:lnSpc>
                <a:spcPct val="90000"/>
              </a:lnSpc>
              <a:spcBef>
                <a:spcPts val="0"/>
              </a:spcBef>
              <a:spcAft>
                <a:spcPts val="0"/>
              </a:spcAft>
              <a:buClr>
                <a:srgbClr val="013066"/>
              </a:buClr>
              <a:buSzPts val="1800"/>
              <a:buFont typeface="Arial"/>
              <a:buNone/>
              <a:defRPr sz="1800" b="1" i="0" u="none" strike="noStrike" cap="none">
                <a:solidFill>
                  <a:srgbClr val="013066"/>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 name="Google Shape;87;g2724d441fdf_4_259"/>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8" name="Google Shape;88;g2724d441fdf_4_259"/>
          <p:cNvSpPr txBox="1">
            <a:spLocks noGrp="1"/>
          </p:cNvSpPr>
          <p:nvPr>
            <p:ph type="body" idx="1"/>
          </p:nvPr>
        </p:nvSpPr>
        <p:spPr>
          <a:xfrm>
            <a:off x="182879" y="4938950"/>
            <a:ext cx="5214000" cy="96900"/>
          </a:xfrm>
          <a:prstGeom prst="rect">
            <a:avLst/>
          </a:prstGeom>
          <a:noFill/>
          <a:ln>
            <a:noFill/>
          </a:ln>
        </p:spPr>
        <p:txBody>
          <a:bodyPr spcFirstLastPara="1" wrap="square" lIns="0" tIns="0" rIns="0" bIns="0" anchor="b" anchorCtr="0">
            <a:spAutoFit/>
          </a:bodyPr>
          <a:lstStyle>
            <a:lvl1pPr marL="457200" marR="0" lvl="0" indent="-228600" algn="l">
              <a:lnSpc>
                <a:spcPct val="90000"/>
              </a:lnSpc>
              <a:spcBef>
                <a:spcPts val="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9"/>
        <p:cNvGrpSpPr/>
        <p:nvPr/>
      </p:nvGrpSpPr>
      <p:grpSpPr>
        <a:xfrm>
          <a:off x="0" y="0"/>
          <a:ext cx="0" cy="0"/>
          <a:chOff x="0" y="0"/>
          <a:chExt cx="0" cy="0"/>
        </a:xfrm>
      </p:grpSpPr>
      <p:sp>
        <p:nvSpPr>
          <p:cNvPr id="90" name="Google Shape;90;p3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91" name="Google Shape;91;p3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92" name="Google Shape;92;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1 1">
  <p:cSld name="Title and Content_1_1">
    <p:spTree>
      <p:nvGrpSpPr>
        <p:cNvPr id="1" name="Shape 30"/>
        <p:cNvGrpSpPr/>
        <p:nvPr/>
      </p:nvGrpSpPr>
      <p:grpSpPr>
        <a:xfrm>
          <a:off x="0" y="0"/>
          <a:ext cx="0" cy="0"/>
          <a:chOff x="0" y="0"/>
          <a:chExt cx="0" cy="0"/>
        </a:xfrm>
      </p:grpSpPr>
      <p:sp>
        <p:nvSpPr>
          <p:cNvPr id="31" name="Google Shape;31;g272cf96377f_0_227"/>
          <p:cNvSpPr txBox="1">
            <a:spLocks noGrp="1"/>
          </p:cNvSpPr>
          <p:nvPr>
            <p:ph type="title"/>
          </p:nvPr>
        </p:nvSpPr>
        <p:spPr>
          <a:xfrm>
            <a:off x="203866" y="274638"/>
            <a:ext cx="8736300" cy="249300"/>
          </a:xfrm>
          <a:prstGeom prst="rect">
            <a:avLst/>
          </a:prstGeom>
          <a:noFill/>
          <a:ln>
            <a:noFill/>
          </a:ln>
        </p:spPr>
        <p:txBody>
          <a:bodyPr spcFirstLastPara="1" wrap="square" lIns="0" tIns="0" rIns="0" bIns="0" anchor="t" anchorCtr="0">
            <a:spAutoFit/>
          </a:bodyPr>
          <a:lstStyle>
            <a:lvl1pPr marR="0" lvl="0" algn="l">
              <a:lnSpc>
                <a:spcPct val="90000"/>
              </a:lnSpc>
              <a:spcBef>
                <a:spcPts val="0"/>
              </a:spcBef>
              <a:spcAft>
                <a:spcPts val="0"/>
              </a:spcAft>
              <a:buClr>
                <a:srgbClr val="013066"/>
              </a:buClr>
              <a:buSzPts val="1800"/>
              <a:buFont typeface="Arial"/>
              <a:buNone/>
              <a:defRPr sz="1800" b="1" i="0" u="none" strike="noStrike" cap="none">
                <a:solidFill>
                  <a:srgbClr val="013066"/>
                </a:solidFill>
                <a:latin typeface="Arial"/>
                <a:ea typeface="Arial"/>
                <a:cs typeface="Arial"/>
                <a:sym typeface="Arial"/>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
        <p:nvSpPr>
          <p:cNvPr id="32" name="Google Shape;32;g272cf96377f_0_227"/>
          <p:cNvSpPr txBox="1">
            <a:spLocks noGrp="1"/>
          </p:cNvSpPr>
          <p:nvPr>
            <p:ph type="body" idx="1"/>
          </p:nvPr>
        </p:nvSpPr>
        <p:spPr>
          <a:xfrm>
            <a:off x="203866" y="4939200"/>
            <a:ext cx="5193000" cy="96900"/>
          </a:xfrm>
          <a:prstGeom prst="rect">
            <a:avLst/>
          </a:prstGeom>
          <a:noFill/>
          <a:ln>
            <a:noFill/>
          </a:ln>
        </p:spPr>
        <p:txBody>
          <a:bodyPr spcFirstLastPara="1" wrap="square" lIns="0" tIns="0" rIns="0" bIns="0" anchor="b" anchorCtr="0">
            <a:spAutoFit/>
          </a:bodyPr>
          <a:lstStyle>
            <a:lvl1pPr marL="457200" marR="0" lvl="0" indent="-228600" algn="l">
              <a:lnSpc>
                <a:spcPct val="90000"/>
              </a:lnSpc>
              <a:spcBef>
                <a:spcPts val="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 name="Google Shape;33;g272cf96377f_0_227"/>
          <p:cNvSpPr txBox="1">
            <a:spLocks noGrp="1"/>
          </p:cNvSpPr>
          <p:nvPr>
            <p:ph type="body" idx="2"/>
          </p:nvPr>
        </p:nvSpPr>
        <p:spPr>
          <a:xfrm>
            <a:off x="203866" y="4587258"/>
            <a:ext cx="8736300" cy="97200"/>
          </a:xfrm>
          <a:prstGeom prst="rect">
            <a:avLst/>
          </a:prstGeom>
          <a:noFill/>
          <a:ln>
            <a:noFill/>
          </a:ln>
        </p:spPr>
        <p:txBody>
          <a:bodyPr spcFirstLastPara="1" wrap="square" lIns="0" tIns="0" rIns="0" bIns="0" anchor="b" anchorCtr="0">
            <a:spAutoFit/>
          </a:bodyPr>
          <a:lstStyle>
            <a:lvl1pPr marL="457200" marR="0" lvl="0" indent="-228600" algn="l">
              <a:lnSpc>
                <a:spcPct val="90000"/>
              </a:lnSpc>
              <a:spcBef>
                <a:spcPts val="0"/>
              </a:spcBef>
              <a:spcAft>
                <a:spcPts val="0"/>
              </a:spcAft>
              <a:buClr>
                <a:schemeClr val="lt1"/>
              </a:buClr>
              <a:buSzPts val="700"/>
              <a:buFont typeface="Arial"/>
              <a:buNone/>
              <a:defRPr sz="7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 name="Google Shape;34;g272cf96377f_0_227"/>
          <p:cNvSpPr txBox="1">
            <a:spLocks noGrp="1"/>
          </p:cNvSpPr>
          <p:nvPr>
            <p:ph type="sldNum" idx="12"/>
          </p:nvPr>
        </p:nvSpPr>
        <p:spPr>
          <a:xfrm>
            <a:off x="8499866" y="4882011"/>
            <a:ext cx="594300" cy="123000"/>
          </a:xfrm>
          <a:prstGeom prst="rect">
            <a:avLst/>
          </a:prstGeom>
          <a:noFill/>
          <a:ln>
            <a:noFill/>
          </a:ln>
        </p:spPr>
        <p:txBody>
          <a:bodyPr spcFirstLastPara="1" wrap="square" lIns="0" tIns="0" rIns="0" bIns="0" anchor="ctr" anchorCtr="0">
            <a:sp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_AND_BODY_1">
  <p:cSld name="TITLE_AND_BODY_1">
    <p:spTree>
      <p:nvGrpSpPr>
        <p:cNvPr id="1" name="Shape 93"/>
        <p:cNvGrpSpPr/>
        <p:nvPr/>
      </p:nvGrpSpPr>
      <p:grpSpPr>
        <a:xfrm>
          <a:off x="0" y="0"/>
          <a:ext cx="0" cy="0"/>
          <a:chOff x="0" y="0"/>
          <a:chExt cx="0" cy="0"/>
        </a:xfrm>
      </p:grpSpPr>
      <p:sp>
        <p:nvSpPr>
          <p:cNvPr id="94" name="Google Shape;94;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5" name="Google Shape;95;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6" name="Google Shape;96;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7"/>
        <p:cNvGrpSpPr/>
        <p:nvPr/>
      </p:nvGrpSpPr>
      <p:grpSpPr>
        <a:xfrm>
          <a:off x="0" y="0"/>
          <a:ext cx="0" cy="0"/>
          <a:chOff x="0" y="0"/>
          <a:chExt cx="0" cy="0"/>
        </a:xfrm>
      </p:grpSpPr>
      <p:sp>
        <p:nvSpPr>
          <p:cNvPr id="98" name="Google Shape;98;p4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9" name="Google Shape;99;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0"/>
        <p:cNvGrpSpPr/>
        <p:nvPr/>
      </p:nvGrpSpPr>
      <p:grpSpPr>
        <a:xfrm>
          <a:off x="0" y="0"/>
          <a:ext cx="0" cy="0"/>
          <a:chOff x="0" y="0"/>
          <a:chExt cx="0" cy="0"/>
        </a:xfrm>
      </p:grpSpPr>
      <p:sp>
        <p:nvSpPr>
          <p:cNvPr id="101" name="Google Shape;101;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2" name="Google Shape;102;p4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03" name="Google Shape;103;p4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04" name="Google Shape;104;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5"/>
        <p:cNvGrpSpPr/>
        <p:nvPr/>
      </p:nvGrpSpPr>
      <p:grpSpPr>
        <a:xfrm>
          <a:off x="0" y="0"/>
          <a:ext cx="0" cy="0"/>
          <a:chOff x="0" y="0"/>
          <a:chExt cx="0" cy="0"/>
        </a:xfrm>
      </p:grpSpPr>
      <p:sp>
        <p:nvSpPr>
          <p:cNvPr id="106" name="Google Shape;106;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7" name="Google Shape;107;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8"/>
        <p:cNvGrpSpPr/>
        <p:nvPr/>
      </p:nvGrpSpPr>
      <p:grpSpPr>
        <a:xfrm>
          <a:off x="0" y="0"/>
          <a:ext cx="0" cy="0"/>
          <a:chOff x="0" y="0"/>
          <a:chExt cx="0" cy="0"/>
        </a:xfrm>
      </p:grpSpPr>
      <p:sp>
        <p:nvSpPr>
          <p:cNvPr id="109" name="Google Shape;109;p4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10" name="Google Shape;110;p4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11" name="Google Shape;111;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2"/>
        <p:cNvGrpSpPr/>
        <p:nvPr/>
      </p:nvGrpSpPr>
      <p:grpSpPr>
        <a:xfrm>
          <a:off x="0" y="0"/>
          <a:ext cx="0" cy="0"/>
          <a:chOff x="0" y="0"/>
          <a:chExt cx="0" cy="0"/>
        </a:xfrm>
      </p:grpSpPr>
      <p:sp>
        <p:nvSpPr>
          <p:cNvPr id="113" name="Google Shape;113;p4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14" name="Google Shape;114;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5"/>
        <p:cNvGrpSpPr/>
        <p:nvPr/>
      </p:nvGrpSpPr>
      <p:grpSpPr>
        <a:xfrm>
          <a:off x="0" y="0"/>
          <a:ext cx="0" cy="0"/>
          <a:chOff x="0" y="0"/>
          <a:chExt cx="0" cy="0"/>
        </a:xfrm>
      </p:grpSpPr>
      <p:sp>
        <p:nvSpPr>
          <p:cNvPr id="116" name="Google Shape;116;p4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4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18" name="Google Shape;118;p4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9" name="Google Shape;119;p4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0" name="Google Shape;120;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1"/>
        <p:cNvGrpSpPr/>
        <p:nvPr/>
      </p:nvGrpSpPr>
      <p:grpSpPr>
        <a:xfrm>
          <a:off x="0" y="0"/>
          <a:ext cx="0" cy="0"/>
          <a:chOff x="0" y="0"/>
          <a:chExt cx="0" cy="0"/>
        </a:xfrm>
      </p:grpSpPr>
      <p:sp>
        <p:nvSpPr>
          <p:cNvPr id="122" name="Google Shape;122;p5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23" name="Google Shape;123;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4"/>
        <p:cNvGrpSpPr/>
        <p:nvPr/>
      </p:nvGrpSpPr>
      <p:grpSpPr>
        <a:xfrm>
          <a:off x="0" y="0"/>
          <a:ext cx="0" cy="0"/>
          <a:chOff x="0" y="0"/>
          <a:chExt cx="0" cy="0"/>
        </a:xfrm>
      </p:grpSpPr>
      <p:sp>
        <p:nvSpPr>
          <p:cNvPr id="125" name="Google Shape;125;p5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6" name="Google Shape;126;p5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27" name="Google Shape;127;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1">
  <p:cSld name="Title and Content_1">
    <p:spTree>
      <p:nvGrpSpPr>
        <p:cNvPr id="1" name="Shape 35"/>
        <p:cNvGrpSpPr/>
        <p:nvPr/>
      </p:nvGrpSpPr>
      <p:grpSpPr>
        <a:xfrm>
          <a:off x="0" y="0"/>
          <a:ext cx="0" cy="0"/>
          <a:chOff x="0" y="0"/>
          <a:chExt cx="0" cy="0"/>
        </a:xfrm>
      </p:grpSpPr>
      <p:sp>
        <p:nvSpPr>
          <p:cNvPr id="36" name="Google Shape;36;p40"/>
          <p:cNvSpPr txBox="1">
            <a:spLocks noGrp="1"/>
          </p:cNvSpPr>
          <p:nvPr>
            <p:ph type="title"/>
          </p:nvPr>
        </p:nvSpPr>
        <p:spPr>
          <a:xfrm>
            <a:off x="182880" y="274639"/>
            <a:ext cx="8736300" cy="5874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13066"/>
              </a:buClr>
              <a:buSzPts val="1800"/>
              <a:buFont typeface="Arial"/>
              <a:buNone/>
              <a:defRPr sz="1800" b="1" i="0" u="none" strike="noStrike" cap="none">
                <a:solidFill>
                  <a:srgbClr val="013066"/>
                </a:solidFill>
                <a:latin typeface="Arial"/>
                <a:ea typeface="Arial"/>
                <a:cs typeface="Arial"/>
                <a:sym typeface="Arial"/>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
        <p:nvSpPr>
          <p:cNvPr id="37" name="Google Shape;37;p4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_1">
  <p:cSld name="TITLE_1">
    <p:spTree>
      <p:nvGrpSpPr>
        <p:cNvPr id="1" name="Shape 130"/>
        <p:cNvGrpSpPr/>
        <p:nvPr/>
      </p:nvGrpSpPr>
      <p:grpSpPr>
        <a:xfrm>
          <a:off x="0" y="0"/>
          <a:ext cx="0" cy="0"/>
          <a:chOff x="0" y="0"/>
          <a:chExt cx="0" cy="0"/>
        </a:xfrm>
      </p:grpSpPr>
      <p:sp>
        <p:nvSpPr>
          <p:cNvPr id="131" name="Google Shape;131;p53"/>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2" name="Google Shape;132;p53"/>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rm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133" name="Google Shape;133;p53"/>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3 1">
  <p:cSld name="Title and Content_2_2">
    <p:spTree>
      <p:nvGrpSpPr>
        <p:cNvPr id="1" name="Shape 134"/>
        <p:cNvGrpSpPr/>
        <p:nvPr/>
      </p:nvGrpSpPr>
      <p:grpSpPr>
        <a:xfrm>
          <a:off x="0" y="0"/>
          <a:ext cx="0" cy="0"/>
          <a:chOff x="0" y="0"/>
          <a:chExt cx="0" cy="0"/>
        </a:xfrm>
      </p:grpSpPr>
      <p:sp>
        <p:nvSpPr>
          <p:cNvPr id="135" name="Google Shape;135;g2f68bdff91f_0_598"/>
          <p:cNvSpPr txBox="1">
            <a:spLocks noGrp="1"/>
          </p:cNvSpPr>
          <p:nvPr>
            <p:ph type="title"/>
          </p:nvPr>
        </p:nvSpPr>
        <p:spPr>
          <a:xfrm>
            <a:off x="182880" y="274638"/>
            <a:ext cx="8736300" cy="587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013066"/>
              </a:buClr>
              <a:buSzPts val="1800"/>
              <a:buFont typeface="Arial"/>
              <a:buNone/>
              <a:defRPr sz="1800" b="1" i="0" u="none" strike="noStrike" cap="none">
                <a:solidFill>
                  <a:srgbClr val="013066"/>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6" name="Google Shape;136;g2f68bdff91f_0_598"/>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7" name="Google Shape;137;g2f68bdff91f_0_598"/>
          <p:cNvSpPr txBox="1"/>
          <p:nvPr/>
        </p:nvSpPr>
        <p:spPr>
          <a:xfrm>
            <a:off x="226125" y="4785700"/>
            <a:ext cx="26340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3 1 1">
  <p:cSld name="Title and Content_2_4">
    <p:spTree>
      <p:nvGrpSpPr>
        <p:cNvPr id="1" name="Shape 138"/>
        <p:cNvGrpSpPr/>
        <p:nvPr/>
      </p:nvGrpSpPr>
      <p:grpSpPr>
        <a:xfrm>
          <a:off x="0" y="0"/>
          <a:ext cx="0" cy="0"/>
          <a:chOff x="0" y="0"/>
          <a:chExt cx="0" cy="0"/>
        </a:xfrm>
      </p:grpSpPr>
      <p:sp>
        <p:nvSpPr>
          <p:cNvPr id="139" name="Google Shape;139;g310181e0932_0_587"/>
          <p:cNvSpPr txBox="1">
            <a:spLocks noGrp="1"/>
          </p:cNvSpPr>
          <p:nvPr>
            <p:ph type="title"/>
          </p:nvPr>
        </p:nvSpPr>
        <p:spPr>
          <a:xfrm>
            <a:off x="182880" y="274638"/>
            <a:ext cx="8736300" cy="587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013066"/>
              </a:buClr>
              <a:buSzPts val="1800"/>
              <a:buFont typeface="Arial"/>
              <a:buNone/>
              <a:defRPr sz="1800" b="1" i="0" u="none" strike="noStrike" cap="none">
                <a:solidFill>
                  <a:srgbClr val="013066"/>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0" name="Google Shape;140;g310181e0932_0_587"/>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1" name="Google Shape;141;g310181e0932_0_587"/>
          <p:cNvSpPr txBox="1"/>
          <p:nvPr/>
        </p:nvSpPr>
        <p:spPr>
          <a:xfrm>
            <a:off x="226125" y="4785700"/>
            <a:ext cx="26340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12">
  <p:cSld name="1_Title and Content_1">
    <p:spTree>
      <p:nvGrpSpPr>
        <p:cNvPr id="1" name="Shape 142"/>
        <p:cNvGrpSpPr/>
        <p:nvPr/>
      </p:nvGrpSpPr>
      <p:grpSpPr>
        <a:xfrm>
          <a:off x="0" y="0"/>
          <a:ext cx="0" cy="0"/>
          <a:chOff x="0" y="0"/>
          <a:chExt cx="0" cy="0"/>
        </a:xfrm>
      </p:grpSpPr>
      <p:sp>
        <p:nvSpPr>
          <p:cNvPr id="143" name="Google Shape;143;g3118fbdc7d1_0_190"/>
          <p:cNvSpPr txBox="1">
            <a:spLocks noGrp="1"/>
          </p:cNvSpPr>
          <p:nvPr>
            <p:ph type="title"/>
          </p:nvPr>
        </p:nvSpPr>
        <p:spPr>
          <a:xfrm>
            <a:off x="182880" y="274639"/>
            <a:ext cx="8736300" cy="587400"/>
          </a:xfrm>
          <a:prstGeom prst="rect">
            <a:avLst/>
          </a:prstGeom>
          <a:noFill/>
          <a:ln>
            <a:noFill/>
          </a:ln>
        </p:spPr>
        <p:txBody>
          <a:bodyPr spcFirstLastPara="1" wrap="square" lIns="68575" tIns="34275" rIns="68575" bIns="34275" anchor="t" anchorCtr="0">
            <a:noAutofit/>
          </a:bodyPr>
          <a:lstStyle>
            <a:lvl1pPr marR="0" lvl="0" algn="l">
              <a:lnSpc>
                <a:spcPct val="90000"/>
              </a:lnSpc>
              <a:spcBef>
                <a:spcPts val="0"/>
              </a:spcBef>
              <a:spcAft>
                <a:spcPts val="0"/>
              </a:spcAft>
              <a:buClr>
                <a:srgbClr val="013066"/>
              </a:buClr>
              <a:buSzPts val="1400"/>
              <a:buFont typeface="Arial"/>
              <a:buNone/>
              <a:defRPr sz="1800" b="1" i="0" u="none" strike="noStrike" cap="none">
                <a:solidFill>
                  <a:srgbClr val="013066"/>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g3118fbdc7d1_0_190"/>
          <p:cNvSpPr txBox="1">
            <a:spLocks noGrp="1"/>
          </p:cNvSpPr>
          <p:nvPr>
            <p:ph type="sldNum" idx="12"/>
          </p:nvPr>
        </p:nvSpPr>
        <p:spPr>
          <a:xfrm>
            <a:off x="8499866" y="4851234"/>
            <a:ext cx="594600" cy="1848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5" name="Google Shape;145;g3118fbdc7d1_0_190"/>
          <p:cNvSpPr txBox="1">
            <a:spLocks noGrp="1"/>
          </p:cNvSpPr>
          <p:nvPr>
            <p:ph type="body" idx="1"/>
          </p:nvPr>
        </p:nvSpPr>
        <p:spPr>
          <a:xfrm>
            <a:off x="182879" y="4851401"/>
            <a:ext cx="2703300" cy="1842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1000"/>
              </a:spcBef>
              <a:spcAft>
                <a:spcPts val="0"/>
              </a:spcAft>
              <a:buClr>
                <a:schemeClr val="lt1"/>
              </a:buClr>
              <a:buSzPts val="500"/>
              <a:buFont typeface="Arial"/>
              <a:buNone/>
              <a:defRPr sz="700" b="0" i="0" u="none" strike="noStrike" cap="none">
                <a:solidFill>
                  <a:schemeClr val="lt1"/>
                </a:solidFill>
                <a:latin typeface="Arial"/>
                <a:ea typeface="Arial"/>
                <a:cs typeface="Arial"/>
                <a:sym typeface="Arial"/>
              </a:defRPr>
            </a:lvl1pPr>
            <a:lvl2pPr marL="914400" marR="0" lvl="1"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23850" algn="l">
              <a:lnSpc>
                <a:spcPct val="90000"/>
              </a:lnSpc>
              <a:spcBef>
                <a:spcPts val="5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13">
  <p:cSld name="1_Title and Content_2">
    <p:spTree>
      <p:nvGrpSpPr>
        <p:cNvPr id="1" name="Shape 146"/>
        <p:cNvGrpSpPr/>
        <p:nvPr/>
      </p:nvGrpSpPr>
      <p:grpSpPr>
        <a:xfrm>
          <a:off x="0" y="0"/>
          <a:ext cx="0" cy="0"/>
          <a:chOff x="0" y="0"/>
          <a:chExt cx="0" cy="0"/>
        </a:xfrm>
      </p:grpSpPr>
      <p:sp>
        <p:nvSpPr>
          <p:cNvPr id="147" name="Google Shape;147;g3118fbdc7d1_3_181"/>
          <p:cNvSpPr txBox="1">
            <a:spLocks noGrp="1"/>
          </p:cNvSpPr>
          <p:nvPr>
            <p:ph type="title"/>
          </p:nvPr>
        </p:nvSpPr>
        <p:spPr>
          <a:xfrm>
            <a:off x="182880" y="274639"/>
            <a:ext cx="8736300" cy="587400"/>
          </a:xfrm>
          <a:prstGeom prst="rect">
            <a:avLst/>
          </a:prstGeom>
          <a:noFill/>
          <a:ln>
            <a:noFill/>
          </a:ln>
        </p:spPr>
        <p:txBody>
          <a:bodyPr spcFirstLastPara="1" wrap="square" lIns="68575" tIns="34275" rIns="68575" bIns="34275" anchor="t" anchorCtr="0">
            <a:noAutofit/>
          </a:bodyPr>
          <a:lstStyle>
            <a:lvl1pPr marR="0" lvl="0" algn="l">
              <a:lnSpc>
                <a:spcPct val="90000"/>
              </a:lnSpc>
              <a:spcBef>
                <a:spcPts val="0"/>
              </a:spcBef>
              <a:spcAft>
                <a:spcPts val="0"/>
              </a:spcAft>
              <a:buClr>
                <a:srgbClr val="013066"/>
              </a:buClr>
              <a:buSzPts val="1400"/>
              <a:buFont typeface="Arial"/>
              <a:buNone/>
              <a:defRPr sz="1800" b="1" i="0" u="none" strike="noStrike" cap="none">
                <a:solidFill>
                  <a:srgbClr val="013066"/>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8" name="Google Shape;148;g3118fbdc7d1_3_181"/>
          <p:cNvSpPr txBox="1">
            <a:spLocks noGrp="1"/>
          </p:cNvSpPr>
          <p:nvPr>
            <p:ph type="sldNum" idx="12"/>
          </p:nvPr>
        </p:nvSpPr>
        <p:spPr>
          <a:xfrm>
            <a:off x="8499866" y="4851234"/>
            <a:ext cx="594600" cy="1848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9" name="Google Shape;149;g3118fbdc7d1_3_181"/>
          <p:cNvSpPr txBox="1">
            <a:spLocks noGrp="1"/>
          </p:cNvSpPr>
          <p:nvPr>
            <p:ph type="body" idx="1"/>
          </p:nvPr>
        </p:nvSpPr>
        <p:spPr>
          <a:xfrm>
            <a:off x="182879" y="4851401"/>
            <a:ext cx="2703300" cy="1842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1000"/>
              </a:spcBef>
              <a:spcAft>
                <a:spcPts val="0"/>
              </a:spcAft>
              <a:buClr>
                <a:schemeClr val="lt1"/>
              </a:buClr>
              <a:buSzPts val="500"/>
              <a:buFont typeface="Arial"/>
              <a:buNone/>
              <a:defRPr sz="700" b="0" i="0" u="none" strike="noStrike" cap="none">
                <a:solidFill>
                  <a:schemeClr val="lt1"/>
                </a:solidFill>
                <a:latin typeface="Arial"/>
                <a:ea typeface="Arial"/>
                <a:cs typeface="Arial"/>
                <a:sym typeface="Arial"/>
              </a:defRPr>
            </a:lvl1pPr>
            <a:lvl2pPr marL="914400" marR="0" lvl="1"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23850" algn="l">
              <a:lnSpc>
                <a:spcPct val="90000"/>
              </a:lnSpc>
              <a:spcBef>
                <a:spcPts val="5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14">
  <p:cSld name="1_Title and Content_3">
    <p:spTree>
      <p:nvGrpSpPr>
        <p:cNvPr id="1" name="Shape 150"/>
        <p:cNvGrpSpPr/>
        <p:nvPr/>
      </p:nvGrpSpPr>
      <p:grpSpPr>
        <a:xfrm>
          <a:off x="0" y="0"/>
          <a:ext cx="0" cy="0"/>
          <a:chOff x="0" y="0"/>
          <a:chExt cx="0" cy="0"/>
        </a:xfrm>
      </p:grpSpPr>
      <p:sp>
        <p:nvSpPr>
          <p:cNvPr id="151" name="Google Shape;151;g3118fbdc7d1_3_405"/>
          <p:cNvSpPr txBox="1">
            <a:spLocks noGrp="1"/>
          </p:cNvSpPr>
          <p:nvPr>
            <p:ph type="title"/>
          </p:nvPr>
        </p:nvSpPr>
        <p:spPr>
          <a:xfrm>
            <a:off x="182880" y="274639"/>
            <a:ext cx="8736300" cy="587400"/>
          </a:xfrm>
          <a:prstGeom prst="rect">
            <a:avLst/>
          </a:prstGeom>
          <a:noFill/>
          <a:ln>
            <a:noFill/>
          </a:ln>
        </p:spPr>
        <p:txBody>
          <a:bodyPr spcFirstLastPara="1" wrap="square" lIns="68575" tIns="34275" rIns="68575" bIns="34275" anchor="t" anchorCtr="0">
            <a:noAutofit/>
          </a:bodyPr>
          <a:lstStyle>
            <a:lvl1pPr marR="0" lvl="0" algn="l">
              <a:lnSpc>
                <a:spcPct val="90000"/>
              </a:lnSpc>
              <a:spcBef>
                <a:spcPts val="0"/>
              </a:spcBef>
              <a:spcAft>
                <a:spcPts val="0"/>
              </a:spcAft>
              <a:buClr>
                <a:srgbClr val="013066"/>
              </a:buClr>
              <a:buSzPts val="1400"/>
              <a:buFont typeface="Arial"/>
              <a:buNone/>
              <a:defRPr sz="1800" b="1" i="0" u="none" strike="noStrike" cap="none">
                <a:solidFill>
                  <a:srgbClr val="013066"/>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2" name="Google Shape;152;g3118fbdc7d1_3_405"/>
          <p:cNvSpPr txBox="1">
            <a:spLocks noGrp="1"/>
          </p:cNvSpPr>
          <p:nvPr>
            <p:ph type="sldNum" idx="12"/>
          </p:nvPr>
        </p:nvSpPr>
        <p:spPr>
          <a:xfrm>
            <a:off x="8499866" y="4851234"/>
            <a:ext cx="594600" cy="1848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3" name="Google Shape;153;g3118fbdc7d1_3_405"/>
          <p:cNvSpPr txBox="1">
            <a:spLocks noGrp="1"/>
          </p:cNvSpPr>
          <p:nvPr>
            <p:ph type="body" idx="1"/>
          </p:nvPr>
        </p:nvSpPr>
        <p:spPr>
          <a:xfrm>
            <a:off x="182879" y="4851401"/>
            <a:ext cx="2703300" cy="1842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1000"/>
              </a:spcBef>
              <a:spcAft>
                <a:spcPts val="0"/>
              </a:spcAft>
              <a:buClr>
                <a:schemeClr val="lt1"/>
              </a:buClr>
              <a:buSzPts val="500"/>
              <a:buFont typeface="Arial"/>
              <a:buNone/>
              <a:defRPr sz="700" b="0" i="0" u="none" strike="noStrike" cap="none">
                <a:solidFill>
                  <a:schemeClr val="lt1"/>
                </a:solidFill>
                <a:latin typeface="Arial"/>
                <a:ea typeface="Arial"/>
                <a:cs typeface="Arial"/>
                <a:sym typeface="Arial"/>
              </a:defRPr>
            </a:lvl1pPr>
            <a:lvl2pPr marL="914400" marR="0" lvl="1"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23850" algn="l">
              <a:lnSpc>
                <a:spcPct val="90000"/>
              </a:lnSpc>
              <a:spcBef>
                <a:spcPts val="5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15">
  <p:cSld name="1_Title and Content_4">
    <p:spTree>
      <p:nvGrpSpPr>
        <p:cNvPr id="1" name="Shape 154"/>
        <p:cNvGrpSpPr/>
        <p:nvPr/>
      </p:nvGrpSpPr>
      <p:grpSpPr>
        <a:xfrm>
          <a:off x="0" y="0"/>
          <a:ext cx="0" cy="0"/>
          <a:chOff x="0" y="0"/>
          <a:chExt cx="0" cy="0"/>
        </a:xfrm>
      </p:grpSpPr>
      <p:sp>
        <p:nvSpPr>
          <p:cNvPr id="155" name="Google Shape;155;g3118fbdc7d1_0_579"/>
          <p:cNvSpPr txBox="1">
            <a:spLocks noGrp="1"/>
          </p:cNvSpPr>
          <p:nvPr>
            <p:ph type="title"/>
          </p:nvPr>
        </p:nvSpPr>
        <p:spPr>
          <a:xfrm>
            <a:off x="182880" y="274639"/>
            <a:ext cx="8736300" cy="587400"/>
          </a:xfrm>
          <a:prstGeom prst="rect">
            <a:avLst/>
          </a:prstGeom>
          <a:noFill/>
          <a:ln>
            <a:noFill/>
          </a:ln>
        </p:spPr>
        <p:txBody>
          <a:bodyPr spcFirstLastPara="1" wrap="square" lIns="68575" tIns="34275" rIns="68575" bIns="34275" anchor="t" anchorCtr="0">
            <a:noAutofit/>
          </a:bodyPr>
          <a:lstStyle>
            <a:lvl1pPr marR="0" lvl="0" algn="l">
              <a:lnSpc>
                <a:spcPct val="90000"/>
              </a:lnSpc>
              <a:spcBef>
                <a:spcPts val="0"/>
              </a:spcBef>
              <a:spcAft>
                <a:spcPts val="0"/>
              </a:spcAft>
              <a:buClr>
                <a:srgbClr val="013066"/>
              </a:buClr>
              <a:buSzPts val="1400"/>
              <a:buFont typeface="Arial"/>
              <a:buNone/>
              <a:defRPr sz="1800" b="1" i="0" u="none" strike="noStrike" cap="none">
                <a:solidFill>
                  <a:srgbClr val="013066"/>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6" name="Google Shape;156;g3118fbdc7d1_0_579"/>
          <p:cNvSpPr txBox="1">
            <a:spLocks noGrp="1"/>
          </p:cNvSpPr>
          <p:nvPr>
            <p:ph type="sldNum" idx="12"/>
          </p:nvPr>
        </p:nvSpPr>
        <p:spPr>
          <a:xfrm>
            <a:off x="8499866" y="4851234"/>
            <a:ext cx="594600" cy="1848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7" name="Google Shape;157;g3118fbdc7d1_0_579"/>
          <p:cNvSpPr txBox="1">
            <a:spLocks noGrp="1"/>
          </p:cNvSpPr>
          <p:nvPr>
            <p:ph type="body" idx="1"/>
          </p:nvPr>
        </p:nvSpPr>
        <p:spPr>
          <a:xfrm>
            <a:off x="182879" y="4851401"/>
            <a:ext cx="2703300" cy="1842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1000"/>
              </a:spcBef>
              <a:spcAft>
                <a:spcPts val="0"/>
              </a:spcAft>
              <a:buClr>
                <a:schemeClr val="lt1"/>
              </a:buClr>
              <a:buSzPts val="500"/>
              <a:buFont typeface="Arial"/>
              <a:buNone/>
              <a:defRPr sz="700" b="0" i="0" u="none" strike="noStrike" cap="none">
                <a:solidFill>
                  <a:schemeClr val="lt1"/>
                </a:solidFill>
                <a:latin typeface="Arial"/>
                <a:ea typeface="Arial"/>
                <a:cs typeface="Arial"/>
                <a:sym typeface="Arial"/>
              </a:defRPr>
            </a:lvl1pPr>
            <a:lvl2pPr marL="914400" marR="0" lvl="1"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23850" algn="l">
              <a:lnSpc>
                <a:spcPct val="90000"/>
              </a:lnSpc>
              <a:spcBef>
                <a:spcPts val="5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16">
  <p:cSld name="1_Title and Content_5">
    <p:spTree>
      <p:nvGrpSpPr>
        <p:cNvPr id="1" name="Shape 158"/>
        <p:cNvGrpSpPr/>
        <p:nvPr/>
      </p:nvGrpSpPr>
      <p:grpSpPr>
        <a:xfrm>
          <a:off x="0" y="0"/>
          <a:ext cx="0" cy="0"/>
          <a:chOff x="0" y="0"/>
          <a:chExt cx="0" cy="0"/>
        </a:xfrm>
      </p:grpSpPr>
      <p:sp>
        <p:nvSpPr>
          <p:cNvPr id="159" name="Google Shape;159;g311e935f653_0_176"/>
          <p:cNvSpPr txBox="1">
            <a:spLocks noGrp="1"/>
          </p:cNvSpPr>
          <p:nvPr>
            <p:ph type="title"/>
          </p:nvPr>
        </p:nvSpPr>
        <p:spPr>
          <a:xfrm>
            <a:off x="182880" y="274639"/>
            <a:ext cx="8736300" cy="587400"/>
          </a:xfrm>
          <a:prstGeom prst="rect">
            <a:avLst/>
          </a:prstGeom>
          <a:noFill/>
          <a:ln>
            <a:noFill/>
          </a:ln>
        </p:spPr>
        <p:txBody>
          <a:bodyPr spcFirstLastPara="1" wrap="square" lIns="68575" tIns="34275" rIns="68575" bIns="34275" anchor="t" anchorCtr="0">
            <a:noAutofit/>
          </a:bodyPr>
          <a:lstStyle>
            <a:lvl1pPr marR="0" lvl="0" algn="l">
              <a:lnSpc>
                <a:spcPct val="90000"/>
              </a:lnSpc>
              <a:spcBef>
                <a:spcPts val="0"/>
              </a:spcBef>
              <a:spcAft>
                <a:spcPts val="0"/>
              </a:spcAft>
              <a:buClr>
                <a:srgbClr val="013066"/>
              </a:buClr>
              <a:buSzPts val="1400"/>
              <a:buFont typeface="Arial"/>
              <a:buNone/>
              <a:defRPr sz="1800" b="1" i="0" u="none" strike="noStrike" cap="none">
                <a:solidFill>
                  <a:srgbClr val="013066"/>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0" name="Google Shape;160;g311e935f653_0_176"/>
          <p:cNvSpPr txBox="1">
            <a:spLocks noGrp="1"/>
          </p:cNvSpPr>
          <p:nvPr>
            <p:ph type="sldNum" idx="12"/>
          </p:nvPr>
        </p:nvSpPr>
        <p:spPr>
          <a:xfrm>
            <a:off x="8499866" y="4851234"/>
            <a:ext cx="594600" cy="1848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61" name="Google Shape;161;g311e935f653_0_176"/>
          <p:cNvSpPr txBox="1">
            <a:spLocks noGrp="1"/>
          </p:cNvSpPr>
          <p:nvPr>
            <p:ph type="body" idx="1"/>
          </p:nvPr>
        </p:nvSpPr>
        <p:spPr>
          <a:xfrm>
            <a:off x="182879" y="4851401"/>
            <a:ext cx="2703300" cy="1842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1000"/>
              </a:spcBef>
              <a:spcAft>
                <a:spcPts val="0"/>
              </a:spcAft>
              <a:buClr>
                <a:schemeClr val="lt1"/>
              </a:buClr>
              <a:buSzPts val="500"/>
              <a:buFont typeface="Arial"/>
              <a:buNone/>
              <a:defRPr sz="700" b="0" i="0" u="none" strike="noStrike" cap="none">
                <a:solidFill>
                  <a:schemeClr val="lt1"/>
                </a:solidFill>
                <a:latin typeface="Arial"/>
                <a:ea typeface="Arial"/>
                <a:cs typeface="Arial"/>
                <a:sym typeface="Arial"/>
              </a:defRPr>
            </a:lvl1pPr>
            <a:lvl2pPr marL="914400" marR="0" lvl="1" indent="-342900" algn="l">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23850" algn="l">
              <a:lnSpc>
                <a:spcPct val="90000"/>
              </a:lnSpc>
              <a:spcBef>
                <a:spcPts val="5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1">
  <p:cSld name="Title and Content_13">
    <p:spTree>
      <p:nvGrpSpPr>
        <p:cNvPr id="1" name="Shape 38"/>
        <p:cNvGrpSpPr/>
        <p:nvPr/>
      </p:nvGrpSpPr>
      <p:grpSpPr>
        <a:xfrm>
          <a:off x="0" y="0"/>
          <a:ext cx="0" cy="0"/>
          <a:chOff x="0" y="0"/>
          <a:chExt cx="0" cy="0"/>
        </a:xfrm>
      </p:grpSpPr>
      <p:sp>
        <p:nvSpPr>
          <p:cNvPr id="39" name="Google Shape;39;g2f915a23e67_0_183"/>
          <p:cNvSpPr txBox="1">
            <a:spLocks noGrp="1"/>
          </p:cNvSpPr>
          <p:nvPr>
            <p:ph type="title"/>
          </p:nvPr>
        </p:nvSpPr>
        <p:spPr>
          <a:xfrm>
            <a:off x="182880" y="274638"/>
            <a:ext cx="8736300" cy="587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013066"/>
              </a:buClr>
              <a:buSzPts val="1800"/>
              <a:buFont typeface="Arial"/>
              <a:buNone/>
              <a:defRPr sz="1800" b="1" i="0" u="none" strike="noStrike" cap="none">
                <a:solidFill>
                  <a:srgbClr val="013066"/>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 name="Google Shape;40;g2f915a23e67_0_183"/>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1" name="Google Shape;41;g2f915a23e67_0_183"/>
          <p:cNvSpPr txBox="1"/>
          <p:nvPr/>
        </p:nvSpPr>
        <p:spPr>
          <a:xfrm>
            <a:off x="226125" y="4785700"/>
            <a:ext cx="26340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2 1">
  <p:cSld name="Title and Content_2_1">
    <p:spTree>
      <p:nvGrpSpPr>
        <p:cNvPr id="1" name="Shape 42"/>
        <p:cNvGrpSpPr/>
        <p:nvPr/>
      </p:nvGrpSpPr>
      <p:grpSpPr>
        <a:xfrm>
          <a:off x="0" y="0"/>
          <a:ext cx="0" cy="0"/>
          <a:chOff x="0" y="0"/>
          <a:chExt cx="0" cy="0"/>
        </a:xfrm>
      </p:grpSpPr>
      <p:sp>
        <p:nvSpPr>
          <p:cNvPr id="43" name="Google Shape;43;g272d41f0063_0_376"/>
          <p:cNvSpPr txBox="1">
            <a:spLocks noGrp="1"/>
          </p:cNvSpPr>
          <p:nvPr>
            <p:ph type="title"/>
          </p:nvPr>
        </p:nvSpPr>
        <p:spPr>
          <a:xfrm>
            <a:off x="182880" y="274638"/>
            <a:ext cx="8736300" cy="587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013066"/>
              </a:buClr>
              <a:buSzPts val="1800"/>
              <a:buFont typeface="Arial"/>
              <a:buNone/>
              <a:defRPr sz="1800" b="1" i="0" u="none" strike="noStrike" cap="none">
                <a:solidFill>
                  <a:srgbClr val="013066"/>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 name="Google Shape;44;g272d41f0063_0_376"/>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5"/>
        <p:cNvGrpSpPr/>
        <p:nvPr/>
      </p:nvGrpSpPr>
      <p:grpSpPr>
        <a:xfrm>
          <a:off x="0" y="0"/>
          <a:ext cx="0" cy="0"/>
          <a:chOff x="0" y="0"/>
          <a:chExt cx="0" cy="0"/>
        </a:xfrm>
      </p:grpSpPr>
      <p:sp>
        <p:nvSpPr>
          <p:cNvPr id="46" name="Google Shape;46;p43"/>
          <p:cNvSpPr txBox="1">
            <a:spLocks noGrp="1"/>
          </p:cNvSpPr>
          <p:nvPr>
            <p:ph type="title"/>
          </p:nvPr>
        </p:nvSpPr>
        <p:spPr>
          <a:xfrm>
            <a:off x="182880" y="274638"/>
            <a:ext cx="8736300" cy="587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013066"/>
              </a:buClr>
              <a:buSzPts val="1800"/>
              <a:buFont typeface="Arial"/>
              <a:buNone/>
              <a:defRPr sz="1800" b="1" i="0" u="none" strike="noStrike" cap="none">
                <a:solidFill>
                  <a:srgbClr val="013066"/>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43"/>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3"/>
          <p:cNvSpPr txBox="1">
            <a:spLocks noGrp="1"/>
          </p:cNvSpPr>
          <p:nvPr>
            <p:ph type="body" idx="1"/>
          </p:nvPr>
        </p:nvSpPr>
        <p:spPr>
          <a:xfrm>
            <a:off x="182879" y="4851400"/>
            <a:ext cx="2703300" cy="1842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3">
  <p:cSld name="Title and Content_6">
    <p:spTree>
      <p:nvGrpSpPr>
        <p:cNvPr id="1" name="Shape 49"/>
        <p:cNvGrpSpPr/>
        <p:nvPr/>
      </p:nvGrpSpPr>
      <p:grpSpPr>
        <a:xfrm>
          <a:off x="0" y="0"/>
          <a:ext cx="0" cy="0"/>
          <a:chOff x="0" y="0"/>
          <a:chExt cx="0" cy="0"/>
        </a:xfrm>
      </p:grpSpPr>
      <p:sp>
        <p:nvSpPr>
          <p:cNvPr id="50" name="Google Shape;50;g2724d441fdf_32_214"/>
          <p:cNvSpPr txBox="1">
            <a:spLocks noGrp="1"/>
          </p:cNvSpPr>
          <p:nvPr>
            <p:ph type="title"/>
          </p:nvPr>
        </p:nvSpPr>
        <p:spPr>
          <a:xfrm>
            <a:off x="182880" y="274639"/>
            <a:ext cx="8736300" cy="587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013066"/>
              </a:buClr>
              <a:buSzPts val="1800"/>
              <a:buFont typeface="Arial"/>
              <a:buNone/>
              <a:defRPr sz="1800" b="1" i="0" u="none" strike="noStrike" cap="none">
                <a:solidFill>
                  <a:srgbClr val="013066"/>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Google Shape;51;g2724d441fdf_32_214"/>
          <p:cNvSpPr txBox="1">
            <a:spLocks noGrp="1"/>
          </p:cNvSpPr>
          <p:nvPr>
            <p:ph type="sldNum" idx="12"/>
          </p:nvPr>
        </p:nvSpPr>
        <p:spPr>
          <a:xfrm>
            <a:off x="8499867" y="4870205"/>
            <a:ext cx="594300" cy="1848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2">
  <p:cSld name="Title and Content_5">
    <p:spTree>
      <p:nvGrpSpPr>
        <p:cNvPr id="1" name="Shape 52"/>
        <p:cNvGrpSpPr/>
        <p:nvPr/>
      </p:nvGrpSpPr>
      <p:grpSpPr>
        <a:xfrm>
          <a:off x="0" y="0"/>
          <a:ext cx="0" cy="0"/>
          <a:chOff x="0" y="0"/>
          <a:chExt cx="0" cy="0"/>
        </a:xfrm>
      </p:grpSpPr>
      <p:sp>
        <p:nvSpPr>
          <p:cNvPr id="53" name="Google Shape;53;g2724d441fdf_32_137"/>
          <p:cNvSpPr txBox="1">
            <a:spLocks noGrp="1"/>
          </p:cNvSpPr>
          <p:nvPr>
            <p:ph type="title"/>
          </p:nvPr>
        </p:nvSpPr>
        <p:spPr>
          <a:xfrm>
            <a:off x="182880" y="274639"/>
            <a:ext cx="8736300" cy="587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013066"/>
              </a:buClr>
              <a:buSzPts val="1800"/>
              <a:buFont typeface="Arial"/>
              <a:buNone/>
              <a:defRPr sz="1800" b="1" i="0" u="none" strike="noStrike" cap="none">
                <a:solidFill>
                  <a:srgbClr val="013066"/>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g2724d441fdf_32_137"/>
          <p:cNvSpPr txBox="1">
            <a:spLocks noGrp="1"/>
          </p:cNvSpPr>
          <p:nvPr>
            <p:ph type="sldNum" idx="12"/>
          </p:nvPr>
        </p:nvSpPr>
        <p:spPr>
          <a:xfrm>
            <a:off x="8499867" y="4870205"/>
            <a:ext cx="594300" cy="1848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5"/>
        <p:cNvGrpSpPr/>
        <p:nvPr/>
      </p:nvGrpSpPr>
      <p:grpSpPr>
        <a:xfrm>
          <a:off x="0" y="0"/>
          <a:ext cx="0" cy="0"/>
          <a:chOff x="0" y="0"/>
          <a:chExt cx="0" cy="0"/>
        </a:xfrm>
      </p:grpSpPr>
      <p:sp>
        <p:nvSpPr>
          <p:cNvPr id="56" name="Google Shape;56;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8" name="Google Shape;58;p4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38"/>
          <p:cNvSpPr txBox="1"/>
          <p:nvPr/>
        </p:nvSpPr>
        <p:spPr>
          <a:xfrm>
            <a:off x="8499867" y="4870205"/>
            <a:ext cx="594300" cy="1848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sz="800" b="0" i="0" u="none" strike="noStrike" cap="none">
              <a:solidFill>
                <a:srgbClr val="FFFFFF"/>
              </a:solidFill>
              <a:latin typeface="Arial"/>
              <a:ea typeface="Arial"/>
              <a:cs typeface="Arial"/>
              <a:sym typeface="Arial"/>
            </a:endParaRPr>
          </a:p>
        </p:txBody>
      </p:sp>
      <p:sp>
        <p:nvSpPr>
          <p:cNvPr id="10" name="Google Shape;10;p38"/>
          <p:cNvSpPr/>
          <p:nvPr/>
        </p:nvSpPr>
        <p:spPr>
          <a:xfrm>
            <a:off x="0" y="4767270"/>
            <a:ext cx="9144000" cy="376200"/>
          </a:xfrm>
          <a:prstGeom prst="rect">
            <a:avLst/>
          </a:prstGeom>
          <a:solidFill>
            <a:srgbClr val="1F3864"/>
          </a:solidFill>
          <a:ln w="12700" cap="flat" cmpd="sng">
            <a:solidFill>
              <a:srgbClr val="1F386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FFFFFF"/>
              </a:buClr>
              <a:buSzPts val="1200"/>
              <a:buFont typeface="Calibri"/>
              <a:buNone/>
            </a:pPr>
            <a:endParaRPr sz="1200" b="0" i="0" u="none" strike="noStrike" cap="none">
              <a:solidFill>
                <a:srgbClr val="FFFFFF"/>
              </a:solidFill>
              <a:latin typeface="Arial"/>
              <a:ea typeface="Arial"/>
              <a:cs typeface="Arial"/>
              <a:sym typeface="Arial"/>
            </a:endParaRPr>
          </a:p>
        </p:txBody>
      </p:sp>
      <p:pic>
        <p:nvPicPr>
          <p:cNvPr id="11" name="Google Shape;11;p38" descr="D:\Ade\KEMENDIKBUD\Paparan Menteri\ppt\Gand Design PGRI\33ddc3bc2640689.png"/>
          <p:cNvPicPr preferRelativeResize="0"/>
          <p:nvPr/>
        </p:nvPicPr>
        <p:blipFill rotWithShape="1">
          <a:blip r:embed="rId39">
            <a:alphaModFix/>
          </a:blip>
          <a:srcRect/>
          <a:stretch/>
        </p:blipFill>
        <p:spPr>
          <a:xfrm>
            <a:off x="8417128" y="4796867"/>
            <a:ext cx="415179" cy="293519"/>
          </a:xfrm>
          <a:prstGeom prst="rect">
            <a:avLst/>
          </a:prstGeom>
          <a:noFill/>
          <a:ln>
            <a:noFill/>
          </a:ln>
        </p:spPr>
      </p:pic>
      <p:sp>
        <p:nvSpPr>
          <p:cNvPr id="12" name="Google Shape;12;p38"/>
          <p:cNvSpPr txBox="1"/>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sz="8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kemdikbud.lapor.go.id/" TargetMode="External"/><Relationship Id="rId2" Type="http://schemas.openxmlformats.org/officeDocument/2006/relationships/notesSlide" Target="../notesSlides/notesSlide55.xml"/><Relationship Id="rId1" Type="http://schemas.openxmlformats.org/officeDocument/2006/relationships/slideLayout" Target="../slideLayouts/slideLayout37.xml"/><Relationship Id="rId6" Type="http://schemas.openxmlformats.org/officeDocument/2006/relationships/hyperlink" Target="https://merdekadarikekerasan.kemdikbud.go.id/portalppkpt/" TargetMode="External"/><Relationship Id="rId5" Type="http://schemas.openxmlformats.org/officeDocument/2006/relationships/hyperlink" Target="https://merdekadarikekerasan.kemdikbud.go.id/ppkpt/" TargetMode="External"/><Relationship Id="rId4" Type="http://schemas.openxmlformats.org/officeDocument/2006/relationships/hyperlink" Target="https://www.youtube.com/playlist?list=PLR7mmuJtxC0XiO6xACeAa7SzoN79CRuoX"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4.xml"/><Relationship Id="rId5" Type="http://schemas.openxmlformats.org/officeDocument/2006/relationships/hyperlink" Target="https://merdekadarikekerasan.kemdikbud.go.id/portalppkpt/" TargetMode="External"/><Relationship Id="rId4" Type="http://schemas.openxmlformats.org/officeDocument/2006/relationships/image" Target="../media/image18.jpg"/></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4.xml"/><Relationship Id="rId5" Type="http://schemas.openxmlformats.org/officeDocument/2006/relationships/hyperlink" Target="https://merdekadarikekerasan.kemdikbud.go.id/ppkpt/" TargetMode="Externa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N-u4H-vUy0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www.youtube.com/watch?v=N-u4H-vUy0M" TargetMode="Externa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1655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310181e0932_0_18"/>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10</a:t>
            </a:fld>
            <a:endParaRPr/>
          </a:p>
        </p:txBody>
      </p:sp>
      <p:sp>
        <p:nvSpPr>
          <p:cNvPr id="277" name="Google Shape;277;g310181e0932_0_18"/>
          <p:cNvSpPr txBox="1">
            <a:spLocks noGrp="1"/>
          </p:cNvSpPr>
          <p:nvPr>
            <p:ph type="body" idx="1"/>
          </p:nvPr>
        </p:nvSpPr>
        <p:spPr>
          <a:xfrm>
            <a:off x="182879" y="4938950"/>
            <a:ext cx="5214000" cy="96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SzPts val="700"/>
              <a:buNone/>
            </a:pPr>
            <a:endParaRPr/>
          </a:p>
        </p:txBody>
      </p:sp>
      <p:sp>
        <p:nvSpPr>
          <p:cNvPr id="278" name="Google Shape;278;g310181e0932_0_18"/>
          <p:cNvSpPr txBox="1"/>
          <p:nvPr/>
        </p:nvSpPr>
        <p:spPr>
          <a:xfrm>
            <a:off x="98970" y="201597"/>
            <a:ext cx="8799300" cy="562200"/>
          </a:xfrm>
          <a:prstGeom prst="rect">
            <a:avLst/>
          </a:prstGeom>
          <a:noFill/>
          <a:ln>
            <a:noFill/>
          </a:ln>
        </p:spPr>
        <p:txBody>
          <a:bodyPr spcFirstLastPara="1" wrap="square" lIns="34275" tIns="17150" rIns="34275" bIns="17150" anchor="ctr" anchorCtr="0">
            <a:noAutofit/>
          </a:bodyPr>
          <a:lstStyle/>
          <a:p>
            <a:pPr marL="8890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2060"/>
                </a:solidFill>
                <a:latin typeface="Arial"/>
                <a:ea typeface="Arial"/>
                <a:cs typeface="Arial"/>
                <a:sym typeface="Arial"/>
              </a:rPr>
              <a:t>Agenda </a:t>
            </a:r>
            <a:endParaRPr sz="1400" b="0" i="0" u="none" strike="noStrike" cap="none">
              <a:solidFill>
                <a:srgbClr val="000000"/>
              </a:solidFill>
              <a:latin typeface="Arial"/>
              <a:ea typeface="Arial"/>
              <a:cs typeface="Arial"/>
              <a:sym typeface="Arial"/>
            </a:endParaRPr>
          </a:p>
        </p:txBody>
      </p:sp>
      <p:sp>
        <p:nvSpPr>
          <p:cNvPr id="279" name="Google Shape;279;g310181e0932_0_18"/>
          <p:cNvSpPr/>
          <p:nvPr/>
        </p:nvSpPr>
        <p:spPr>
          <a:xfrm>
            <a:off x="284375" y="71345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4325" algn="l" rtl="0">
              <a:lnSpc>
                <a:spcPct val="115000"/>
              </a:lnSpc>
              <a:spcBef>
                <a:spcPts val="0"/>
              </a:spcBef>
              <a:spcAft>
                <a:spcPts val="0"/>
              </a:spcAft>
              <a:buClr>
                <a:srgbClr val="002060"/>
              </a:buClr>
              <a:buSzPts val="1350"/>
              <a:buFont typeface="Inter"/>
              <a:buAutoNum type="arabicPeriod"/>
            </a:pPr>
            <a:r>
              <a:rPr lang="en" sz="1500" b="1" i="0" u="none" strike="noStrike" cap="none">
                <a:solidFill>
                  <a:srgbClr val="002060"/>
                </a:solidFill>
                <a:latin typeface="Inter"/>
                <a:ea typeface="Inter"/>
                <a:cs typeface="Inter"/>
                <a:sym typeface="Inter"/>
              </a:rPr>
              <a:t>Latar Belakang: Capaian dan Evaluasi Permendikbudristek 30/2021 </a:t>
            </a:r>
            <a:endParaRPr sz="1350" b="1" i="0" u="none" strike="noStrike" cap="none">
              <a:solidFill>
                <a:srgbClr val="002060"/>
              </a:solidFill>
              <a:latin typeface="Inter"/>
              <a:ea typeface="Inter"/>
              <a:cs typeface="Inter"/>
              <a:sym typeface="Inter"/>
            </a:endParaRPr>
          </a:p>
        </p:txBody>
      </p:sp>
      <p:sp>
        <p:nvSpPr>
          <p:cNvPr id="280" name="Google Shape;280;g310181e0932_0_18"/>
          <p:cNvSpPr/>
          <p:nvPr/>
        </p:nvSpPr>
        <p:spPr>
          <a:xfrm>
            <a:off x="284375" y="1191115"/>
            <a:ext cx="8587200" cy="432900"/>
          </a:xfrm>
          <a:prstGeom prst="roundRect">
            <a:avLst>
              <a:gd name="adj" fmla="val 16667"/>
            </a:avLst>
          </a:prstGeom>
          <a:solidFill>
            <a:srgbClr val="CFE2F3"/>
          </a:solidFill>
          <a:ln>
            <a:noFill/>
          </a:ln>
        </p:spPr>
        <p:txBody>
          <a:bodyPr spcFirstLastPara="1" wrap="square" lIns="91425" tIns="45700" rIns="91425" bIns="45700" anchor="ctr" anchorCtr="0">
            <a:noAutofit/>
          </a:bodyPr>
          <a:lstStyle/>
          <a:p>
            <a:pPr marL="457200" marR="0" lvl="0" indent="-323850" algn="l" rtl="0">
              <a:lnSpc>
                <a:spcPct val="115000"/>
              </a:lnSpc>
              <a:spcBef>
                <a:spcPts val="0"/>
              </a:spcBef>
              <a:spcAft>
                <a:spcPts val="0"/>
              </a:spcAft>
              <a:buClr>
                <a:srgbClr val="002060"/>
              </a:buClr>
              <a:buSzPts val="1500"/>
              <a:buFont typeface="Arial"/>
              <a:buAutoNum type="arabicPeriod" startAt="2"/>
            </a:pPr>
            <a:r>
              <a:rPr lang="en" sz="1500" b="1">
                <a:solidFill>
                  <a:srgbClr val="002060"/>
                </a:solidFill>
              </a:rPr>
              <a:t>Mengenal Bentuk-Bentuk Kekerasan</a:t>
            </a:r>
            <a:endParaRPr sz="1500" b="1" i="0" u="none" strike="noStrike" cap="none">
              <a:solidFill>
                <a:srgbClr val="002060"/>
              </a:solidFill>
              <a:latin typeface="Inter"/>
              <a:ea typeface="Inter"/>
              <a:cs typeface="Inter"/>
              <a:sym typeface="Inter"/>
            </a:endParaRPr>
          </a:p>
        </p:txBody>
      </p:sp>
      <p:sp>
        <p:nvSpPr>
          <p:cNvPr id="281" name="Google Shape;281;g310181e0932_0_18"/>
          <p:cNvSpPr/>
          <p:nvPr/>
        </p:nvSpPr>
        <p:spPr>
          <a:xfrm>
            <a:off x="284300" y="214645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7500" algn="l" rtl="0">
              <a:lnSpc>
                <a:spcPct val="115000"/>
              </a:lnSpc>
              <a:spcBef>
                <a:spcPts val="0"/>
              </a:spcBef>
              <a:spcAft>
                <a:spcPts val="0"/>
              </a:spcAft>
              <a:buClr>
                <a:srgbClr val="002060"/>
              </a:buClr>
              <a:buSzPts val="1400"/>
              <a:buFont typeface="Inter"/>
              <a:buAutoNum type="arabicPeriod" startAt="4"/>
            </a:pPr>
            <a:r>
              <a:rPr lang="en" b="1">
                <a:solidFill>
                  <a:srgbClr val="002060"/>
                </a:solidFill>
                <a:latin typeface="Inter"/>
                <a:ea typeface="Inter"/>
                <a:cs typeface="Inter"/>
                <a:sym typeface="Inter"/>
              </a:rPr>
              <a:t>Prinsip Pencegahan dan Penanganan Kekerasan di Perguruan Tinggi</a:t>
            </a:r>
            <a:endParaRPr sz="1400" b="1" i="0" u="none" strike="noStrike" cap="none">
              <a:solidFill>
                <a:srgbClr val="013066"/>
              </a:solidFill>
              <a:latin typeface="Inter"/>
              <a:ea typeface="Inter"/>
              <a:cs typeface="Inter"/>
              <a:sym typeface="Inter"/>
            </a:endParaRPr>
          </a:p>
        </p:txBody>
      </p:sp>
      <p:sp>
        <p:nvSpPr>
          <p:cNvPr id="282" name="Google Shape;282;g310181e0932_0_18"/>
          <p:cNvSpPr/>
          <p:nvPr/>
        </p:nvSpPr>
        <p:spPr>
          <a:xfrm>
            <a:off x="284300" y="262410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7500" algn="l" rtl="0">
              <a:lnSpc>
                <a:spcPct val="115000"/>
              </a:lnSpc>
              <a:spcBef>
                <a:spcPts val="0"/>
              </a:spcBef>
              <a:spcAft>
                <a:spcPts val="0"/>
              </a:spcAft>
              <a:buClr>
                <a:srgbClr val="002060"/>
              </a:buClr>
              <a:buSzPts val="1400"/>
              <a:buFont typeface="Inter"/>
              <a:buAutoNum type="arabicPeriod" startAt="5"/>
            </a:pPr>
            <a:r>
              <a:rPr lang="en" b="1">
                <a:solidFill>
                  <a:srgbClr val="002060"/>
                </a:solidFill>
                <a:latin typeface="Inter"/>
                <a:ea typeface="Inter"/>
                <a:cs typeface="Inter"/>
                <a:sym typeface="Inter"/>
              </a:rPr>
              <a:t>Penanganan Kekerasan oleh Satuan Tugas</a:t>
            </a:r>
            <a:endParaRPr sz="1400" b="1" i="0" u="none" strike="noStrike" cap="none">
              <a:solidFill>
                <a:srgbClr val="013066"/>
              </a:solidFill>
              <a:latin typeface="Inter"/>
              <a:ea typeface="Inter"/>
              <a:cs typeface="Inter"/>
              <a:sym typeface="Inter"/>
            </a:endParaRPr>
          </a:p>
        </p:txBody>
      </p:sp>
      <p:sp>
        <p:nvSpPr>
          <p:cNvPr id="283" name="Google Shape;283;g310181e0932_0_18"/>
          <p:cNvSpPr/>
          <p:nvPr/>
        </p:nvSpPr>
        <p:spPr>
          <a:xfrm>
            <a:off x="278400" y="1668778"/>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23850" algn="l" rtl="0">
              <a:lnSpc>
                <a:spcPct val="115000"/>
              </a:lnSpc>
              <a:spcBef>
                <a:spcPts val="0"/>
              </a:spcBef>
              <a:spcAft>
                <a:spcPts val="0"/>
              </a:spcAft>
              <a:buClr>
                <a:srgbClr val="002060"/>
              </a:buClr>
              <a:buSzPts val="1500"/>
              <a:buFont typeface="Arial"/>
              <a:buAutoNum type="arabicPeriod" startAt="3"/>
            </a:pPr>
            <a:r>
              <a:rPr lang="en" sz="1500" b="1">
                <a:solidFill>
                  <a:srgbClr val="002060"/>
                </a:solidFill>
              </a:rPr>
              <a:t>Penyederhanaan Perekrutan dan Penguatan Satuan Tugas</a:t>
            </a:r>
            <a:endParaRPr sz="1500" b="1" i="0" u="none" strike="noStrike" cap="none">
              <a:solidFill>
                <a:srgbClr val="002060"/>
              </a:solidFill>
              <a:latin typeface="Inter"/>
              <a:ea typeface="Inter"/>
              <a:cs typeface="Inter"/>
              <a:sym typeface="Inter"/>
            </a:endParaRPr>
          </a:p>
        </p:txBody>
      </p:sp>
      <p:sp>
        <p:nvSpPr>
          <p:cNvPr id="284" name="Google Shape;284;g310181e0932_0_18"/>
          <p:cNvSpPr/>
          <p:nvPr/>
        </p:nvSpPr>
        <p:spPr>
          <a:xfrm>
            <a:off x="278400" y="310175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7500" algn="l" rtl="0">
              <a:lnSpc>
                <a:spcPct val="115000"/>
              </a:lnSpc>
              <a:spcBef>
                <a:spcPts val="0"/>
              </a:spcBef>
              <a:spcAft>
                <a:spcPts val="0"/>
              </a:spcAft>
              <a:buClr>
                <a:srgbClr val="002060"/>
              </a:buClr>
              <a:buSzPts val="1400"/>
              <a:buFont typeface="Inter"/>
              <a:buAutoNum type="arabicPeriod" startAt="6"/>
            </a:pPr>
            <a:r>
              <a:rPr lang="en" b="1">
                <a:solidFill>
                  <a:srgbClr val="002060"/>
                </a:solidFill>
                <a:latin typeface="Inter"/>
                <a:ea typeface="Inter"/>
                <a:cs typeface="Inter"/>
                <a:sym typeface="Inter"/>
              </a:rPr>
              <a:t>Pemulihan bagi Korban dan Saksi</a:t>
            </a:r>
            <a:endParaRPr sz="1400" b="1" i="0" u="none" strike="noStrike" cap="none">
              <a:solidFill>
                <a:srgbClr val="013066"/>
              </a:solidFill>
              <a:latin typeface="Inter"/>
              <a:ea typeface="Inter"/>
              <a:cs typeface="Inter"/>
              <a:sym typeface="Inter"/>
            </a:endParaRPr>
          </a:p>
        </p:txBody>
      </p:sp>
      <p:sp>
        <p:nvSpPr>
          <p:cNvPr id="285" name="Google Shape;285;g310181e0932_0_18"/>
          <p:cNvSpPr/>
          <p:nvPr/>
        </p:nvSpPr>
        <p:spPr>
          <a:xfrm>
            <a:off x="284300" y="357940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7500" algn="l" rtl="0">
              <a:lnSpc>
                <a:spcPct val="115000"/>
              </a:lnSpc>
              <a:spcBef>
                <a:spcPts val="0"/>
              </a:spcBef>
              <a:spcAft>
                <a:spcPts val="0"/>
              </a:spcAft>
              <a:buClr>
                <a:srgbClr val="002060"/>
              </a:buClr>
              <a:buSzPts val="1400"/>
              <a:buFont typeface="Inter"/>
              <a:buAutoNum type="arabicPeriod" startAt="7"/>
            </a:pPr>
            <a:r>
              <a:rPr lang="en" b="1">
                <a:solidFill>
                  <a:srgbClr val="002060"/>
                </a:solidFill>
                <a:latin typeface="Inter"/>
                <a:ea typeface="Inter"/>
                <a:cs typeface="Inter"/>
                <a:sym typeface="Inter"/>
              </a:rPr>
              <a:t>Informasi Laman </a:t>
            </a:r>
            <a:endParaRPr sz="1400" b="1" i="0" u="none" strike="noStrike" cap="none">
              <a:solidFill>
                <a:srgbClr val="013066"/>
              </a:solidFill>
              <a:latin typeface="Inter"/>
              <a:ea typeface="Inter"/>
              <a:cs typeface="Inter"/>
              <a:sym typeface="Inte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310181e0932_0_40"/>
          <p:cNvSpPr/>
          <p:nvPr/>
        </p:nvSpPr>
        <p:spPr>
          <a:xfrm>
            <a:off x="448608" y="681913"/>
            <a:ext cx="8286000" cy="23391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 sz="1800" b="1">
                <a:solidFill>
                  <a:srgbClr val="002060"/>
                </a:solidFill>
                <a:latin typeface="Inter"/>
                <a:ea typeface="Inter"/>
                <a:cs typeface="Inter"/>
                <a:sym typeface="Inter"/>
              </a:rPr>
              <a:t>m</a:t>
            </a:r>
            <a:r>
              <a:rPr lang="en" sz="1800" b="1" i="0" u="none" strike="noStrike" cap="none">
                <a:solidFill>
                  <a:srgbClr val="002060"/>
                </a:solidFill>
                <a:latin typeface="Inter"/>
                <a:ea typeface="Inter"/>
                <a:cs typeface="Inter"/>
                <a:sym typeface="Inter"/>
              </a:rPr>
              <a:t>elibatkan</a:t>
            </a:r>
            <a:endParaRPr sz="1800" b="1" i="0" u="none" strike="noStrike" cap="none">
              <a:solidFill>
                <a:srgbClr val="002060"/>
              </a:solidFill>
              <a:latin typeface="Inter"/>
              <a:ea typeface="Inter"/>
              <a:cs typeface="Inter"/>
              <a:sym typeface="Inter"/>
            </a:endParaRPr>
          </a:p>
        </p:txBody>
      </p:sp>
      <p:sp>
        <p:nvSpPr>
          <p:cNvPr id="291" name="Google Shape;291;g310181e0932_0_40"/>
          <p:cNvSpPr/>
          <p:nvPr/>
        </p:nvSpPr>
        <p:spPr>
          <a:xfrm>
            <a:off x="591000" y="3599700"/>
            <a:ext cx="7945500" cy="972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Inter"/>
              <a:ea typeface="Inter"/>
              <a:cs typeface="Inter"/>
              <a:sym typeface="Inter"/>
            </a:endParaRPr>
          </a:p>
        </p:txBody>
      </p:sp>
      <p:grpSp>
        <p:nvGrpSpPr>
          <p:cNvPr id="292" name="Google Shape;292;g310181e0932_0_40"/>
          <p:cNvGrpSpPr/>
          <p:nvPr/>
        </p:nvGrpSpPr>
        <p:grpSpPr>
          <a:xfrm>
            <a:off x="676675" y="3737617"/>
            <a:ext cx="7781017" cy="735874"/>
            <a:chOff x="3575" y="80816"/>
            <a:chExt cx="10454141" cy="1161600"/>
          </a:xfrm>
        </p:grpSpPr>
        <p:sp>
          <p:nvSpPr>
            <p:cNvPr id="293" name="Google Shape;293;g310181e0932_0_40"/>
            <p:cNvSpPr/>
            <p:nvPr/>
          </p:nvSpPr>
          <p:spPr>
            <a:xfrm>
              <a:off x="3575" y="80816"/>
              <a:ext cx="1935900" cy="1161600"/>
            </a:xfrm>
            <a:prstGeom prst="rect">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g310181e0932_0_40"/>
            <p:cNvSpPr txBox="1"/>
            <p:nvPr/>
          </p:nvSpPr>
          <p:spPr>
            <a:xfrm>
              <a:off x="3575" y="80816"/>
              <a:ext cx="1935900" cy="1161600"/>
            </a:xfrm>
            <a:prstGeom prst="rect">
              <a:avLst/>
            </a:prstGeom>
            <a:solidFill>
              <a:srgbClr val="CFE2F3"/>
            </a:solid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rgbClr val="FFFFFF"/>
                </a:buClr>
                <a:buSzPts val="2300"/>
                <a:buFont typeface="Calibri"/>
                <a:buNone/>
              </a:pPr>
              <a:r>
                <a:rPr lang="en" sz="1300">
                  <a:solidFill>
                    <a:schemeClr val="dk1"/>
                  </a:solidFill>
                  <a:latin typeface="Inter"/>
                  <a:ea typeface="Inter"/>
                  <a:cs typeface="Inter"/>
                  <a:sym typeface="Inter"/>
                </a:rPr>
                <a:t>Mahasiswa</a:t>
              </a:r>
              <a:endParaRPr sz="1300" i="0" u="none" strike="noStrike" cap="none">
                <a:solidFill>
                  <a:schemeClr val="dk1"/>
                </a:solidFill>
                <a:latin typeface="Inter"/>
                <a:ea typeface="Inter"/>
                <a:cs typeface="Inter"/>
                <a:sym typeface="Inter"/>
              </a:endParaRPr>
            </a:p>
          </p:txBody>
        </p:sp>
        <p:sp>
          <p:nvSpPr>
            <p:cNvPr id="295" name="Google Shape;295;g310181e0932_0_40"/>
            <p:cNvSpPr/>
            <p:nvPr/>
          </p:nvSpPr>
          <p:spPr>
            <a:xfrm>
              <a:off x="2133135" y="80816"/>
              <a:ext cx="1935900" cy="1161600"/>
            </a:xfrm>
            <a:prstGeom prst="rect">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g310181e0932_0_40"/>
            <p:cNvSpPr txBox="1"/>
            <p:nvPr/>
          </p:nvSpPr>
          <p:spPr>
            <a:xfrm>
              <a:off x="2133135" y="80816"/>
              <a:ext cx="1935900" cy="1161600"/>
            </a:xfrm>
            <a:prstGeom prst="rect">
              <a:avLst/>
            </a:prstGeom>
            <a:solidFill>
              <a:srgbClr val="CFE2F3"/>
            </a:solid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rgbClr val="FFFFFF"/>
                </a:buClr>
                <a:buSzPts val="2300"/>
                <a:buFont typeface="Calibri"/>
                <a:buNone/>
              </a:pPr>
              <a:r>
                <a:rPr lang="en" sz="1300">
                  <a:solidFill>
                    <a:schemeClr val="dk1"/>
                  </a:solidFill>
                  <a:latin typeface="Inter"/>
                  <a:ea typeface="Inter"/>
                  <a:cs typeface="Inter"/>
                  <a:sym typeface="Inter"/>
                </a:rPr>
                <a:t>Dosen</a:t>
              </a:r>
              <a:endParaRPr sz="1300" i="0" u="none" strike="noStrike" cap="none">
                <a:solidFill>
                  <a:schemeClr val="dk1"/>
                </a:solidFill>
                <a:latin typeface="Inter"/>
                <a:ea typeface="Inter"/>
                <a:cs typeface="Inter"/>
                <a:sym typeface="Inter"/>
              </a:endParaRPr>
            </a:p>
          </p:txBody>
        </p:sp>
        <p:sp>
          <p:nvSpPr>
            <p:cNvPr id="297" name="Google Shape;297;g310181e0932_0_40"/>
            <p:cNvSpPr/>
            <p:nvPr/>
          </p:nvSpPr>
          <p:spPr>
            <a:xfrm>
              <a:off x="4262696" y="80816"/>
              <a:ext cx="1935900" cy="1161600"/>
            </a:xfrm>
            <a:prstGeom prst="rect">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g310181e0932_0_40"/>
            <p:cNvSpPr txBox="1"/>
            <p:nvPr/>
          </p:nvSpPr>
          <p:spPr>
            <a:xfrm>
              <a:off x="4262696" y="80816"/>
              <a:ext cx="1935900" cy="1161600"/>
            </a:xfrm>
            <a:prstGeom prst="rect">
              <a:avLst/>
            </a:prstGeom>
            <a:solidFill>
              <a:srgbClr val="CFE2F3"/>
            </a:solid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rgbClr val="FFFFFF"/>
                </a:buClr>
                <a:buSzPts val="2300"/>
                <a:buFont typeface="Calibri"/>
                <a:buNone/>
              </a:pPr>
              <a:r>
                <a:rPr lang="en" sz="1300" i="0" u="none" strike="noStrike" cap="none">
                  <a:solidFill>
                    <a:schemeClr val="dk1"/>
                  </a:solidFill>
                  <a:latin typeface="Inter"/>
                  <a:ea typeface="Inter"/>
                  <a:cs typeface="Inter"/>
                  <a:sym typeface="Inter"/>
                </a:rPr>
                <a:t>Ten</a:t>
              </a:r>
              <a:r>
                <a:rPr lang="en" sz="1300">
                  <a:solidFill>
                    <a:schemeClr val="dk1"/>
                  </a:solidFill>
                  <a:latin typeface="Inter"/>
                  <a:ea typeface="Inter"/>
                  <a:cs typeface="Inter"/>
                  <a:sym typeface="Inter"/>
                </a:rPr>
                <a:t>aga Kependidikan</a:t>
              </a:r>
              <a:endParaRPr sz="1300" i="0" u="none" strike="noStrike" cap="none">
                <a:solidFill>
                  <a:schemeClr val="dk1"/>
                </a:solidFill>
                <a:latin typeface="Inter"/>
                <a:ea typeface="Inter"/>
                <a:cs typeface="Inter"/>
                <a:sym typeface="Inter"/>
              </a:endParaRPr>
            </a:p>
          </p:txBody>
        </p:sp>
        <p:sp>
          <p:nvSpPr>
            <p:cNvPr id="299" name="Google Shape;299;g310181e0932_0_40"/>
            <p:cNvSpPr/>
            <p:nvPr/>
          </p:nvSpPr>
          <p:spPr>
            <a:xfrm>
              <a:off x="6392256" y="80816"/>
              <a:ext cx="1935900" cy="1161600"/>
            </a:xfrm>
            <a:prstGeom prst="rect">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g310181e0932_0_40"/>
            <p:cNvSpPr txBox="1"/>
            <p:nvPr/>
          </p:nvSpPr>
          <p:spPr>
            <a:xfrm>
              <a:off x="6392256" y="80816"/>
              <a:ext cx="1935900" cy="1161600"/>
            </a:xfrm>
            <a:prstGeom prst="rect">
              <a:avLst/>
            </a:prstGeom>
            <a:solidFill>
              <a:srgbClr val="CFE2F3"/>
            </a:solid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rgbClr val="FFFFFF"/>
                </a:buClr>
                <a:buSzPts val="2300"/>
                <a:buFont typeface="Calibri"/>
                <a:buNone/>
              </a:pPr>
              <a:r>
                <a:rPr lang="en" sz="1300">
                  <a:solidFill>
                    <a:schemeClr val="dk1"/>
                  </a:solidFill>
                  <a:latin typeface="Inter"/>
                  <a:ea typeface="Inter"/>
                  <a:cs typeface="Inter"/>
                  <a:sym typeface="Inter"/>
                </a:rPr>
                <a:t>Pemimpin Perguruan Tinggi</a:t>
              </a:r>
              <a:endParaRPr sz="1300" i="0" u="none" strike="noStrike" cap="none">
                <a:solidFill>
                  <a:schemeClr val="dk1"/>
                </a:solidFill>
                <a:latin typeface="Inter"/>
                <a:ea typeface="Inter"/>
                <a:cs typeface="Inter"/>
                <a:sym typeface="Inter"/>
              </a:endParaRPr>
            </a:p>
          </p:txBody>
        </p:sp>
        <p:sp>
          <p:nvSpPr>
            <p:cNvPr id="301" name="Google Shape;301;g310181e0932_0_40"/>
            <p:cNvSpPr/>
            <p:nvPr/>
          </p:nvSpPr>
          <p:spPr>
            <a:xfrm>
              <a:off x="8521816" y="80816"/>
              <a:ext cx="1935900" cy="1161600"/>
            </a:xfrm>
            <a:prstGeom prst="rect">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g310181e0932_0_40"/>
            <p:cNvSpPr txBox="1"/>
            <p:nvPr/>
          </p:nvSpPr>
          <p:spPr>
            <a:xfrm>
              <a:off x="8521816" y="80816"/>
              <a:ext cx="1935900" cy="1161600"/>
            </a:xfrm>
            <a:prstGeom prst="rect">
              <a:avLst/>
            </a:prstGeom>
            <a:solidFill>
              <a:srgbClr val="CFE2F3"/>
            </a:solid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rgbClr val="FFFFFF"/>
                </a:buClr>
                <a:buSzPts val="2300"/>
                <a:buFont typeface="Calibri"/>
                <a:buNone/>
              </a:pPr>
              <a:r>
                <a:rPr lang="en" sz="1300">
                  <a:solidFill>
                    <a:schemeClr val="dk1"/>
                  </a:solidFill>
                  <a:latin typeface="Inter"/>
                  <a:ea typeface="Inter"/>
                  <a:cs typeface="Inter"/>
                  <a:sym typeface="Inter"/>
                </a:rPr>
                <a:t>Mitra Perguruan Tinggi</a:t>
              </a:r>
              <a:endParaRPr sz="1300" i="0" u="none" strike="noStrike" cap="none">
                <a:solidFill>
                  <a:schemeClr val="dk1"/>
                </a:solidFill>
                <a:latin typeface="Inter"/>
                <a:ea typeface="Inter"/>
                <a:cs typeface="Inter"/>
                <a:sym typeface="Inter"/>
              </a:endParaRPr>
            </a:p>
          </p:txBody>
        </p:sp>
      </p:grpSp>
      <p:sp>
        <p:nvSpPr>
          <p:cNvPr id="303" name="Google Shape;303;g310181e0932_0_40"/>
          <p:cNvSpPr/>
          <p:nvPr/>
        </p:nvSpPr>
        <p:spPr>
          <a:xfrm>
            <a:off x="4336531" y="3146242"/>
            <a:ext cx="411600" cy="334800"/>
          </a:xfrm>
          <a:prstGeom prst="downArrow">
            <a:avLst>
              <a:gd name="adj1" fmla="val 50000"/>
              <a:gd name="adj2" fmla="val 50000"/>
            </a:avLst>
          </a:prstGeom>
          <a:solidFill>
            <a:srgbClr val="135D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04" name="Google Shape;304;g310181e0932_0_40"/>
          <p:cNvSpPr txBox="1"/>
          <p:nvPr/>
        </p:nvSpPr>
        <p:spPr>
          <a:xfrm>
            <a:off x="0" y="54300"/>
            <a:ext cx="9144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800" b="1">
                <a:solidFill>
                  <a:srgbClr val="002060"/>
                </a:solidFill>
                <a:latin typeface="Inter"/>
                <a:ea typeface="Inter"/>
                <a:cs typeface="Inter"/>
                <a:sym typeface="Inter"/>
              </a:rPr>
              <a:t>Kekerasan di Perguruan Tinggi:</a:t>
            </a:r>
            <a:endParaRPr sz="1800" b="1" i="0" u="none" strike="noStrike" cap="none">
              <a:solidFill>
                <a:srgbClr val="002060"/>
              </a:solidFill>
              <a:latin typeface="Inter"/>
              <a:ea typeface="Inter"/>
              <a:cs typeface="Inter"/>
              <a:sym typeface="Inter"/>
            </a:endParaRPr>
          </a:p>
        </p:txBody>
      </p:sp>
      <p:grpSp>
        <p:nvGrpSpPr>
          <p:cNvPr id="305" name="Google Shape;305;g310181e0932_0_40"/>
          <p:cNvGrpSpPr/>
          <p:nvPr/>
        </p:nvGrpSpPr>
        <p:grpSpPr>
          <a:xfrm>
            <a:off x="531150" y="760450"/>
            <a:ext cx="8079403" cy="1900237"/>
            <a:chOff x="9535" y="71362"/>
            <a:chExt cx="6570758" cy="2566500"/>
          </a:xfrm>
        </p:grpSpPr>
        <p:sp>
          <p:nvSpPr>
            <p:cNvPr id="306" name="Google Shape;306;g310181e0932_0_40"/>
            <p:cNvSpPr/>
            <p:nvPr/>
          </p:nvSpPr>
          <p:spPr>
            <a:xfrm>
              <a:off x="9535" y="71362"/>
              <a:ext cx="2850000" cy="2566500"/>
            </a:xfrm>
            <a:prstGeom prst="roundRect">
              <a:avLst>
                <a:gd name="adj" fmla="val 10000"/>
              </a:avLst>
            </a:prstGeom>
            <a:solidFill>
              <a:srgbClr val="CFE2F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g310181e0932_0_40"/>
            <p:cNvSpPr txBox="1"/>
            <p:nvPr/>
          </p:nvSpPr>
          <p:spPr>
            <a:xfrm>
              <a:off x="84708" y="146535"/>
              <a:ext cx="2699700" cy="2416200"/>
            </a:xfrm>
            <a:prstGeom prst="rect">
              <a:avLst/>
            </a:prstGeom>
            <a:noFill/>
            <a:ln>
              <a:noFill/>
            </a:ln>
          </p:spPr>
          <p:txBody>
            <a:bodyPr spcFirstLastPara="1" wrap="square" lIns="60950" tIns="60950" rIns="60950" bIns="60950"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300">
                  <a:solidFill>
                    <a:schemeClr val="dk1"/>
                  </a:solidFill>
                  <a:latin typeface="Inter"/>
                  <a:ea typeface="Inter"/>
                  <a:cs typeface="Inter"/>
                  <a:sym typeface="Inter"/>
                </a:rPr>
                <a:t>Setiap perbuatan dengan atau tanpa menggunakan kekuatan fisik</a:t>
              </a:r>
              <a:endParaRPr sz="1300">
                <a:solidFill>
                  <a:schemeClr val="dk1"/>
                </a:solidFill>
                <a:latin typeface="Inter"/>
                <a:ea typeface="Inter"/>
                <a:cs typeface="Inter"/>
                <a:sym typeface="Inter"/>
              </a:endParaRPr>
            </a:p>
          </p:txBody>
        </p:sp>
        <p:sp>
          <p:nvSpPr>
            <p:cNvPr id="308" name="Google Shape;308;g310181e0932_0_40"/>
            <p:cNvSpPr/>
            <p:nvPr/>
          </p:nvSpPr>
          <p:spPr>
            <a:xfrm>
              <a:off x="3037484" y="1001240"/>
              <a:ext cx="604200" cy="706800"/>
            </a:xfrm>
            <a:prstGeom prst="rightArrow">
              <a:avLst>
                <a:gd name="adj1" fmla="val 60000"/>
                <a:gd name="adj2" fmla="val 50000"/>
              </a:avLst>
            </a:prstGeom>
            <a:solidFill>
              <a:srgbClr val="135D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g310181e0932_0_40"/>
            <p:cNvSpPr/>
            <p:nvPr/>
          </p:nvSpPr>
          <p:spPr>
            <a:xfrm>
              <a:off x="3730293" y="71362"/>
              <a:ext cx="2850000" cy="2566500"/>
            </a:xfrm>
            <a:prstGeom prst="roundRect">
              <a:avLst>
                <a:gd name="adj" fmla="val 10000"/>
              </a:avLst>
            </a:prstGeom>
            <a:solidFill>
              <a:srgbClr val="CFE2F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g310181e0932_0_40"/>
            <p:cNvSpPr txBox="1"/>
            <p:nvPr/>
          </p:nvSpPr>
          <p:spPr>
            <a:xfrm>
              <a:off x="3819631" y="146535"/>
              <a:ext cx="2699700" cy="2416200"/>
            </a:xfrm>
            <a:prstGeom prst="rect">
              <a:avLst/>
            </a:prstGeom>
            <a:noFill/>
            <a:ln>
              <a:noFill/>
            </a:ln>
          </p:spPr>
          <p:txBody>
            <a:bodyPr spcFirstLastPara="1" wrap="square" lIns="60950" tIns="60950" rIns="60950" bIns="60950"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300">
                  <a:solidFill>
                    <a:schemeClr val="dk1"/>
                  </a:solidFill>
                  <a:latin typeface="Inter"/>
                  <a:ea typeface="Inter"/>
                  <a:cs typeface="Inter"/>
                  <a:sym typeface="Inter"/>
                </a:rPr>
                <a:t>yang menimbulkan bahaya</a:t>
              </a:r>
              <a:endParaRPr sz="1300">
                <a:solidFill>
                  <a:schemeClr val="dk1"/>
                </a:solidFill>
                <a:latin typeface="Inter"/>
                <a:ea typeface="Inter"/>
                <a:cs typeface="Inter"/>
                <a:sym typeface="Inter"/>
              </a:endParaRPr>
            </a:p>
            <a:p>
              <a:pPr marL="0" lvl="0" indent="0" algn="l" rtl="0">
                <a:lnSpc>
                  <a:spcPct val="115000"/>
                </a:lnSpc>
                <a:spcBef>
                  <a:spcPts val="0"/>
                </a:spcBef>
                <a:spcAft>
                  <a:spcPts val="0"/>
                </a:spcAft>
                <a:buClr>
                  <a:schemeClr val="dk1"/>
                </a:buClr>
                <a:buSzPts val="1100"/>
                <a:buFont typeface="Arial"/>
                <a:buNone/>
              </a:pPr>
              <a:r>
                <a:rPr lang="en" sz="1300">
                  <a:solidFill>
                    <a:schemeClr val="dk1"/>
                  </a:solidFill>
                  <a:latin typeface="Inter"/>
                  <a:ea typeface="Inter"/>
                  <a:cs typeface="Inter"/>
                  <a:sym typeface="Inter"/>
                </a:rPr>
                <a:t>bagi badan atau nyawa, mengakibatkan penderitaan fisik,</a:t>
              </a:r>
              <a:endParaRPr sz="1300">
                <a:solidFill>
                  <a:schemeClr val="dk1"/>
                </a:solidFill>
                <a:latin typeface="Inter"/>
                <a:ea typeface="Inter"/>
                <a:cs typeface="Inter"/>
                <a:sym typeface="Inter"/>
              </a:endParaRPr>
            </a:p>
            <a:p>
              <a:pPr marL="0" lvl="0" indent="0" algn="l" rtl="0">
                <a:lnSpc>
                  <a:spcPct val="115000"/>
                </a:lnSpc>
                <a:spcBef>
                  <a:spcPts val="0"/>
                </a:spcBef>
                <a:spcAft>
                  <a:spcPts val="0"/>
                </a:spcAft>
                <a:buClr>
                  <a:schemeClr val="dk1"/>
                </a:buClr>
                <a:buSzPts val="1100"/>
                <a:buFont typeface="Arial"/>
                <a:buNone/>
              </a:pPr>
              <a:r>
                <a:rPr lang="en" sz="1300">
                  <a:solidFill>
                    <a:schemeClr val="dk1"/>
                  </a:solidFill>
                  <a:latin typeface="Inter"/>
                  <a:ea typeface="Inter"/>
                  <a:cs typeface="Inter"/>
                  <a:sym typeface="Inter"/>
                </a:rPr>
                <a:t>seksual, atau psikologis, dan merampas kemerdekaan,</a:t>
              </a:r>
              <a:endParaRPr sz="1300">
                <a:solidFill>
                  <a:schemeClr val="dk1"/>
                </a:solidFill>
                <a:latin typeface="Inter"/>
                <a:ea typeface="Inter"/>
                <a:cs typeface="Inter"/>
                <a:sym typeface="Inter"/>
              </a:endParaRPr>
            </a:p>
            <a:p>
              <a:pPr marL="0" lvl="0" indent="0" algn="l" rtl="0">
                <a:lnSpc>
                  <a:spcPct val="115000"/>
                </a:lnSpc>
                <a:spcBef>
                  <a:spcPts val="0"/>
                </a:spcBef>
                <a:spcAft>
                  <a:spcPts val="0"/>
                </a:spcAft>
                <a:buClr>
                  <a:schemeClr val="dk1"/>
                </a:buClr>
                <a:buSzPts val="1100"/>
                <a:buFont typeface="Arial"/>
                <a:buNone/>
              </a:pPr>
              <a:r>
                <a:rPr lang="en" sz="1300">
                  <a:solidFill>
                    <a:schemeClr val="dk1"/>
                  </a:solidFill>
                  <a:latin typeface="Inter"/>
                  <a:ea typeface="Inter"/>
                  <a:cs typeface="Inter"/>
                  <a:sym typeface="Inter"/>
                </a:rPr>
                <a:t>termasuk menjadikan orang pingsan atau tidak berdaya.</a:t>
              </a:r>
              <a:endParaRPr sz="1300">
                <a:solidFill>
                  <a:schemeClr val="dk1"/>
                </a:solidFill>
                <a:latin typeface="Inter"/>
                <a:ea typeface="Inter"/>
                <a:cs typeface="Inter"/>
                <a:sym typeface="Inte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272d41f0063_0_251"/>
          <p:cNvSpPr/>
          <p:nvPr/>
        </p:nvSpPr>
        <p:spPr>
          <a:xfrm>
            <a:off x="2446067" y="905999"/>
            <a:ext cx="6090600" cy="3526500"/>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1000" b="1" i="0" u="none" strike="noStrike" cap="none">
              <a:solidFill>
                <a:srgbClr val="000000"/>
              </a:solidFill>
              <a:latin typeface="Arial"/>
              <a:ea typeface="Arial"/>
              <a:cs typeface="Arial"/>
              <a:sym typeface="Arial"/>
            </a:endParaRPr>
          </a:p>
        </p:txBody>
      </p:sp>
      <p:sp>
        <p:nvSpPr>
          <p:cNvPr id="316" name="Google Shape;316;g272d41f0063_0_251"/>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12</a:t>
            </a:fld>
            <a:endParaRPr/>
          </a:p>
        </p:txBody>
      </p:sp>
      <p:sp>
        <p:nvSpPr>
          <p:cNvPr id="317" name="Google Shape;317;g272d41f0063_0_251"/>
          <p:cNvSpPr/>
          <p:nvPr/>
        </p:nvSpPr>
        <p:spPr>
          <a:xfrm>
            <a:off x="635017" y="960374"/>
            <a:ext cx="1422000" cy="3472200"/>
          </a:xfrm>
          <a:prstGeom prst="roundRect">
            <a:avLst>
              <a:gd name="adj" fmla="val 16667"/>
            </a:avLst>
          </a:prstGeom>
          <a:solidFill>
            <a:srgbClr val="D8D8D8">
              <a:alpha val="60000"/>
            </a:srgbClr>
          </a:solidFill>
          <a:ln>
            <a:noFill/>
          </a:ln>
        </p:spPr>
        <p:txBody>
          <a:bodyPr spcFirstLastPara="1" wrap="square" lIns="40000" tIns="40000" rIns="40000" bIns="40000" anchor="t" anchorCtr="0">
            <a:noAutofit/>
          </a:bodyPr>
          <a:lstStyle/>
          <a:p>
            <a:pPr marL="0" marR="0" lvl="0" indent="0" algn="l" rtl="0">
              <a:lnSpc>
                <a:spcPct val="115000"/>
              </a:lnSpc>
              <a:spcBef>
                <a:spcPts val="0"/>
              </a:spcBef>
              <a:spcAft>
                <a:spcPts val="0"/>
              </a:spcAft>
              <a:buClr>
                <a:srgbClr val="000000"/>
              </a:buClr>
              <a:buSzPts val="1200"/>
              <a:buFont typeface="Arial"/>
              <a:buNone/>
            </a:pPr>
            <a:endParaRPr sz="1400" b="0" i="0" u="none" strike="noStrike" cap="none">
              <a:solidFill>
                <a:srgbClr val="002060"/>
              </a:solidFill>
              <a:latin typeface="Inter"/>
              <a:ea typeface="Inter"/>
              <a:cs typeface="Inter"/>
              <a:sym typeface="Inter"/>
            </a:endParaRPr>
          </a:p>
        </p:txBody>
      </p:sp>
      <p:sp>
        <p:nvSpPr>
          <p:cNvPr id="318" name="Google Shape;318;g272d41f0063_0_251"/>
          <p:cNvSpPr txBox="1"/>
          <p:nvPr/>
        </p:nvSpPr>
        <p:spPr>
          <a:xfrm>
            <a:off x="612228" y="2303835"/>
            <a:ext cx="1467600" cy="7251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1400"/>
              <a:buFont typeface="Arial"/>
              <a:buNone/>
            </a:pPr>
            <a:r>
              <a:rPr lang="en" sz="1300" b="0" i="0" u="none" strike="noStrike" cap="none">
                <a:solidFill>
                  <a:schemeClr val="dk1"/>
                </a:solidFill>
                <a:latin typeface="Inter SemiBold"/>
                <a:ea typeface="Inter SemiBold"/>
                <a:cs typeface="Inter SemiBold"/>
                <a:sym typeface="Inter SemiBold"/>
              </a:rPr>
              <a:t>Hanya kekerasan seksual</a:t>
            </a:r>
            <a:endParaRPr sz="1300" b="0" i="0" u="none" strike="noStrike" cap="none">
              <a:solidFill>
                <a:schemeClr val="dk1"/>
              </a:solidFill>
              <a:latin typeface="Inter SemiBold"/>
              <a:ea typeface="Inter SemiBold"/>
              <a:cs typeface="Inter SemiBold"/>
              <a:sym typeface="Inter SemiBold"/>
            </a:endParaRPr>
          </a:p>
        </p:txBody>
      </p:sp>
      <p:sp>
        <p:nvSpPr>
          <p:cNvPr id="319" name="Google Shape;319;g272d41f0063_0_251"/>
          <p:cNvSpPr/>
          <p:nvPr/>
        </p:nvSpPr>
        <p:spPr>
          <a:xfrm>
            <a:off x="2866004" y="1118056"/>
            <a:ext cx="3001200" cy="4554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228600" marR="0" lvl="0" indent="0" algn="l" rtl="0">
              <a:lnSpc>
                <a:spcPct val="100000"/>
              </a:lnSpc>
              <a:spcBef>
                <a:spcPts val="0"/>
              </a:spcBef>
              <a:spcAft>
                <a:spcPts val="0"/>
              </a:spcAft>
              <a:buClr>
                <a:srgbClr val="000000"/>
              </a:buClr>
              <a:buSzPts val="1400"/>
              <a:buFont typeface="Arial"/>
              <a:buNone/>
            </a:pPr>
            <a:r>
              <a:rPr lang="en" sz="1300" b="0" i="0" u="none" strike="noStrike" cap="none">
                <a:solidFill>
                  <a:schemeClr val="dk1"/>
                </a:solidFill>
                <a:latin typeface="Inter"/>
                <a:ea typeface="Inter"/>
                <a:cs typeface="Inter"/>
                <a:sym typeface="Inter"/>
              </a:rPr>
              <a:t>Kekerasan fisik</a:t>
            </a:r>
            <a:endParaRPr sz="1300" b="0" i="0" u="none" strike="noStrike" cap="none">
              <a:solidFill>
                <a:schemeClr val="dk1"/>
              </a:solidFill>
              <a:latin typeface="Inter"/>
              <a:ea typeface="Inter"/>
              <a:cs typeface="Inter"/>
              <a:sym typeface="Inter"/>
            </a:endParaRPr>
          </a:p>
        </p:txBody>
      </p:sp>
      <p:sp>
        <p:nvSpPr>
          <p:cNvPr id="320" name="Google Shape;320;g272d41f0063_0_251"/>
          <p:cNvSpPr/>
          <p:nvPr/>
        </p:nvSpPr>
        <p:spPr>
          <a:xfrm>
            <a:off x="2866004" y="1662384"/>
            <a:ext cx="3001200" cy="4554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228600" marR="0" lvl="0" indent="0" algn="l" rtl="0">
              <a:lnSpc>
                <a:spcPct val="100000"/>
              </a:lnSpc>
              <a:spcBef>
                <a:spcPts val="0"/>
              </a:spcBef>
              <a:spcAft>
                <a:spcPts val="0"/>
              </a:spcAft>
              <a:buClr>
                <a:srgbClr val="000000"/>
              </a:buClr>
              <a:buSzPts val="1400"/>
              <a:buFont typeface="Arial"/>
              <a:buNone/>
            </a:pPr>
            <a:r>
              <a:rPr lang="en" sz="1300" b="0" i="0" u="none" strike="noStrike" cap="none">
                <a:solidFill>
                  <a:schemeClr val="dk1"/>
                </a:solidFill>
                <a:latin typeface="Inter"/>
                <a:ea typeface="Inter"/>
                <a:cs typeface="Inter"/>
                <a:sym typeface="Inter"/>
              </a:rPr>
              <a:t>Kekerasan psikis</a:t>
            </a:r>
            <a:endParaRPr sz="1300" b="0" i="0" u="none" strike="noStrike" cap="none">
              <a:solidFill>
                <a:schemeClr val="dk1"/>
              </a:solidFill>
              <a:latin typeface="Inter"/>
              <a:ea typeface="Inter"/>
              <a:cs typeface="Inter"/>
              <a:sym typeface="Inter"/>
            </a:endParaRPr>
          </a:p>
        </p:txBody>
      </p:sp>
      <p:sp>
        <p:nvSpPr>
          <p:cNvPr id="321" name="Google Shape;321;g272d41f0063_0_251"/>
          <p:cNvSpPr/>
          <p:nvPr/>
        </p:nvSpPr>
        <p:spPr>
          <a:xfrm>
            <a:off x="2866004" y="2206712"/>
            <a:ext cx="3001200" cy="4554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228600" marR="0" lvl="0" indent="0" algn="l" rtl="0">
              <a:lnSpc>
                <a:spcPct val="100000"/>
              </a:lnSpc>
              <a:spcBef>
                <a:spcPts val="0"/>
              </a:spcBef>
              <a:spcAft>
                <a:spcPts val="0"/>
              </a:spcAft>
              <a:buClr>
                <a:srgbClr val="000000"/>
              </a:buClr>
              <a:buSzPts val="1400"/>
              <a:buFont typeface="Arial"/>
              <a:buNone/>
            </a:pPr>
            <a:r>
              <a:rPr lang="en" sz="1300" b="0" i="0" u="none" strike="noStrike" cap="none">
                <a:solidFill>
                  <a:schemeClr val="dk1"/>
                </a:solidFill>
                <a:latin typeface="Inter"/>
                <a:ea typeface="Inter"/>
                <a:cs typeface="Inter"/>
                <a:sym typeface="Inter"/>
              </a:rPr>
              <a:t>Perundungan</a:t>
            </a:r>
            <a:endParaRPr sz="1300" b="0" i="0" u="none" strike="noStrike" cap="none">
              <a:solidFill>
                <a:schemeClr val="dk1"/>
              </a:solidFill>
              <a:latin typeface="Inter"/>
              <a:ea typeface="Inter"/>
              <a:cs typeface="Inter"/>
              <a:sym typeface="Inter"/>
            </a:endParaRPr>
          </a:p>
        </p:txBody>
      </p:sp>
      <p:sp>
        <p:nvSpPr>
          <p:cNvPr id="322" name="Google Shape;322;g272d41f0063_0_251"/>
          <p:cNvSpPr/>
          <p:nvPr/>
        </p:nvSpPr>
        <p:spPr>
          <a:xfrm>
            <a:off x="2866004" y="2751040"/>
            <a:ext cx="3001200" cy="4554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228600" marR="0" lvl="0" indent="0" algn="l" rtl="0">
              <a:lnSpc>
                <a:spcPct val="100000"/>
              </a:lnSpc>
              <a:spcBef>
                <a:spcPts val="0"/>
              </a:spcBef>
              <a:spcAft>
                <a:spcPts val="0"/>
              </a:spcAft>
              <a:buClr>
                <a:srgbClr val="000000"/>
              </a:buClr>
              <a:buSzPts val="1400"/>
              <a:buFont typeface="Arial"/>
              <a:buNone/>
            </a:pPr>
            <a:r>
              <a:rPr lang="en" sz="1300" b="0" i="0" u="none" strike="noStrike" cap="none">
                <a:solidFill>
                  <a:schemeClr val="dk1"/>
                </a:solidFill>
                <a:latin typeface="Inter"/>
                <a:ea typeface="Inter"/>
                <a:cs typeface="Inter"/>
                <a:sym typeface="Inter"/>
              </a:rPr>
              <a:t>Kekerasan seksual</a:t>
            </a:r>
            <a:endParaRPr sz="1300" b="0" i="0" u="none" strike="noStrike" cap="none">
              <a:solidFill>
                <a:schemeClr val="dk1"/>
              </a:solidFill>
              <a:latin typeface="Inter"/>
              <a:ea typeface="Inter"/>
              <a:cs typeface="Inter"/>
              <a:sym typeface="Inter"/>
            </a:endParaRPr>
          </a:p>
        </p:txBody>
      </p:sp>
      <p:sp>
        <p:nvSpPr>
          <p:cNvPr id="323" name="Google Shape;323;g272d41f0063_0_251"/>
          <p:cNvSpPr/>
          <p:nvPr/>
        </p:nvSpPr>
        <p:spPr>
          <a:xfrm>
            <a:off x="2866004" y="3295369"/>
            <a:ext cx="3001200" cy="4554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228600" marR="0" lvl="0" indent="0" algn="l" rtl="0">
              <a:lnSpc>
                <a:spcPct val="100000"/>
              </a:lnSpc>
              <a:spcBef>
                <a:spcPts val="0"/>
              </a:spcBef>
              <a:spcAft>
                <a:spcPts val="0"/>
              </a:spcAft>
              <a:buClr>
                <a:srgbClr val="000000"/>
              </a:buClr>
              <a:buSzPts val="1400"/>
              <a:buFont typeface="Arial"/>
              <a:buNone/>
            </a:pPr>
            <a:r>
              <a:rPr lang="en" sz="1300" b="0" i="0" u="none" strike="noStrike" cap="none">
                <a:solidFill>
                  <a:schemeClr val="dk1"/>
                </a:solidFill>
                <a:latin typeface="Inter"/>
                <a:ea typeface="Inter"/>
                <a:cs typeface="Inter"/>
                <a:sym typeface="Inter"/>
              </a:rPr>
              <a:t>Diskriminasi dan intoleransi</a:t>
            </a:r>
            <a:endParaRPr sz="1300" b="0" i="0" u="none" strike="noStrike" cap="none">
              <a:solidFill>
                <a:schemeClr val="dk1"/>
              </a:solidFill>
              <a:latin typeface="Inter"/>
              <a:ea typeface="Inter"/>
              <a:cs typeface="Inter"/>
              <a:sym typeface="Inter"/>
            </a:endParaRPr>
          </a:p>
        </p:txBody>
      </p:sp>
      <p:sp>
        <p:nvSpPr>
          <p:cNvPr id="324" name="Google Shape;324;g272d41f0063_0_251"/>
          <p:cNvSpPr/>
          <p:nvPr/>
        </p:nvSpPr>
        <p:spPr>
          <a:xfrm>
            <a:off x="2866004" y="3839697"/>
            <a:ext cx="3001200" cy="4554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228600" marR="0" lvl="0" indent="0" algn="l" rtl="0">
              <a:lnSpc>
                <a:spcPct val="100000"/>
              </a:lnSpc>
              <a:spcBef>
                <a:spcPts val="0"/>
              </a:spcBef>
              <a:spcAft>
                <a:spcPts val="0"/>
              </a:spcAft>
              <a:buClr>
                <a:srgbClr val="000000"/>
              </a:buClr>
              <a:buSzPts val="1400"/>
              <a:buFont typeface="Arial"/>
              <a:buNone/>
            </a:pPr>
            <a:r>
              <a:rPr lang="en" sz="1300" b="0" i="0" u="none" strike="noStrike" cap="none">
                <a:solidFill>
                  <a:schemeClr val="dk1"/>
                </a:solidFill>
                <a:latin typeface="Inter"/>
                <a:ea typeface="Inter"/>
                <a:cs typeface="Inter"/>
                <a:sym typeface="Inter"/>
              </a:rPr>
              <a:t>Kebijakan yang mengandung kekerasan</a:t>
            </a:r>
            <a:endParaRPr sz="1300" b="0" i="0" u="none" strike="noStrike" cap="none">
              <a:solidFill>
                <a:schemeClr val="dk1"/>
              </a:solidFill>
              <a:latin typeface="Inter"/>
              <a:ea typeface="Inter"/>
              <a:cs typeface="Inter"/>
              <a:sym typeface="Inter"/>
            </a:endParaRPr>
          </a:p>
        </p:txBody>
      </p:sp>
      <p:sp>
        <p:nvSpPr>
          <p:cNvPr id="325" name="Google Shape;325;g272d41f0063_0_251"/>
          <p:cNvSpPr/>
          <p:nvPr/>
        </p:nvSpPr>
        <p:spPr>
          <a:xfrm>
            <a:off x="5946453" y="1118056"/>
            <a:ext cx="2406600" cy="3177000"/>
          </a:xfrm>
          <a:prstGeom prst="roundRect">
            <a:avLst>
              <a:gd name="adj" fmla="val 16667"/>
            </a:avLst>
          </a:prstGeom>
          <a:solidFill>
            <a:srgbClr val="CFE2F3"/>
          </a:solidFill>
          <a:ln>
            <a:noFill/>
          </a:ln>
        </p:spPr>
        <p:txBody>
          <a:bodyPr spcFirstLastPara="1" wrap="square" lIns="40000" tIns="40000" rIns="40000" bIns="40000" anchor="ctr" anchorCtr="0">
            <a:noAutofit/>
          </a:bodyPr>
          <a:lstStyle/>
          <a:p>
            <a:pPr marL="114300" marR="156846" lvl="0" indent="0" algn="l" rtl="0">
              <a:lnSpc>
                <a:spcPct val="115000"/>
              </a:lnSpc>
              <a:spcBef>
                <a:spcPts val="0"/>
              </a:spcBef>
              <a:spcAft>
                <a:spcPts val="0"/>
              </a:spcAft>
              <a:buClr>
                <a:srgbClr val="000000"/>
              </a:buClr>
              <a:buSzPts val="1200"/>
              <a:buFont typeface="Arial"/>
              <a:buNone/>
            </a:pPr>
            <a:r>
              <a:rPr lang="en" sz="1300" b="0" i="0" u="none" strike="noStrike" cap="none">
                <a:solidFill>
                  <a:schemeClr val="dk1"/>
                </a:solidFill>
                <a:latin typeface="Inter"/>
                <a:ea typeface="Inter"/>
                <a:cs typeface="Inter"/>
                <a:sym typeface="Inter"/>
              </a:rPr>
              <a:t>Bentuk-bentuk kekerasan tersebut </a:t>
            </a:r>
            <a:r>
              <a:rPr lang="en" sz="1300" b="1" i="0" u="none" strike="noStrike" cap="none">
                <a:solidFill>
                  <a:schemeClr val="dk1"/>
                </a:solidFill>
                <a:latin typeface="Inter"/>
                <a:ea typeface="Inter"/>
                <a:cs typeface="Inter"/>
                <a:sym typeface="Inter"/>
              </a:rPr>
              <a:t>dapat dilakukan </a:t>
            </a:r>
            <a:r>
              <a:rPr lang="en" sz="1300" b="0" i="0" u="none" strike="noStrike" cap="none">
                <a:solidFill>
                  <a:schemeClr val="dk1"/>
                </a:solidFill>
                <a:latin typeface="Inter"/>
                <a:ea typeface="Inter"/>
                <a:cs typeface="Inter"/>
                <a:sym typeface="Inter"/>
              </a:rPr>
              <a:t>secara:</a:t>
            </a:r>
            <a:endParaRPr sz="1300" b="0" i="0" u="none" strike="noStrike" cap="none">
              <a:solidFill>
                <a:schemeClr val="dk1"/>
              </a:solidFill>
              <a:latin typeface="Inter"/>
              <a:ea typeface="Inter"/>
              <a:cs typeface="Inter"/>
              <a:sym typeface="Inter"/>
            </a:endParaRPr>
          </a:p>
          <a:p>
            <a:pPr marL="400050" marR="156846" lvl="0" indent="-196850" algn="l" rtl="0">
              <a:lnSpc>
                <a:spcPct val="115000"/>
              </a:lnSpc>
              <a:spcBef>
                <a:spcPts val="0"/>
              </a:spcBef>
              <a:spcAft>
                <a:spcPts val="0"/>
              </a:spcAft>
              <a:buClr>
                <a:schemeClr val="dk1"/>
              </a:buClr>
              <a:buSzPts val="1300"/>
              <a:buFont typeface="Inter"/>
              <a:buAutoNum type="alphaLcPeriod"/>
            </a:pPr>
            <a:r>
              <a:rPr lang="en" sz="1300" b="0" i="0" u="none" strike="noStrike" cap="none">
                <a:solidFill>
                  <a:schemeClr val="dk1"/>
                </a:solidFill>
                <a:latin typeface="Inter"/>
                <a:ea typeface="Inter"/>
                <a:cs typeface="Inter"/>
                <a:sym typeface="Inter"/>
              </a:rPr>
              <a:t>langsung atau</a:t>
            </a:r>
            <a:endParaRPr sz="1300" b="0" i="0" u="none" strike="noStrike" cap="none">
              <a:solidFill>
                <a:schemeClr val="dk1"/>
              </a:solidFill>
              <a:latin typeface="Inter"/>
              <a:ea typeface="Inter"/>
              <a:cs typeface="Inter"/>
              <a:sym typeface="Inter"/>
            </a:endParaRPr>
          </a:p>
          <a:p>
            <a:pPr marL="400050" marR="156846" lvl="0" indent="-196850" algn="l" rtl="0">
              <a:lnSpc>
                <a:spcPct val="115000"/>
              </a:lnSpc>
              <a:spcBef>
                <a:spcPts val="0"/>
              </a:spcBef>
              <a:spcAft>
                <a:spcPts val="0"/>
              </a:spcAft>
              <a:buClr>
                <a:schemeClr val="dk1"/>
              </a:buClr>
              <a:buSzPts val="1300"/>
              <a:buFont typeface="Inter"/>
              <a:buAutoNum type="alphaLcPeriod"/>
            </a:pPr>
            <a:r>
              <a:rPr lang="en" sz="1300" b="0" i="0" u="none" strike="noStrike" cap="none">
                <a:solidFill>
                  <a:schemeClr val="dk1"/>
                </a:solidFill>
                <a:latin typeface="Inter"/>
                <a:ea typeface="Inter"/>
                <a:cs typeface="Inter"/>
                <a:sym typeface="Inter"/>
              </a:rPr>
              <a:t>tidak langsung</a:t>
            </a:r>
            <a:endParaRPr sz="1300" b="0" i="0" u="none" strike="noStrike" cap="none">
              <a:solidFill>
                <a:schemeClr val="dk1"/>
              </a:solidFill>
              <a:latin typeface="Inter"/>
              <a:ea typeface="Inter"/>
              <a:cs typeface="Inter"/>
              <a:sym typeface="Inter"/>
            </a:endParaRPr>
          </a:p>
          <a:p>
            <a:pPr marL="0" marR="156846" lvl="0" indent="0" algn="l" rtl="0">
              <a:lnSpc>
                <a:spcPct val="115000"/>
              </a:lnSpc>
              <a:spcBef>
                <a:spcPts val="0"/>
              </a:spcBef>
              <a:spcAft>
                <a:spcPts val="0"/>
              </a:spcAft>
              <a:buClr>
                <a:srgbClr val="000000"/>
              </a:buClr>
              <a:buSzPts val="1300"/>
              <a:buFont typeface="Arial"/>
              <a:buNone/>
            </a:pPr>
            <a:r>
              <a:rPr lang="en" sz="1300" b="0" i="0" u="none" strike="noStrike" cap="none">
                <a:solidFill>
                  <a:schemeClr val="dk1"/>
                </a:solidFill>
                <a:latin typeface="Inter"/>
                <a:ea typeface="Inter"/>
                <a:cs typeface="Inter"/>
                <a:sym typeface="Inter"/>
              </a:rPr>
              <a:t>melalui media elektronik dan/atau nonelektronik</a:t>
            </a:r>
            <a:endParaRPr sz="1300" b="0" i="0" u="none" strike="noStrike" cap="none">
              <a:solidFill>
                <a:schemeClr val="dk1"/>
              </a:solidFill>
              <a:latin typeface="Inter"/>
              <a:ea typeface="Inter"/>
              <a:cs typeface="Inter"/>
              <a:sym typeface="Inter"/>
            </a:endParaRPr>
          </a:p>
        </p:txBody>
      </p:sp>
      <p:sp>
        <p:nvSpPr>
          <p:cNvPr id="326" name="Google Shape;326;g272d41f0063_0_251"/>
          <p:cNvSpPr/>
          <p:nvPr/>
        </p:nvSpPr>
        <p:spPr>
          <a:xfrm>
            <a:off x="2627736" y="1063057"/>
            <a:ext cx="384600" cy="350400"/>
          </a:xfrm>
          <a:prstGeom prst="ellipse">
            <a:avLst/>
          </a:prstGeom>
          <a:solidFill>
            <a:srgbClr val="135D9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Inter"/>
                <a:ea typeface="Inter"/>
                <a:cs typeface="Inter"/>
                <a:sym typeface="Inter"/>
              </a:rPr>
              <a:t>1</a:t>
            </a:r>
            <a:endParaRPr sz="1400" b="1" i="0" u="none" strike="noStrike" cap="none">
              <a:solidFill>
                <a:schemeClr val="lt1"/>
              </a:solidFill>
              <a:latin typeface="Inter"/>
              <a:ea typeface="Inter"/>
              <a:cs typeface="Inter"/>
              <a:sym typeface="Inter"/>
            </a:endParaRPr>
          </a:p>
        </p:txBody>
      </p:sp>
      <p:sp>
        <p:nvSpPr>
          <p:cNvPr id="327" name="Google Shape;327;g272d41f0063_0_251"/>
          <p:cNvSpPr/>
          <p:nvPr/>
        </p:nvSpPr>
        <p:spPr>
          <a:xfrm>
            <a:off x="2637029" y="2143708"/>
            <a:ext cx="384600" cy="350400"/>
          </a:xfrm>
          <a:prstGeom prst="ellipse">
            <a:avLst/>
          </a:prstGeom>
          <a:solidFill>
            <a:srgbClr val="135D9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Inter"/>
                <a:ea typeface="Inter"/>
                <a:cs typeface="Inter"/>
                <a:sym typeface="Inter"/>
              </a:rPr>
              <a:t>3</a:t>
            </a:r>
            <a:endParaRPr sz="1400" b="1" i="0" u="none" strike="noStrike" cap="none">
              <a:solidFill>
                <a:schemeClr val="lt1"/>
              </a:solidFill>
              <a:latin typeface="Inter"/>
              <a:ea typeface="Inter"/>
              <a:cs typeface="Inter"/>
              <a:sym typeface="Inter"/>
            </a:endParaRPr>
          </a:p>
        </p:txBody>
      </p:sp>
      <p:sp>
        <p:nvSpPr>
          <p:cNvPr id="328" name="Google Shape;328;g272d41f0063_0_251"/>
          <p:cNvSpPr/>
          <p:nvPr/>
        </p:nvSpPr>
        <p:spPr>
          <a:xfrm>
            <a:off x="2637029" y="1593841"/>
            <a:ext cx="384600" cy="350400"/>
          </a:xfrm>
          <a:prstGeom prst="ellipse">
            <a:avLst/>
          </a:prstGeom>
          <a:solidFill>
            <a:srgbClr val="135D9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Inter"/>
                <a:ea typeface="Inter"/>
                <a:cs typeface="Inter"/>
                <a:sym typeface="Inter"/>
              </a:rPr>
              <a:t>2</a:t>
            </a:r>
            <a:endParaRPr sz="1400" b="1" i="0" u="none" strike="noStrike" cap="none">
              <a:solidFill>
                <a:schemeClr val="lt1"/>
              </a:solidFill>
              <a:latin typeface="Inter"/>
              <a:ea typeface="Inter"/>
              <a:cs typeface="Inter"/>
              <a:sym typeface="Inter"/>
            </a:endParaRPr>
          </a:p>
        </p:txBody>
      </p:sp>
      <p:sp>
        <p:nvSpPr>
          <p:cNvPr id="329" name="Google Shape;329;g272d41f0063_0_251"/>
          <p:cNvSpPr/>
          <p:nvPr/>
        </p:nvSpPr>
        <p:spPr>
          <a:xfrm>
            <a:off x="2642796" y="2694508"/>
            <a:ext cx="384600" cy="350400"/>
          </a:xfrm>
          <a:prstGeom prst="ellipse">
            <a:avLst/>
          </a:prstGeom>
          <a:solidFill>
            <a:srgbClr val="135D9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Inter"/>
                <a:ea typeface="Inter"/>
                <a:cs typeface="Inter"/>
                <a:sym typeface="Inter"/>
              </a:rPr>
              <a:t>4</a:t>
            </a:r>
            <a:endParaRPr sz="1400" b="1" i="0" u="none" strike="noStrike" cap="none">
              <a:solidFill>
                <a:schemeClr val="lt1"/>
              </a:solidFill>
              <a:latin typeface="Inter"/>
              <a:ea typeface="Inter"/>
              <a:cs typeface="Inter"/>
              <a:sym typeface="Inter"/>
            </a:endParaRPr>
          </a:p>
        </p:txBody>
      </p:sp>
      <p:sp>
        <p:nvSpPr>
          <p:cNvPr id="330" name="Google Shape;330;g272d41f0063_0_251"/>
          <p:cNvSpPr/>
          <p:nvPr/>
        </p:nvSpPr>
        <p:spPr>
          <a:xfrm>
            <a:off x="2642796" y="3237099"/>
            <a:ext cx="384600" cy="350400"/>
          </a:xfrm>
          <a:prstGeom prst="ellipse">
            <a:avLst/>
          </a:prstGeom>
          <a:solidFill>
            <a:srgbClr val="135D9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Inter"/>
                <a:ea typeface="Inter"/>
                <a:cs typeface="Inter"/>
                <a:sym typeface="Inter"/>
              </a:rPr>
              <a:t>5</a:t>
            </a:r>
            <a:endParaRPr sz="1400" b="1" i="0" u="none" strike="noStrike" cap="none">
              <a:solidFill>
                <a:schemeClr val="lt1"/>
              </a:solidFill>
              <a:latin typeface="Inter"/>
              <a:ea typeface="Inter"/>
              <a:cs typeface="Inter"/>
              <a:sym typeface="Inter"/>
            </a:endParaRPr>
          </a:p>
        </p:txBody>
      </p:sp>
      <p:sp>
        <p:nvSpPr>
          <p:cNvPr id="331" name="Google Shape;331;g272d41f0063_0_251"/>
          <p:cNvSpPr/>
          <p:nvPr/>
        </p:nvSpPr>
        <p:spPr>
          <a:xfrm>
            <a:off x="2642796" y="3798649"/>
            <a:ext cx="384600" cy="350400"/>
          </a:xfrm>
          <a:prstGeom prst="ellipse">
            <a:avLst/>
          </a:prstGeom>
          <a:solidFill>
            <a:srgbClr val="135D9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Inter"/>
                <a:ea typeface="Inter"/>
                <a:cs typeface="Inter"/>
                <a:sym typeface="Inter"/>
              </a:rPr>
              <a:t>6</a:t>
            </a:r>
            <a:endParaRPr sz="1400" b="1" i="0" u="none" strike="noStrike" cap="none">
              <a:solidFill>
                <a:schemeClr val="lt1"/>
              </a:solidFill>
              <a:latin typeface="Inter"/>
              <a:ea typeface="Inter"/>
              <a:cs typeface="Inter"/>
              <a:sym typeface="Inter"/>
            </a:endParaRPr>
          </a:p>
        </p:txBody>
      </p:sp>
      <p:sp>
        <p:nvSpPr>
          <p:cNvPr id="332" name="Google Shape;332;g272d41f0063_0_251"/>
          <p:cNvSpPr txBox="1"/>
          <p:nvPr/>
        </p:nvSpPr>
        <p:spPr>
          <a:xfrm>
            <a:off x="0" y="54300"/>
            <a:ext cx="9144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800" b="1">
                <a:solidFill>
                  <a:srgbClr val="002060"/>
                </a:solidFill>
                <a:latin typeface="Inter"/>
                <a:ea typeface="Inter"/>
                <a:cs typeface="Inter"/>
                <a:sym typeface="Inter"/>
              </a:rPr>
              <a:t>Permendikbudristek 55/2024</a:t>
            </a:r>
            <a:r>
              <a:rPr lang="en" sz="1800" b="1" i="0" u="none" strike="noStrike" cap="none">
                <a:solidFill>
                  <a:srgbClr val="002060"/>
                </a:solidFill>
                <a:latin typeface="Inter"/>
                <a:ea typeface="Inter"/>
                <a:cs typeface="Inter"/>
                <a:sym typeface="Inter"/>
              </a:rPr>
              <a:t> PPKPT </a:t>
            </a:r>
            <a:r>
              <a:rPr lang="en" sz="1800" b="1">
                <a:solidFill>
                  <a:srgbClr val="002060"/>
                </a:solidFill>
                <a:latin typeface="Inter"/>
                <a:ea typeface="Inter"/>
                <a:cs typeface="Inter"/>
                <a:sym typeface="Inter"/>
              </a:rPr>
              <a:t>M</a:t>
            </a:r>
            <a:r>
              <a:rPr lang="en" sz="1800" b="1" i="0" u="none" strike="noStrike" cap="none">
                <a:solidFill>
                  <a:srgbClr val="002060"/>
                </a:solidFill>
                <a:latin typeface="Inter"/>
                <a:ea typeface="Inter"/>
                <a:cs typeface="Inter"/>
                <a:sym typeface="Inter"/>
              </a:rPr>
              <a:t>encakup 6 </a:t>
            </a:r>
            <a:r>
              <a:rPr lang="en" sz="1800" b="1">
                <a:solidFill>
                  <a:srgbClr val="002060"/>
                </a:solidFill>
                <a:latin typeface="Inter"/>
                <a:ea typeface="Inter"/>
                <a:cs typeface="Inter"/>
                <a:sym typeface="Inter"/>
              </a:rPr>
              <a:t>B</a:t>
            </a:r>
            <a:r>
              <a:rPr lang="en" sz="1800" b="1" i="0" u="none" strike="noStrike" cap="none">
                <a:solidFill>
                  <a:srgbClr val="002060"/>
                </a:solidFill>
                <a:latin typeface="Inter"/>
                <a:ea typeface="Inter"/>
                <a:cs typeface="Inter"/>
                <a:sym typeface="Inter"/>
              </a:rPr>
              <a:t>entuk </a:t>
            </a:r>
            <a:r>
              <a:rPr lang="en" sz="1800" b="1">
                <a:solidFill>
                  <a:srgbClr val="002060"/>
                </a:solidFill>
                <a:latin typeface="Inter"/>
                <a:ea typeface="Inter"/>
                <a:cs typeface="Inter"/>
                <a:sym typeface="Inter"/>
              </a:rPr>
              <a:t>K</a:t>
            </a:r>
            <a:r>
              <a:rPr lang="en" sz="1800" b="1" i="0" u="none" strike="noStrike" cap="none">
                <a:solidFill>
                  <a:srgbClr val="002060"/>
                </a:solidFill>
                <a:latin typeface="Inter"/>
                <a:ea typeface="Inter"/>
                <a:cs typeface="Inter"/>
                <a:sym typeface="Inter"/>
              </a:rPr>
              <a:t>ekerasan</a:t>
            </a:r>
            <a:endParaRPr sz="1800" b="1" i="0" u="none" strike="noStrike" cap="none">
              <a:solidFill>
                <a:srgbClr val="002060"/>
              </a:solidFill>
              <a:latin typeface="Inter"/>
              <a:ea typeface="Inter"/>
              <a:cs typeface="Inter"/>
              <a:sym typeface="Inter"/>
            </a:endParaRPr>
          </a:p>
        </p:txBody>
      </p:sp>
      <p:sp>
        <p:nvSpPr>
          <p:cNvPr id="333" name="Google Shape;333;g272d41f0063_0_251"/>
          <p:cNvSpPr txBox="1"/>
          <p:nvPr/>
        </p:nvSpPr>
        <p:spPr>
          <a:xfrm>
            <a:off x="562423" y="685625"/>
            <a:ext cx="14676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sng" strike="noStrike" cap="none">
                <a:solidFill>
                  <a:srgbClr val="000000"/>
                </a:solidFill>
                <a:latin typeface="Inter SemiBold"/>
                <a:ea typeface="Inter SemiBold"/>
                <a:cs typeface="Inter SemiBold"/>
                <a:sym typeface="Inter SemiBold"/>
              </a:rPr>
              <a:t>Sebelum</a:t>
            </a:r>
            <a:endParaRPr sz="1200" b="0" i="0" u="sng" strike="noStrike" cap="none">
              <a:solidFill>
                <a:srgbClr val="000000"/>
              </a:solidFill>
              <a:latin typeface="Inter SemiBold"/>
              <a:ea typeface="Inter SemiBold"/>
              <a:cs typeface="Inter SemiBold"/>
              <a:sym typeface="Inter SemiBold"/>
            </a:endParaRPr>
          </a:p>
        </p:txBody>
      </p:sp>
      <p:sp>
        <p:nvSpPr>
          <p:cNvPr id="334" name="Google Shape;334;g272d41f0063_0_251"/>
          <p:cNvSpPr txBox="1"/>
          <p:nvPr/>
        </p:nvSpPr>
        <p:spPr>
          <a:xfrm>
            <a:off x="4654773" y="629100"/>
            <a:ext cx="14676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sng" strike="noStrike" cap="none">
                <a:solidFill>
                  <a:srgbClr val="000000"/>
                </a:solidFill>
                <a:latin typeface="Inter SemiBold"/>
                <a:ea typeface="Inter SemiBold"/>
                <a:cs typeface="Inter SemiBold"/>
                <a:sym typeface="Inter SemiBold"/>
              </a:rPr>
              <a:t>Sesudah</a:t>
            </a:r>
            <a:endParaRPr sz="1200" b="0" i="0" u="sng" strike="noStrike" cap="none">
              <a:solidFill>
                <a:srgbClr val="000000"/>
              </a:solidFill>
              <a:latin typeface="Inter SemiBold"/>
              <a:ea typeface="Inter SemiBold"/>
              <a:cs typeface="Inter SemiBold"/>
              <a:sym typeface="Inter SemiBold"/>
            </a:endParaRPr>
          </a:p>
        </p:txBody>
      </p:sp>
      <p:sp>
        <p:nvSpPr>
          <p:cNvPr id="335" name="Google Shape;335;g272d41f0063_0_251"/>
          <p:cNvSpPr/>
          <p:nvPr/>
        </p:nvSpPr>
        <p:spPr>
          <a:xfrm rot="5400000">
            <a:off x="498192" y="2609174"/>
            <a:ext cx="3529500" cy="174600"/>
          </a:xfrm>
          <a:prstGeom prst="triangle">
            <a:avLst>
              <a:gd name="adj" fmla="val 50000"/>
            </a:avLst>
          </a:prstGeom>
          <a:solidFill>
            <a:srgbClr val="135D91"/>
          </a:solidFill>
          <a:ln>
            <a:noFill/>
          </a:ln>
        </p:spPr>
        <p:txBody>
          <a:bodyPr spcFirstLastPara="1" wrap="square" lIns="54850" tIns="54850" rIns="54850" bIns="5485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310181e0932_0_185"/>
          <p:cNvSpPr txBox="1"/>
          <p:nvPr/>
        </p:nvSpPr>
        <p:spPr>
          <a:xfrm>
            <a:off x="831200" y="414925"/>
            <a:ext cx="7493400" cy="1903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 sz="2200" i="0" u="none" strike="noStrike" cap="none" dirty="0">
                <a:solidFill>
                  <a:schemeClr val="dk1"/>
                </a:solidFill>
                <a:latin typeface="Inter Light"/>
                <a:ea typeface="Inter Light"/>
                <a:cs typeface="Inter Light"/>
                <a:sym typeface="Inter Light"/>
              </a:rPr>
              <a:t>Silakan </a:t>
            </a:r>
            <a:r>
              <a:rPr lang="id-ID" sz="2200" i="0" u="none" strike="noStrike" cap="none" dirty="0" smtClean="0">
                <a:solidFill>
                  <a:schemeClr val="dk1"/>
                </a:solidFill>
                <a:latin typeface="Inter Light"/>
                <a:ea typeface="Inter Light"/>
                <a:cs typeface="Inter Light"/>
                <a:sym typeface="Inter Light"/>
              </a:rPr>
              <a:t>Adik-adik</a:t>
            </a:r>
            <a:r>
              <a:rPr lang="en" sz="2200" i="0" u="none" strike="noStrike" cap="none" dirty="0" smtClean="0">
                <a:solidFill>
                  <a:schemeClr val="dk1"/>
                </a:solidFill>
                <a:latin typeface="Inter Light"/>
                <a:ea typeface="Inter Light"/>
                <a:cs typeface="Inter Light"/>
                <a:sym typeface="Inter Light"/>
              </a:rPr>
              <a:t> </a:t>
            </a:r>
            <a:r>
              <a:rPr lang="en" sz="2200" i="0" u="none" strike="noStrike" cap="none" dirty="0">
                <a:solidFill>
                  <a:schemeClr val="dk1"/>
                </a:solidFill>
                <a:latin typeface="Inter Light"/>
                <a:ea typeface="Inter Light"/>
                <a:cs typeface="Inter Light"/>
                <a:sym typeface="Inter Light"/>
              </a:rPr>
              <a:t>menentukan apakah pernyataan berikut termasuk dalam kekerasan fisik, psikis,</a:t>
            </a:r>
            <a:r>
              <a:rPr lang="en" sz="2200" dirty="0">
                <a:solidFill>
                  <a:schemeClr val="dk1"/>
                </a:solidFill>
                <a:latin typeface="Inter Light"/>
                <a:ea typeface="Inter Light"/>
                <a:cs typeface="Inter Light"/>
                <a:sym typeface="Inter Light"/>
              </a:rPr>
              <a:t> </a:t>
            </a:r>
            <a:r>
              <a:rPr lang="en" sz="2200" i="0" u="none" strike="noStrike" cap="none" dirty="0">
                <a:solidFill>
                  <a:schemeClr val="dk1"/>
                </a:solidFill>
                <a:latin typeface="Inter Light"/>
                <a:ea typeface="Inter Light"/>
                <a:cs typeface="Inter Light"/>
                <a:sym typeface="Inter Light"/>
              </a:rPr>
              <a:t>seksual, perundungan, diskriminasi dan intoleransi, atau kebijakan yang mengandung unsur kekerasan beserta alasannya</a:t>
            </a:r>
            <a:endParaRPr sz="2200" i="0" u="none" strike="noStrike" cap="none" dirty="0">
              <a:solidFill>
                <a:schemeClr val="dk1"/>
              </a:solidFill>
              <a:latin typeface="Inter Light"/>
              <a:ea typeface="Inter Light"/>
              <a:cs typeface="Inter Light"/>
              <a:sym typeface="Inter Light"/>
            </a:endParaRPr>
          </a:p>
        </p:txBody>
      </p:sp>
      <p:sp>
        <p:nvSpPr>
          <p:cNvPr id="341" name="Google Shape;341;g310181e0932_0_185"/>
          <p:cNvSpPr txBox="1"/>
          <p:nvPr/>
        </p:nvSpPr>
        <p:spPr>
          <a:xfrm>
            <a:off x="825300" y="2411850"/>
            <a:ext cx="7493400" cy="1794900"/>
          </a:xfrm>
          <a:prstGeom prst="rect">
            <a:avLst/>
          </a:prstGeom>
          <a:solidFill>
            <a:srgbClr val="CFE2F3"/>
          </a:solid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200"/>
              <a:buFont typeface="Arial"/>
              <a:buNone/>
            </a:pPr>
            <a:r>
              <a:rPr lang="en" sz="2200" b="1" i="0" u="none" strike="noStrike" cap="none">
                <a:solidFill>
                  <a:schemeClr val="dk1"/>
                </a:solidFill>
                <a:latin typeface="Inter"/>
                <a:ea typeface="Inter"/>
                <a:cs typeface="Inter"/>
                <a:sym typeface="Inter"/>
              </a:rPr>
              <a:t>Pernyataan 1:</a:t>
            </a:r>
            <a:endParaRPr sz="2200" b="1" i="0" u="none" strike="noStrike" cap="none">
              <a:solidFill>
                <a:schemeClr val="dk1"/>
              </a:solidFill>
              <a:latin typeface="Inter"/>
              <a:ea typeface="Inter"/>
              <a:cs typeface="Inter"/>
              <a:sym typeface="Inter"/>
            </a:endParaRPr>
          </a:p>
          <a:p>
            <a:pPr marL="0" marR="0" lvl="0" indent="0" algn="l" rtl="0">
              <a:lnSpc>
                <a:spcPct val="90000"/>
              </a:lnSpc>
              <a:spcBef>
                <a:spcPts val="1000"/>
              </a:spcBef>
              <a:spcAft>
                <a:spcPts val="0"/>
              </a:spcAft>
              <a:buClr>
                <a:srgbClr val="000000"/>
              </a:buClr>
              <a:buSzPts val="2200"/>
              <a:buFont typeface="Arial"/>
              <a:buNone/>
            </a:pPr>
            <a:r>
              <a:rPr lang="en" sz="2200">
                <a:solidFill>
                  <a:schemeClr val="dk1"/>
                </a:solidFill>
                <a:latin typeface="Inter"/>
                <a:ea typeface="Inter"/>
                <a:cs typeface="Inter"/>
                <a:sym typeface="Inter"/>
              </a:rPr>
              <a:t>Seorang mahasiswa</a:t>
            </a:r>
            <a:r>
              <a:rPr lang="en" sz="2200" i="0" u="none" strike="noStrike" cap="none">
                <a:solidFill>
                  <a:schemeClr val="dk1"/>
                </a:solidFill>
                <a:latin typeface="Inter"/>
                <a:ea typeface="Inter"/>
                <a:cs typeface="Inter"/>
                <a:sym typeface="Inter"/>
              </a:rPr>
              <a:t> laki-laki menepuk bokong </a:t>
            </a:r>
            <a:r>
              <a:rPr lang="en" sz="2200" i="0" u="none" strike="noStrike" cap="none">
                <a:solidFill>
                  <a:schemeClr val="dk1"/>
                </a:solidFill>
                <a:latin typeface="Inter"/>
                <a:ea typeface="Inter"/>
                <a:cs typeface="Inter"/>
                <a:sym typeface="Inte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temannya</a:t>
            </a:r>
            <a:r>
              <a:rPr lang="en" sz="2200" i="0" u="none" strike="noStrike" cap="none">
                <a:solidFill>
                  <a:schemeClr val="dk1"/>
                </a:solidFill>
                <a:latin typeface="Inter"/>
                <a:ea typeface="Inter"/>
                <a:cs typeface="Inter"/>
                <a:sym typeface="Inter"/>
              </a:rPr>
              <a:t> (perempuan) ketika </a:t>
            </a:r>
            <a:r>
              <a:rPr lang="en" sz="2200">
                <a:solidFill>
                  <a:schemeClr val="dk1"/>
                </a:solidFill>
                <a:latin typeface="Inter"/>
                <a:ea typeface="Inter"/>
                <a:cs typeface="Inter"/>
                <a:sym typeface="Inter"/>
              </a:rPr>
              <a:t>mengikuti perkuliahan di kelas.</a:t>
            </a:r>
            <a:endParaRPr sz="2200" i="0" u="none" strike="noStrike" cap="none">
              <a:solidFill>
                <a:schemeClr val="dk1"/>
              </a:solidFill>
              <a:latin typeface="Inter"/>
              <a:ea typeface="Inter"/>
              <a:cs typeface="Inter"/>
              <a:sym typeface="Inte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310181e0932_0_190"/>
          <p:cNvSpPr txBox="1"/>
          <p:nvPr/>
        </p:nvSpPr>
        <p:spPr>
          <a:xfrm>
            <a:off x="838200" y="365125"/>
            <a:ext cx="7207200" cy="1903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 sz="2200" b="0" i="0" u="none" strike="noStrike" cap="none" dirty="0">
                <a:solidFill>
                  <a:srgbClr val="000000"/>
                </a:solidFill>
                <a:latin typeface="Inter Light"/>
                <a:ea typeface="Inter Light"/>
                <a:cs typeface="Inter Light"/>
                <a:sym typeface="Inter Light"/>
              </a:rPr>
              <a:t>Silakan </a:t>
            </a:r>
            <a:r>
              <a:rPr lang="id-ID" sz="2200" b="0" i="0" u="none" strike="noStrike" cap="none" dirty="0" smtClean="0">
                <a:solidFill>
                  <a:srgbClr val="000000"/>
                </a:solidFill>
                <a:latin typeface="Inter Light"/>
                <a:ea typeface="Inter Light"/>
                <a:cs typeface="Inter Light"/>
                <a:sym typeface="Inter Light"/>
              </a:rPr>
              <a:t>Adik-adik</a:t>
            </a:r>
            <a:r>
              <a:rPr lang="en" sz="2200" b="0" i="0" u="none" strike="noStrike" cap="none" dirty="0" smtClean="0">
                <a:solidFill>
                  <a:srgbClr val="000000"/>
                </a:solidFill>
                <a:latin typeface="Inter Light"/>
                <a:ea typeface="Inter Light"/>
                <a:cs typeface="Inter Light"/>
                <a:sym typeface="Inter Light"/>
              </a:rPr>
              <a:t> </a:t>
            </a:r>
            <a:r>
              <a:rPr lang="en" sz="2200" b="0" i="0" u="none" strike="noStrike" cap="none" dirty="0">
                <a:solidFill>
                  <a:srgbClr val="000000"/>
                </a:solidFill>
                <a:latin typeface="Inter Light"/>
                <a:ea typeface="Inter Light"/>
                <a:cs typeface="Inter Light"/>
                <a:sym typeface="Inter Light"/>
              </a:rPr>
              <a:t>menentukan apakah pernyataan berikut termasuk dalam kekerasan fisik, psikis, seksual, perundungan, diskriminasi dan intoleransi, atau kebijakan yang mengandung unsur kekerasan beserta alasannya</a:t>
            </a:r>
            <a:endParaRPr sz="2200" b="0" i="0" u="none" strike="noStrike" cap="none" dirty="0">
              <a:solidFill>
                <a:srgbClr val="000000"/>
              </a:solidFill>
              <a:latin typeface="Inter Light"/>
              <a:ea typeface="Inter Light"/>
              <a:cs typeface="Inter Light"/>
              <a:sym typeface="Inter Light"/>
            </a:endParaRPr>
          </a:p>
        </p:txBody>
      </p:sp>
      <p:sp>
        <p:nvSpPr>
          <p:cNvPr id="347" name="Google Shape;347;g310181e0932_0_190"/>
          <p:cNvSpPr txBox="1"/>
          <p:nvPr/>
        </p:nvSpPr>
        <p:spPr>
          <a:xfrm>
            <a:off x="919750" y="2349575"/>
            <a:ext cx="7100100" cy="1903800"/>
          </a:xfrm>
          <a:prstGeom prst="rect">
            <a:avLst/>
          </a:prstGeom>
          <a:solidFill>
            <a:srgbClr val="FFE59A"/>
          </a:solid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200"/>
              <a:buFont typeface="Arial"/>
              <a:buNone/>
            </a:pPr>
            <a:r>
              <a:rPr lang="en" sz="2200" b="1" i="0" u="none" strike="noStrike" cap="none">
                <a:solidFill>
                  <a:schemeClr val="dk1"/>
                </a:solidFill>
                <a:latin typeface="Inter"/>
                <a:ea typeface="Inter"/>
                <a:cs typeface="Inter"/>
                <a:sym typeface="Inter"/>
              </a:rPr>
              <a:t>Pernyataan 2:</a:t>
            </a:r>
            <a:endParaRPr sz="2200" b="1" i="0" u="none" strike="noStrike" cap="none">
              <a:solidFill>
                <a:schemeClr val="dk1"/>
              </a:solidFill>
              <a:latin typeface="Inter"/>
              <a:ea typeface="Inter"/>
              <a:cs typeface="Inter"/>
              <a:sym typeface="Inter"/>
            </a:endParaRPr>
          </a:p>
          <a:p>
            <a:pPr marL="0" marR="0" lvl="0" indent="0" algn="l" rtl="0">
              <a:lnSpc>
                <a:spcPct val="90000"/>
              </a:lnSpc>
              <a:spcBef>
                <a:spcPts val="1000"/>
              </a:spcBef>
              <a:spcAft>
                <a:spcPts val="0"/>
              </a:spcAft>
              <a:buClr>
                <a:srgbClr val="000000"/>
              </a:buClr>
              <a:buSzPts val="2200"/>
              <a:buFont typeface="Arial"/>
              <a:buNone/>
            </a:pPr>
            <a:r>
              <a:rPr lang="en" sz="2200" i="0" u="none" strike="noStrike" cap="none">
                <a:solidFill>
                  <a:schemeClr val="dk1"/>
                </a:solidFill>
                <a:latin typeface="Inter"/>
                <a:ea typeface="Inter"/>
                <a:cs typeface="Inter"/>
                <a:sym typeface="Inter"/>
              </a:rPr>
              <a:t>Seorang </a:t>
            </a:r>
            <a:r>
              <a:rPr lang="en" sz="2200">
                <a:solidFill>
                  <a:schemeClr val="dk1"/>
                </a:solidFill>
                <a:latin typeface="Inter"/>
                <a:ea typeface="Inter"/>
                <a:cs typeface="Inter"/>
                <a:sym typeface="Inter"/>
              </a:rPr>
              <a:t>dosen</a:t>
            </a:r>
            <a:r>
              <a:rPr lang="en" sz="2200" i="0" u="none" strike="noStrike" cap="none">
                <a:solidFill>
                  <a:schemeClr val="dk1"/>
                </a:solidFill>
                <a:latin typeface="Inter"/>
                <a:ea typeface="Inter"/>
                <a:cs typeface="Inter"/>
                <a:sym typeface="Inter"/>
              </a:rPr>
              <a:t> di salah satu </a:t>
            </a:r>
            <a:r>
              <a:rPr lang="en" sz="2200">
                <a:solidFill>
                  <a:schemeClr val="dk1"/>
                </a:solidFill>
                <a:latin typeface="Inter"/>
                <a:ea typeface="Inter"/>
                <a:cs typeface="Inter"/>
                <a:sym typeface="Inter"/>
              </a:rPr>
              <a:t>perguruan tinggi </a:t>
            </a:r>
            <a:r>
              <a:rPr lang="en" sz="2200" i="0" u="none" strike="noStrike" cap="none">
                <a:solidFill>
                  <a:schemeClr val="dk1"/>
                </a:solidFill>
                <a:latin typeface="Inter"/>
                <a:ea typeface="Inter"/>
                <a:cs typeface="Inter"/>
                <a:sym typeface="Inter"/>
              </a:rPr>
              <a:t>diminta untuk mengirimkan foto intimnya kepada </a:t>
            </a:r>
            <a:r>
              <a:rPr lang="en" sz="2200">
                <a:solidFill>
                  <a:schemeClr val="dk1"/>
                </a:solidFill>
                <a:latin typeface="Inter"/>
                <a:ea typeface="Inter"/>
                <a:cs typeface="Inter"/>
                <a:sym typeface="Inter"/>
              </a:rPr>
              <a:t>pimpinan perguruan tinggi</a:t>
            </a:r>
            <a:r>
              <a:rPr lang="en" sz="2200" i="0" u="none" strike="noStrike" cap="none">
                <a:solidFill>
                  <a:schemeClr val="dk1"/>
                </a:solidFill>
                <a:latin typeface="Inter"/>
                <a:ea typeface="Inter"/>
                <a:cs typeface="Inter"/>
                <a:sym typeface="Inter"/>
              </a:rPr>
              <a:t> sebagai syarat </a:t>
            </a:r>
            <a:r>
              <a:rPr lang="en" sz="2200">
                <a:solidFill>
                  <a:schemeClr val="dk1"/>
                </a:solidFill>
                <a:latin typeface="Inter"/>
                <a:ea typeface="Inter"/>
                <a:cs typeface="Inter"/>
                <a:sym typeface="Inter"/>
              </a:rPr>
              <a:t>untuk kenaikan jabatan akademik.</a:t>
            </a:r>
            <a:endParaRPr sz="2200" i="0" u="none" strike="noStrike" cap="none">
              <a:solidFill>
                <a:schemeClr val="dk1"/>
              </a:solidFill>
              <a:latin typeface="Inter"/>
              <a:ea typeface="Inter"/>
              <a:cs typeface="Inter"/>
              <a:sym typeface="Inte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310181e0932_0_307"/>
          <p:cNvSpPr/>
          <p:nvPr/>
        </p:nvSpPr>
        <p:spPr>
          <a:xfrm>
            <a:off x="1175" y="126060"/>
            <a:ext cx="6627000" cy="475500"/>
          </a:xfrm>
          <a:prstGeom prst="rect">
            <a:avLst/>
          </a:prstGeom>
          <a:solidFill>
            <a:srgbClr val="135D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2100" b="1" i="0" u="none" strike="noStrike" cap="none">
                <a:solidFill>
                  <a:schemeClr val="lt1"/>
                </a:solidFill>
                <a:latin typeface="Inter"/>
                <a:ea typeface="Inter"/>
                <a:cs typeface="Inter"/>
                <a:sym typeface="Inter"/>
              </a:rPr>
              <a:t>Jawaban yang tepat: </a:t>
            </a:r>
            <a:r>
              <a:rPr lang="en" sz="2100" b="1">
                <a:solidFill>
                  <a:schemeClr val="lt1"/>
                </a:solidFill>
                <a:latin typeface="Inter"/>
                <a:ea typeface="Inter"/>
                <a:cs typeface="Inter"/>
                <a:sym typeface="Inter"/>
              </a:rPr>
              <a:t>k</a:t>
            </a:r>
            <a:r>
              <a:rPr lang="en" sz="2100" b="1" i="0" u="none" strike="noStrike" cap="none">
                <a:solidFill>
                  <a:schemeClr val="lt1"/>
                </a:solidFill>
                <a:latin typeface="Inter"/>
                <a:ea typeface="Inter"/>
                <a:cs typeface="Inter"/>
                <a:sym typeface="Inter"/>
              </a:rPr>
              <a:t>ekerasan </a:t>
            </a:r>
            <a:r>
              <a:rPr lang="en" sz="2100" b="1">
                <a:solidFill>
                  <a:schemeClr val="lt1"/>
                </a:solidFill>
                <a:latin typeface="Inter"/>
                <a:ea typeface="Inter"/>
                <a:cs typeface="Inter"/>
                <a:sym typeface="Inter"/>
              </a:rPr>
              <a:t>s</a:t>
            </a:r>
            <a:r>
              <a:rPr lang="en" sz="2100" b="1" i="0" u="none" strike="noStrike" cap="none">
                <a:solidFill>
                  <a:schemeClr val="lt1"/>
                </a:solidFill>
                <a:latin typeface="Inter"/>
                <a:ea typeface="Inter"/>
                <a:cs typeface="Inter"/>
                <a:sym typeface="Inter"/>
              </a:rPr>
              <a:t>eksual</a:t>
            </a:r>
            <a:endParaRPr sz="2100" b="1" i="0" u="none" strike="noStrike" cap="none">
              <a:solidFill>
                <a:schemeClr val="lt1"/>
              </a:solidFill>
              <a:latin typeface="Inter"/>
              <a:ea typeface="Inter"/>
              <a:cs typeface="Inter"/>
              <a:sym typeface="Inter"/>
            </a:endParaRPr>
          </a:p>
        </p:txBody>
      </p:sp>
      <p:sp>
        <p:nvSpPr>
          <p:cNvPr id="353" name="Google Shape;353;g310181e0932_0_307"/>
          <p:cNvSpPr/>
          <p:nvPr/>
        </p:nvSpPr>
        <p:spPr>
          <a:xfrm>
            <a:off x="443167" y="1205969"/>
            <a:ext cx="1186500" cy="1231500"/>
          </a:xfrm>
          <a:prstGeom prst="rect">
            <a:avLst/>
          </a:prstGeom>
          <a:solidFill>
            <a:srgbClr val="CFE2F3"/>
          </a:solidFill>
          <a:ln>
            <a:noFill/>
          </a:ln>
        </p:spPr>
        <p:txBody>
          <a:bodyPr spcFirstLastPara="1" wrap="square" lIns="40000" tIns="40000" rIns="40000" bIns="40000" anchor="t" anchorCtr="0">
            <a:noAutofit/>
          </a:bodyPr>
          <a:lstStyle/>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2060"/>
              </a:solidFill>
              <a:latin typeface="Inter Light"/>
              <a:ea typeface="Inter Light"/>
              <a:cs typeface="Inter Light"/>
              <a:sym typeface="Inter Light"/>
            </a:endParaRPr>
          </a:p>
        </p:txBody>
      </p:sp>
      <p:sp>
        <p:nvSpPr>
          <p:cNvPr id="354" name="Google Shape;354;g310181e0932_0_307"/>
          <p:cNvSpPr txBox="1"/>
          <p:nvPr/>
        </p:nvSpPr>
        <p:spPr>
          <a:xfrm>
            <a:off x="467012" y="1551381"/>
            <a:ext cx="1157700" cy="5448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1200"/>
              <a:buFont typeface="Arial"/>
              <a:buNone/>
            </a:pPr>
            <a:r>
              <a:rPr lang="en" sz="1300" i="0" u="none" strike="noStrike" cap="none">
                <a:solidFill>
                  <a:srgbClr val="000000"/>
                </a:solidFill>
                <a:latin typeface="Inter"/>
                <a:ea typeface="Inter"/>
                <a:cs typeface="Inter"/>
                <a:sym typeface="Inter"/>
              </a:rPr>
              <a:t>Kekerasan seksual</a:t>
            </a:r>
            <a:endParaRPr sz="1300" i="0" u="none" strike="noStrike" cap="none">
              <a:solidFill>
                <a:srgbClr val="000000"/>
              </a:solidFill>
              <a:latin typeface="Inter"/>
              <a:ea typeface="Inter"/>
              <a:cs typeface="Inter"/>
              <a:sym typeface="Inter"/>
            </a:endParaRPr>
          </a:p>
        </p:txBody>
      </p:sp>
      <p:sp>
        <p:nvSpPr>
          <p:cNvPr id="355" name="Google Shape;355;g310181e0932_0_307"/>
          <p:cNvSpPr/>
          <p:nvPr/>
        </p:nvSpPr>
        <p:spPr>
          <a:xfrm>
            <a:off x="1711702" y="1205967"/>
            <a:ext cx="1347900" cy="12315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100"/>
              <a:buFont typeface="Arial"/>
              <a:buNone/>
            </a:pPr>
            <a:r>
              <a:rPr lang="en" sz="1200" i="0" u="none" strike="noStrike" cap="none">
                <a:solidFill>
                  <a:schemeClr val="dk1"/>
                </a:solidFill>
                <a:latin typeface="Inter"/>
                <a:ea typeface="Inter"/>
                <a:cs typeface="Inter"/>
                <a:sym typeface="Inter"/>
              </a:rPr>
              <a:t>merendahkan, </a:t>
            </a:r>
            <a:endParaRPr sz="1200" i="0" u="none" strike="noStrike" cap="none">
              <a:solidFill>
                <a:schemeClr val="dk1"/>
              </a:solidFill>
              <a:latin typeface="Inter"/>
              <a:ea typeface="Inter"/>
              <a:cs typeface="Inter"/>
              <a:sym typeface="Inter"/>
            </a:endParaRPr>
          </a:p>
          <a:p>
            <a:pPr marL="0" marR="0" lvl="0" indent="0" algn="just" rtl="0">
              <a:lnSpc>
                <a:spcPct val="100000"/>
              </a:lnSpc>
              <a:spcBef>
                <a:spcPts val="0"/>
              </a:spcBef>
              <a:spcAft>
                <a:spcPts val="0"/>
              </a:spcAft>
              <a:buClr>
                <a:srgbClr val="000000"/>
              </a:buClr>
              <a:buSzPts val="1100"/>
              <a:buFont typeface="Arial"/>
              <a:buNone/>
            </a:pPr>
            <a:r>
              <a:rPr lang="en" sz="1200" i="0" u="none" strike="noStrike" cap="none">
                <a:solidFill>
                  <a:schemeClr val="dk1"/>
                </a:solidFill>
                <a:latin typeface="Inter"/>
                <a:ea typeface="Inter"/>
                <a:cs typeface="Inter"/>
                <a:sym typeface="Inter"/>
              </a:rPr>
              <a:t>menghina, </a:t>
            </a:r>
            <a:endParaRPr sz="1200" i="0" u="none" strike="noStrike" cap="none">
              <a:solidFill>
                <a:schemeClr val="dk1"/>
              </a:solidFill>
              <a:latin typeface="Inter"/>
              <a:ea typeface="Inter"/>
              <a:cs typeface="Inter"/>
              <a:sym typeface="Inter"/>
            </a:endParaRPr>
          </a:p>
          <a:p>
            <a:pPr marL="0" marR="0" lvl="0" indent="0" algn="just" rtl="0">
              <a:lnSpc>
                <a:spcPct val="100000"/>
              </a:lnSpc>
              <a:spcBef>
                <a:spcPts val="0"/>
              </a:spcBef>
              <a:spcAft>
                <a:spcPts val="0"/>
              </a:spcAft>
              <a:buClr>
                <a:srgbClr val="000000"/>
              </a:buClr>
              <a:buSzPts val="1100"/>
              <a:buFont typeface="Arial"/>
              <a:buNone/>
            </a:pPr>
            <a:r>
              <a:rPr lang="en" sz="1200" i="0" u="none" strike="noStrike" cap="none">
                <a:solidFill>
                  <a:schemeClr val="dk1"/>
                </a:solidFill>
                <a:latin typeface="Inter"/>
                <a:ea typeface="Inter"/>
                <a:cs typeface="Inter"/>
                <a:sym typeface="Inter"/>
              </a:rPr>
              <a:t>melecehkan, </a:t>
            </a:r>
            <a:endParaRPr sz="1200" i="0" u="none" strike="noStrike" cap="none">
              <a:solidFill>
                <a:schemeClr val="dk1"/>
              </a:solidFill>
              <a:latin typeface="Inter"/>
              <a:ea typeface="Inter"/>
              <a:cs typeface="Inter"/>
              <a:sym typeface="Inter"/>
            </a:endParaRPr>
          </a:p>
          <a:p>
            <a:pPr marL="0" marR="0" lvl="0" indent="0" algn="just" rtl="0">
              <a:lnSpc>
                <a:spcPct val="100000"/>
              </a:lnSpc>
              <a:spcBef>
                <a:spcPts val="0"/>
              </a:spcBef>
              <a:spcAft>
                <a:spcPts val="0"/>
              </a:spcAft>
              <a:buClr>
                <a:srgbClr val="000000"/>
              </a:buClr>
              <a:buSzPts val="1100"/>
              <a:buFont typeface="Arial"/>
              <a:buNone/>
            </a:pPr>
            <a:r>
              <a:rPr lang="en" sz="1200" i="0" u="none" strike="noStrike" cap="none">
                <a:solidFill>
                  <a:schemeClr val="dk1"/>
                </a:solidFill>
                <a:latin typeface="Inter"/>
                <a:ea typeface="Inter"/>
                <a:cs typeface="Inter"/>
                <a:sym typeface="Inter"/>
              </a:rPr>
              <a:t>dan/atau menyerang </a:t>
            </a:r>
            <a:endParaRPr sz="1200" i="0" u="none" strike="noStrike" cap="none">
              <a:solidFill>
                <a:schemeClr val="dk1"/>
              </a:solidFill>
              <a:latin typeface="Inter"/>
              <a:ea typeface="Inter"/>
              <a:cs typeface="Inter"/>
              <a:sym typeface="Inter"/>
            </a:endParaRPr>
          </a:p>
        </p:txBody>
      </p:sp>
      <p:sp>
        <p:nvSpPr>
          <p:cNvPr id="356" name="Google Shape;356;g310181e0932_0_307"/>
          <p:cNvSpPr/>
          <p:nvPr/>
        </p:nvSpPr>
        <p:spPr>
          <a:xfrm>
            <a:off x="4232935" y="1205967"/>
            <a:ext cx="1272600" cy="12315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100"/>
              <a:buFont typeface="Arial"/>
              <a:buNone/>
            </a:pPr>
            <a:r>
              <a:rPr lang="en" sz="1200" i="0" u="none" strike="noStrike" cap="none">
                <a:solidFill>
                  <a:schemeClr val="dk1"/>
                </a:solidFill>
                <a:latin typeface="Inter"/>
                <a:ea typeface="Inter"/>
                <a:cs typeface="Inter"/>
                <a:sym typeface="Inter"/>
              </a:rPr>
              <a:t>tubuh dan /atau fungsi reproduksi seseorang</a:t>
            </a:r>
            <a:endParaRPr sz="1200" i="0" u="none" strike="noStrike" cap="none">
              <a:solidFill>
                <a:schemeClr val="dk1"/>
              </a:solidFill>
              <a:latin typeface="Inter"/>
              <a:ea typeface="Inter"/>
              <a:cs typeface="Inter"/>
              <a:sym typeface="Inter"/>
            </a:endParaRPr>
          </a:p>
        </p:txBody>
      </p:sp>
      <p:sp>
        <p:nvSpPr>
          <p:cNvPr id="357" name="Google Shape;357;g310181e0932_0_307"/>
          <p:cNvSpPr/>
          <p:nvPr/>
        </p:nvSpPr>
        <p:spPr>
          <a:xfrm>
            <a:off x="1705323" y="863969"/>
            <a:ext cx="1347900" cy="2766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100"/>
              <a:buFont typeface="Arial"/>
              <a:buNone/>
            </a:pPr>
            <a:r>
              <a:rPr lang="en" sz="1200" i="0" u="none" strike="noStrike" cap="none">
                <a:solidFill>
                  <a:schemeClr val="dk1"/>
                </a:solidFill>
                <a:latin typeface="Inter"/>
                <a:ea typeface="Inter"/>
                <a:cs typeface="Inter"/>
                <a:sym typeface="Inter"/>
              </a:rPr>
              <a:t>Tindakan</a:t>
            </a:r>
            <a:endParaRPr sz="1200" i="0" u="none" strike="noStrike" cap="none">
              <a:solidFill>
                <a:schemeClr val="dk1"/>
              </a:solidFill>
              <a:latin typeface="Inter"/>
              <a:ea typeface="Inter"/>
              <a:cs typeface="Inter"/>
              <a:sym typeface="Inter"/>
            </a:endParaRPr>
          </a:p>
        </p:txBody>
      </p:sp>
      <p:sp>
        <p:nvSpPr>
          <p:cNvPr id="358" name="Google Shape;358;g310181e0932_0_307"/>
          <p:cNvSpPr/>
          <p:nvPr/>
        </p:nvSpPr>
        <p:spPr>
          <a:xfrm>
            <a:off x="3133230" y="1383969"/>
            <a:ext cx="1018800" cy="940500"/>
          </a:xfrm>
          <a:prstGeom prst="rightArrow">
            <a:avLst>
              <a:gd name="adj1" fmla="val 50000"/>
              <a:gd name="adj2" fmla="val 50665"/>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i="0" u="none" strike="noStrike" cap="none">
                <a:solidFill>
                  <a:schemeClr val="dk1"/>
                </a:solidFill>
                <a:latin typeface="Inter"/>
                <a:ea typeface="Inter"/>
                <a:cs typeface="Inter"/>
                <a:sym typeface="Inter"/>
              </a:rPr>
              <a:t>objek</a:t>
            </a:r>
            <a:endParaRPr sz="1100" i="0" u="none" strike="noStrike" cap="none">
              <a:solidFill>
                <a:schemeClr val="dk1"/>
              </a:solidFill>
              <a:latin typeface="Inter"/>
              <a:ea typeface="Inter"/>
              <a:cs typeface="Inter"/>
              <a:sym typeface="Inter"/>
            </a:endParaRPr>
          </a:p>
        </p:txBody>
      </p:sp>
      <p:sp>
        <p:nvSpPr>
          <p:cNvPr id="359" name="Google Shape;359;g310181e0932_0_307"/>
          <p:cNvSpPr txBox="1"/>
          <p:nvPr/>
        </p:nvSpPr>
        <p:spPr>
          <a:xfrm>
            <a:off x="6378667" y="1205969"/>
            <a:ext cx="2359500" cy="1778100"/>
          </a:xfrm>
          <a:prstGeom prst="rect">
            <a:avLst/>
          </a:prstGeom>
          <a:solidFill>
            <a:srgbClr val="FFE59A"/>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rmAutofit/>
          </a:bodyPr>
          <a:lstStyle/>
          <a:p>
            <a:pPr marL="0" marR="0" lvl="0" indent="0" algn="ctr" rtl="0">
              <a:lnSpc>
                <a:spcPct val="115000"/>
              </a:lnSpc>
              <a:spcBef>
                <a:spcPts val="0"/>
              </a:spcBef>
              <a:spcAft>
                <a:spcPts val="0"/>
              </a:spcAft>
              <a:buClr>
                <a:srgbClr val="FFFFFF"/>
              </a:buClr>
              <a:buSzPts val="1800"/>
              <a:buFont typeface="Arial"/>
              <a:buNone/>
            </a:pPr>
            <a:r>
              <a:rPr lang="en" sz="1200" i="0" u="none" strike="noStrike" cap="none">
                <a:solidFill>
                  <a:schemeClr val="dk1"/>
                </a:solidFill>
                <a:latin typeface="Inter"/>
                <a:ea typeface="Inter"/>
                <a:cs typeface="Inter"/>
                <a:sym typeface="Inter"/>
              </a:rPr>
              <a:t>Segala aktivitas seksual yang melibatkan anak dan penyandang disabilitas adalah kekerasan seksual. Hal ini dikarenakan anak dianggap </a:t>
            </a:r>
            <a:r>
              <a:rPr lang="en" sz="1200" i="0" u="sng" strike="noStrike" cap="none">
                <a:solidFill>
                  <a:schemeClr val="dk1"/>
                </a:solidFill>
                <a:latin typeface="Inter"/>
                <a:ea typeface="Inter"/>
                <a:cs typeface="Inter"/>
                <a:sym typeface="Inter"/>
              </a:rPr>
              <a:t>tidak cakap hukum dalam memberikan persetujuan</a:t>
            </a:r>
            <a:r>
              <a:rPr lang="en" sz="1200" i="0" u="none" strike="noStrike" cap="none">
                <a:solidFill>
                  <a:schemeClr val="dk1"/>
                </a:solidFill>
                <a:latin typeface="Inter"/>
                <a:ea typeface="Inter"/>
                <a:cs typeface="Inter"/>
                <a:sym typeface="Inter"/>
              </a:rPr>
              <a:t>.</a:t>
            </a:r>
            <a:endParaRPr sz="1200" i="0" u="none" strike="noStrike" cap="none">
              <a:solidFill>
                <a:schemeClr val="dk1"/>
              </a:solidFill>
              <a:latin typeface="Inter"/>
              <a:ea typeface="Inter"/>
              <a:cs typeface="Inter"/>
              <a:sym typeface="Inter"/>
            </a:endParaRPr>
          </a:p>
        </p:txBody>
      </p:sp>
      <p:sp>
        <p:nvSpPr>
          <p:cNvPr id="360" name="Google Shape;360;g310181e0932_0_307"/>
          <p:cNvSpPr/>
          <p:nvPr/>
        </p:nvSpPr>
        <p:spPr>
          <a:xfrm>
            <a:off x="755067" y="3138344"/>
            <a:ext cx="7995900" cy="370500"/>
          </a:xfrm>
          <a:prstGeom prst="roundRect">
            <a:avLst>
              <a:gd name="adj" fmla="val 16667"/>
            </a:avLst>
          </a:prstGeom>
          <a:solidFill>
            <a:srgbClr val="FFE59A"/>
          </a:solidFill>
          <a:ln>
            <a:noFill/>
          </a:ln>
        </p:spPr>
        <p:txBody>
          <a:bodyPr spcFirstLastPara="1" wrap="square" lIns="91425" tIns="45700" rIns="91425" bIns="45700" anchor="ctr" anchorCtr="0">
            <a:noAutofit/>
          </a:bodyPr>
          <a:lstStyle/>
          <a:p>
            <a:pPr marL="0" marR="0" lvl="0" indent="0" algn="l" rtl="0">
              <a:lnSpc>
                <a:spcPct val="90000"/>
              </a:lnSpc>
              <a:spcBef>
                <a:spcPts val="1000"/>
              </a:spcBef>
              <a:spcAft>
                <a:spcPts val="0"/>
              </a:spcAft>
              <a:buClr>
                <a:srgbClr val="000000"/>
              </a:buClr>
              <a:buSzPts val="1200"/>
              <a:buFont typeface="Arial"/>
              <a:buNone/>
            </a:pPr>
            <a:r>
              <a:rPr lang="en" sz="1200" i="0" u="none" strike="noStrike" cap="none">
                <a:solidFill>
                  <a:schemeClr val="dk1"/>
                </a:solidFill>
                <a:latin typeface="Inter"/>
                <a:ea typeface="Inter"/>
                <a:cs typeface="Inter"/>
                <a:sym typeface="Inter"/>
              </a:rPr>
              <a:t>Adanya relasi kuasa yang timpang sehingga korban takut untuk melapor</a:t>
            </a:r>
            <a:endParaRPr sz="1200" i="0" u="none" strike="noStrike" cap="none">
              <a:solidFill>
                <a:srgbClr val="134F5C"/>
              </a:solidFill>
              <a:latin typeface="Inter"/>
              <a:ea typeface="Inter"/>
              <a:cs typeface="Inter"/>
              <a:sym typeface="Inter"/>
            </a:endParaRPr>
          </a:p>
        </p:txBody>
      </p:sp>
      <p:sp>
        <p:nvSpPr>
          <p:cNvPr id="361" name="Google Shape;361;g310181e0932_0_307"/>
          <p:cNvSpPr/>
          <p:nvPr/>
        </p:nvSpPr>
        <p:spPr>
          <a:xfrm>
            <a:off x="755067" y="3595544"/>
            <a:ext cx="7995900" cy="370500"/>
          </a:xfrm>
          <a:prstGeom prst="roundRect">
            <a:avLst>
              <a:gd name="adj" fmla="val 16667"/>
            </a:avLst>
          </a:prstGeom>
          <a:solidFill>
            <a:srgbClr val="FFE59A"/>
          </a:solidFill>
          <a:ln>
            <a:noFill/>
          </a:ln>
        </p:spPr>
        <p:txBody>
          <a:bodyPr spcFirstLastPara="1" wrap="square" lIns="91425" tIns="45700" rIns="91425" bIns="45700" anchor="ctr" anchorCtr="0">
            <a:noAutofit/>
          </a:bodyPr>
          <a:lstStyle/>
          <a:p>
            <a:pPr marL="0" marR="0" lvl="0" indent="0" algn="l" rtl="0">
              <a:lnSpc>
                <a:spcPct val="90000"/>
              </a:lnSpc>
              <a:spcBef>
                <a:spcPts val="1000"/>
              </a:spcBef>
              <a:spcAft>
                <a:spcPts val="0"/>
              </a:spcAft>
              <a:buClr>
                <a:srgbClr val="000000"/>
              </a:buClr>
              <a:buSzPts val="1200"/>
              <a:buFont typeface="Arial"/>
              <a:buNone/>
            </a:pPr>
            <a:r>
              <a:rPr lang="en" sz="1200" i="0" u="none" strike="noStrike" cap="none">
                <a:solidFill>
                  <a:schemeClr val="dk1"/>
                </a:solidFill>
                <a:latin typeface="Inter"/>
                <a:ea typeface="Inter"/>
                <a:cs typeface="Inter"/>
                <a:sym typeface="Inter"/>
              </a:rPr>
              <a:t>Minimnya layanan atau penanganan yang memadai bagi </a:t>
            </a:r>
            <a:r>
              <a:rPr lang="en" sz="1200">
                <a:solidFill>
                  <a:schemeClr val="dk1"/>
                </a:solidFill>
                <a:latin typeface="Inter"/>
                <a:ea typeface="Inter"/>
                <a:cs typeface="Inter"/>
                <a:sym typeface="Inter"/>
              </a:rPr>
              <a:t>k</a:t>
            </a:r>
            <a:r>
              <a:rPr lang="en" sz="1200" i="0" u="none" strike="noStrike" cap="none">
                <a:solidFill>
                  <a:schemeClr val="dk1"/>
                </a:solidFill>
                <a:latin typeface="Inter"/>
                <a:ea typeface="Inter"/>
                <a:cs typeface="Inter"/>
                <a:sym typeface="Inter"/>
              </a:rPr>
              <a:t>orban untuk memulihkan kondisinya</a:t>
            </a:r>
            <a:endParaRPr sz="1200" i="0" u="none" strike="noStrike" cap="none">
              <a:solidFill>
                <a:schemeClr val="dk1"/>
              </a:solidFill>
              <a:latin typeface="Inter"/>
              <a:ea typeface="Inter"/>
              <a:cs typeface="Inter"/>
              <a:sym typeface="Inter"/>
            </a:endParaRPr>
          </a:p>
        </p:txBody>
      </p:sp>
      <p:sp>
        <p:nvSpPr>
          <p:cNvPr id="362" name="Google Shape;362;g310181e0932_0_307"/>
          <p:cNvSpPr/>
          <p:nvPr/>
        </p:nvSpPr>
        <p:spPr>
          <a:xfrm>
            <a:off x="755067" y="4052744"/>
            <a:ext cx="7995900" cy="370500"/>
          </a:xfrm>
          <a:prstGeom prst="roundRect">
            <a:avLst>
              <a:gd name="adj" fmla="val 16667"/>
            </a:avLst>
          </a:prstGeom>
          <a:solidFill>
            <a:srgbClr val="FFE59A"/>
          </a:solidFill>
          <a:ln>
            <a:noFill/>
          </a:ln>
        </p:spPr>
        <p:txBody>
          <a:bodyPr spcFirstLastPara="1" wrap="square" lIns="91425" tIns="45700" rIns="91425" bIns="45700" anchor="ctr" anchorCtr="0">
            <a:noAutofit/>
          </a:bodyPr>
          <a:lstStyle/>
          <a:p>
            <a:pPr marL="0" marR="0" lvl="0" indent="0" algn="l" rtl="0">
              <a:lnSpc>
                <a:spcPct val="90000"/>
              </a:lnSpc>
              <a:spcBef>
                <a:spcPts val="1000"/>
              </a:spcBef>
              <a:spcAft>
                <a:spcPts val="0"/>
              </a:spcAft>
              <a:buClr>
                <a:srgbClr val="000000"/>
              </a:buClr>
              <a:buSzPts val="1200"/>
              <a:buFont typeface="Arial"/>
              <a:buNone/>
            </a:pPr>
            <a:r>
              <a:rPr lang="en" sz="1200" i="0" u="none" strike="noStrike" cap="none">
                <a:solidFill>
                  <a:schemeClr val="dk1"/>
                </a:solidFill>
                <a:latin typeface="Inter"/>
                <a:ea typeface="Inter"/>
                <a:cs typeface="Inter"/>
                <a:sym typeface="Inter"/>
              </a:rPr>
              <a:t>Isu kekerasan seksual yang sering dianggap tabu atau dianggap hal privat di masyarakat.</a:t>
            </a:r>
            <a:endParaRPr sz="1200" i="0" u="none" strike="noStrike" cap="none">
              <a:solidFill>
                <a:schemeClr val="dk1"/>
              </a:solidFill>
              <a:latin typeface="Inter"/>
              <a:ea typeface="Inter"/>
              <a:cs typeface="Inter"/>
              <a:sym typeface="Inter"/>
            </a:endParaRPr>
          </a:p>
        </p:txBody>
      </p:sp>
      <p:sp>
        <p:nvSpPr>
          <p:cNvPr id="363" name="Google Shape;363;g310181e0932_0_307"/>
          <p:cNvSpPr/>
          <p:nvPr/>
        </p:nvSpPr>
        <p:spPr>
          <a:xfrm>
            <a:off x="448092" y="2707569"/>
            <a:ext cx="5057400" cy="276600"/>
          </a:xfrm>
          <a:prstGeom prst="rect">
            <a:avLst/>
          </a:prstGeom>
          <a:solidFill>
            <a:srgbClr val="D8D8D8"/>
          </a:solid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100"/>
              <a:buFont typeface="Arial"/>
              <a:buNone/>
            </a:pPr>
            <a:r>
              <a:rPr lang="en" sz="1200" b="1" i="0" u="none" strike="noStrike" cap="none">
                <a:solidFill>
                  <a:schemeClr val="dk1"/>
                </a:solidFill>
                <a:latin typeface="Inter"/>
                <a:ea typeface="Inter"/>
                <a:cs typeface="Inter"/>
                <a:sym typeface="Inter"/>
              </a:rPr>
              <a:t>Korban kekerasan seksual sulit melapor karena: </a:t>
            </a:r>
            <a:endParaRPr sz="1200" b="1" i="0" u="none" strike="noStrike" cap="none">
              <a:solidFill>
                <a:schemeClr val="dk1"/>
              </a:solidFill>
              <a:latin typeface="Inter"/>
              <a:ea typeface="Inter"/>
              <a:cs typeface="Inter"/>
              <a:sym typeface="Inter"/>
            </a:endParaRPr>
          </a:p>
        </p:txBody>
      </p:sp>
      <p:sp>
        <p:nvSpPr>
          <p:cNvPr id="364" name="Google Shape;364;g310181e0932_0_307"/>
          <p:cNvSpPr/>
          <p:nvPr/>
        </p:nvSpPr>
        <p:spPr>
          <a:xfrm>
            <a:off x="6378663" y="863969"/>
            <a:ext cx="2359500" cy="2766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100"/>
              <a:buFont typeface="Arial"/>
              <a:buNone/>
            </a:pPr>
            <a:r>
              <a:rPr lang="en" sz="1200" b="1" i="0" u="none" strike="noStrike" cap="none">
                <a:solidFill>
                  <a:schemeClr val="dk1"/>
                </a:solidFill>
                <a:latin typeface="Inter"/>
                <a:ea typeface="Inter"/>
                <a:cs typeface="Inter"/>
                <a:sym typeface="Inter"/>
              </a:rPr>
              <a:t>Catatan Penting:</a:t>
            </a:r>
            <a:endParaRPr sz="1200" b="1" i="0" u="none" strike="noStrike" cap="none">
              <a:solidFill>
                <a:schemeClr val="dk1"/>
              </a:solidFill>
              <a:latin typeface="Inter"/>
              <a:ea typeface="Inter"/>
              <a:cs typeface="Inter"/>
              <a:sym typeface="Inter"/>
            </a:endParaRPr>
          </a:p>
        </p:txBody>
      </p:sp>
      <p:sp>
        <p:nvSpPr>
          <p:cNvPr id="365" name="Google Shape;365;g310181e0932_0_307"/>
          <p:cNvSpPr/>
          <p:nvPr/>
        </p:nvSpPr>
        <p:spPr>
          <a:xfrm>
            <a:off x="443166" y="3114654"/>
            <a:ext cx="384600" cy="350400"/>
          </a:xfrm>
          <a:prstGeom prst="ellipse">
            <a:avLst/>
          </a:prstGeom>
          <a:solidFill>
            <a:srgbClr val="135D9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Inter"/>
                <a:ea typeface="Inter"/>
                <a:cs typeface="Inter"/>
                <a:sym typeface="Inter"/>
              </a:rPr>
              <a:t>1</a:t>
            </a:r>
            <a:endParaRPr sz="1400" b="1" i="0" u="none" strike="noStrike" cap="none">
              <a:solidFill>
                <a:schemeClr val="lt1"/>
              </a:solidFill>
              <a:latin typeface="Inter"/>
              <a:ea typeface="Inter"/>
              <a:cs typeface="Inter"/>
              <a:sym typeface="Inter"/>
            </a:endParaRPr>
          </a:p>
        </p:txBody>
      </p:sp>
      <p:sp>
        <p:nvSpPr>
          <p:cNvPr id="366" name="Google Shape;366;g310181e0932_0_307"/>
          <p:cNvSpPr/>
          <p:nvPr/>
        </p:nvSpPr>
        <p:spPr>
          <a:xfrm>
            <a:off x="443166" y="3583704"/>
            <a:ext cx="384600" cy="350400"/>
          </a:xfrm>
          <a:prstGeom prst="ellipse">
            <a:avLst/>
          </a:prstGeom>
          <a:solidFill>
            <a:srgbClr val="135D9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solidFill>
                  <a:schemeClr val="lt1"/>
                </a:solidFill>
                <a:latin typeface="Inter"/>
                <a:ea typeface="Inter"/>
                <a:cs typeface="Inter"/>
                <a:sym typeface="Inter"/>
              </a:rPr>
              <a:t>2</a:t>
            </a:r>
            <a:endParaRPr sz="1400" b="1" i="0" u="none" strike="noStrike" cap="none">
              <a:solidFill>
                <a:schemeClr val="lt1"/>
              </a:solidFill>
              <a:latin typeface="Inter"/>
              <a:ea typeface="Inter"/>
              <a:cs typeface="Inter"/>
              <a:sym typeface="Inter"/>
            </a:endParaRPr>
          </a:p>
        </p:txBody>
      </p:sp>
      <p:sp>
        <p:nvSpPr>
          <p:cNvPr id="367" name="Google Shape;367;g310181e0932_0_307"/>
          <p:cNvSpPr/>
          <p:nvPr/>
        </p:nvSpPr>
        <p:spPr>
          <a:xfrm>
            <a:off x="443166" y="4052754"/>
            <a:ext cx="384600" cy="350400"/>
          </a:xfrm>
          <a:prstGeom prst="ellipse">
            <a:avLst/>
          </a:prstGeom>
          <a:solidFill>
            <a:srgbClr val="135D9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solidFill>
                  <a:schemeClr val="lt1"/>
                </a:solidFill>
                <a:latin typeface="Inter"/>
                <a:ea typeface="Inter"/>
                <a:cs typeface="Inter"/>
                <a:sym typeface="Inter"/>
              </a:rPr>
              <a:t>3</a:t>
            </a:r>
            <a:endParaRPr sz="1400" b="1" i="0" u="none" strike="noStrike" cap="none">
              <a:solidFill>
                <a:schemeClr val="lt1"/>
              </a:solidFill>
              <a:latin typeface="Inter"/>
              <a:ea typeface="Inter"/>
              <a:cs typeface="Inter"/>
              <a:sym typeface="Inte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3118fbdc7d1_4_83"/>
          <p:cNvSpPr txBox="1"/>
          <p:nvPr/>
        </p:nvSpPr>
        <p:spPr>
          <a:xfrm>
            <a:off x="838200" y="390050"/>
            <a:ext cx="6721500" cy="1903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 sz="2200" i="0" u="none" strike="noStrike" cap="none" dirty="0">
                <a:solidFill>
                  <a:srgbClr val="000000"/>
                </a:solidFill>
                <a:latin typeface="Inter Light"/>
                <a:ea typeface="Inter Light"/>
                <a:cs typeface="Inter Light"/>
                <a:sym typeface="Inter Light"/>
              </a:rPr>
              <a:t>Silakan </a:t>
            </a:r>
            <a:r>
              <a:rPr lang="id-ID" sz="2200" i="0" u="none" strike="noStrike" cap="none" dirty="0" smtClean="0">
                <a:solidFill>
                  <a:srgbClr val="000000"/>
                </a:solidFill>
                <a:latin typeface="Inter Light"/>
                <a:ea typeface="Inter Light"/>
                <a:cs typeface="Inter Light"/>
                <a:sym typeface="Inter Light"/>
              </a:rPr>
              <a:t>Adik-adik</a:t>
            </a:r>
            <a:r>
              <a:rPr lang="en" sz="2200" i="0" u="none" strike="noStrike" cap="none" dirty="0" smtClean="0">
                <a:solidFill>
                  <a:srgbClr val="000000"/>
                </a:solidFill>
                <a:latin typeface="Inter Light"/>
                <a:ea typeface="Inter Light"/>
                <a:cs typeface="Inter Light"/>
                <a:sym typeface="Inter Light"/>
              </a:rPr>
              <a:t> </a:t>
            </a:r>
            <a:r>
              <a:rPr lang="en" sz="2200" i="0" u="none" strike="noStrike" cap="none" dirty="0">
                <a:solidFill>
                  <a:srgbClr val="000000"/>
                </a:solidFill>
                <a:latin typeface="Inter Light"/>
                <a:ea typeface="Inter Light"/>
                <a:cs typeface="Inter Light"/>
                <a:sym typeface="Inter Light"/>
              </a:rPr>
              <a:t>menentukan apakah pernyataan berikut termasuk dalam kekerasan fisik, psikis, seksual, perundungan, diskriminasi dan intoleransi, atau kebijakan yang mengandung unsur kekerasan beserta alasannya</a:t>
            </a:r>
            <a:endParaRPr sz="2200" i="0" u="none" strike="noStrike" cap="none" dirty="0">
              <a:solidFill>
                <a:srgbClr val="000000"/>
              </a:solidFill>
              <a:latin typeface="Inter Light"/>
              <a:ea typeface="Inter Light"/>
              <a:cs typeface="Inter Light"/>
              <a:sym typeface="Inter Light"/>
            </a:endParaRPr>
          </a:p>
        </p:txBody>
      </p:sp>
      <p:sp>
        <p:nvSpPr>
          <p:cNvPr id="373" name="Google Shape;373;g3118fbdc7d1_4_83"/>
          <p:cNvSpPr txBox="1"/>
          <p:nvPr/>
        </p:nvSpPr>
        <p:spPr>
          <a:xfrm>
            <a:off x="885450" y="2384772"/>
            <a:ext cx="6627000" cy="1821900"/>
          </a:xfrm>
          <a:prstGeom prst="rect">
            <a:avLst/>
          </a:prstGeom>
          <a:solidFill>
            <a:srgbClr val="FFE59A"/>
          </a:solid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200"/>
              <a:buFont typeface="Arial"/>
              <a:buNone/>
            </a:pPr>
            <a:r>
              <a:rPr lang="en" sz="2200" b="1" i="0" u="none" strike="noStrike" cap="none">
                <a:solidFill>
                  <a:schemeClr val="dk1"/>
                </a:solidFill>
                <a:latin typeface="Inter"/>
                <a:ea typeface="Inter"/>
                <a:cs typeface="Inter"/>
                <a:sym typeface="Inter"/>
              </a:rPr>
              <a:t>Pernyataan 3:</a:t>
            </a:r>
            <a:endParaRPr sz="2200" b="1" i="0" u="none" strike="noStrike" cap="none">
              <a:solidFill>
                <a:schemeClr val="dk1"/>
              </a:solidFill>
              <a:latin typeface="Inter"/>
              <a:ea typeface="Inter"/>
              <a:cs typeface="Inter"/>
              <a:sym typeface="Inter"/>
            </a:endParaRPr>
          </a:p>
          <a:p>
            <a:pPr marL="0" marR="0" lvl="0" indent="0" algn="l" rtl="0">
              <a:lnSpc>
                <a:spcPct val="90000"/>
              </a:lnSpc>
              <a:spcBef>
                <a:spcPts val="1000"/>
              </a:spcBef>
              <a:spcAft>
                <a:spcPts val="0"/>
              </a:spcAft>
              <a:buClr>
                <a:srgbClr val="000000"/>
              </a:buClr>
              <a:buSzPts val="2200"/>
              <a:buFont typeface="Arial"/>
              <a:buNone/>
            </a:pPr>
            <a:r>
              <a:rPr lang="en" sz="2200" i="0" u="none" strike="noStrike" cap="none">
                <a:solidFill>
                  <a:schemeClr val="dk1"/>
                </a:solidFill>
                <a:latin typeface="Inter"/>
                <a:ea typeface="Inter"/>
                <a:cs typeface="Inter"/>
                <a:sym typeface="Inter"/>
              </a:rPr>
              <a:t>Di salah satu </a:t>
            </a:r>
            <a:r>
              <a:rPr lang="en" sz="2200">
                <a:solidFill>
                  <a:schemeClr val="dk1"/>
                </a:solidFill>
                <a:latin typeface="Inter"/>
                <a:ea typeface="Inter"/>
                <a:cs typeface="Inter"/>
                <a:sym typeface="Inter"/>
              </a:rPr>
              <a:t>politeknik</a:t>
            </a:r>
            <a:r>
              <a:rPr lang="en" sz="2200" i="0" u="none" strike="noStrike" cap="none">
                <a:solidFill>
                  <a:schemeClr val="dk1"/>
                </a:solidFill>
                <a:latin typeface="Inter"/>
                <a:ea typeface="Inter"/>
                <a:cs typeface="Inter"/>
                <a:sym typeface="Inter"/>
              </a:rPr>
              <a:t> beredar video </a:t>
            </a:r>
            <a:r>
              <a:rPr lang="en" sz="2200">
                <a:solidFill>
                  <a:schemeClr val="dk1"/>
                </a:solidFill>
                <a:latin typeface="Inter"/>
                <a:ea typeface="Inter"/>
                <a:cs typeface="Inter"/>
                <a:sym typeface="Inter"/>
              </a:rPr>
              <a:t>mahasiswa yang menggunakan jaket almamater</a:t>
            </a:r>
            <a:r>
              <a:rPr lang="en" sz="2200" i="0" u="none" strike="noStrike" cap="none">
                <a:solidFill>
                  <a:schemeClr val="dk1"/>
                </a:solidFill>
                <a:latin typeface="Inter"/>
                <a:ea typeface="Inter"/>
                <a:cs typeface="Inter"/>
                <a:sym typeface="Inter"/>
              </a:rPr>
              <a:t> </a:t>
            </a:r>
            <a:r>
              <a:rPr lang="en" sz="2200">
                <a:solidFill>
                  <a:schemeClr val="dk1"/>
                </a:solidFill>
                <a:latin typeface="Inter"/>
                <a:ea typeface="Inter"/>
                <a:cs typeface="Inter"/>
                <a:sym typeface="Inter"/>
              </a:rPr>
              <a:t>sedang</a:t>
            </a:r>
            <a:r>
              <a:rPr lang="en" sz="2200" i="0" u="none" strike="noStrike" cap="none">
                <a:solidFill>
                  <a:schemeClr val="dk1"/>
                </a:solidFill>
                <a:latin typeface="Inter"/>
                <a:ea typeface="Inter"/>
                <a:cs typeface="Inter"/>
                <a:sym typeface="Inter"/>
              </a:rPr>
              <a:t> </a:t>
            </a:r>
            <a:r>
              <a:rPr lang="en" sz="2200" b="1" i="0" u="none" strike="noStrike" cap="none">
                <a:solidFill>
                  <a:schemeClr val="dk1"/>
                </a:solidFill>
                <a:latin typeface="Inter"/>
                <a:ea typeface="Inter"/>
                <a:cs typeface="Inter"/>
                <a:sym typeface="Inter"/>
              </a:rPr>
              <a:t>memukuli temannya</a:t>
            </a:r>
            <a:r>
              <a:rPr lang="en" sz="2200" i="0" u="none" strike="noStrike" cap="none">
                <a:solidFill>
                  <a:schemeClr val="dk1"/>
                </a:solidFill>
                <a:latin typeface="Inter"/>
                <a:ea typeface="Inter"/>
                <a:cs typeface="Inter"/>
                <a:sym typeface="Inter"/>
              </a:rPr>
              <a:t> hingga tersungkur dan bajunya robek.</a:t>
            </a:r>
            <a:endParaRPr sz="2200" i="0" u="none" strike="noStrike" cap="none">
              <a:solidFill>
                <a:schemeClr val="dk1"/>
              </a:solidFill>
              <a:latin typeface="Inter"/>
              <a:ea typeface="Inter"/>
              <a:cs typeface="Inter"/>
              <a:sym typeface="Inte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3118fbdc7d1_4_110"/>
          <p:cNvSpPr txBox="1"/>
          <p:nvPr/>
        </p:nvSpPr>
        <p:spPr>
          <a:xfrm>
            <a:off x="6197217" y="1587584"/>
            <a:ext cx="2703300" cy="2386200"/>
          </a:xfrm>
          <a:prstGeom prst="rect">
            <a:avLst/>
          </a:prstGeom>
          <a:solidFill>
            <a:srgbClr val="D9EAD4"/>
          </a:solid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FFFFFF"/>
              </a:buClr>
              <a:buSzPts val="1100"/>
              <a:buFont typeface="Arial"/>
              <a:buNone/>
            </a:pPr>
            <a:r>
              <a:rPr lang="en" sz="1300" i="0" u="none" strike="noStrike" cap="none">
                <a:solidFill>
                  <a:schemeClr val="dk1"/>
                </a:solidFill>
                <a:latin typeface="Inter"/>
                <a:ea typeface="Inter"/>
                <a:cs typeface="Inter"/>
                <a:sym typeface="Inter"/>
              </a:rPr>
              <a:t>Kekerasan fisik juga sangat mungkin beririsan dengan bentuk kekerasan lainnya dan dengan ranah pidana, sehingga </a:t>
            </a:r>
            <a:r>
              <a:rPr lang="en" sz="1300" i="0" u="sng" strike="noStrike" cap="none">
                <a:solidFill>
                  <a:schemeClr val="dk1"/>
                </a:solidFill>
                <a:latin typeface="Inter"/>
                <a:ea typeface="Inter"/>
                <a:cs typeface="Inter"/>
                <a:sym typeface="Inter"/>
              </a:rPr>
              <a:t>penanganan khusus </a:t>
            </a:r>
            <a:r>
              <a:rPr lang="en" sz="1300" i="0" u="none" strike="noStrike" cap="none">
                <a:solidFill>
                  <a:schemeClr val="dk1"/>
                </a:solidFill>
                <a:latin typeface="Inter"/>
                <a:ea typeface="Inter"/>
                <a:cs typeface="Inter"/>
                <a:sym typeface="Inter"/>
              </a:rPr>
              <a:t>yang melibatkan </a:t>
            </a:r>
            <a:r>
              <a:rPr lang="en" sz="1300" i="0" u="sng" strike="noStrike" cap="none">
                <a:solidFill>
                  <a:schemeClr val="dk1"/>
                </a:solidFill>
                <a:latin typeface="Inter"/>
                <a:ea typeface="Inter"/>
                <a:cs typeface="Inter"/>
                <a:sym typeface="Inter"/>
              </a:rPr>
              <a:t>aparat penegak hukum hingga layanan pendampingan dan pemulihan </a:t>
            </a:r>
            <a:r>
              <a:rPr lang="en" sz="1300" i="0" u="none" strike="noStrike" cap="none">
                <a:solidFill>
                  <a:schemeClr val="dk1"/>
                </a:solidFill>
                <a:latin typeface="Inter"/>
                <a:ea typeface="Inter"/>
                <a:cs typeface="Inter"/>
                <a:sym typeface="Inter"/>
              </a:rPr>
              <a:t>seringkali diperlukan.</a:t>
            </a:r>
            <a:endParaRPr sz="1300" i="0" u="none" strike="noStrike" cap="none">
              <a:solidFill>
                <a:schemeClr val="dk1"/>
              </a:solidFill>
              <a:latin typeface="Inter"/>
              <a:ea typeface="Inter"/>
              <a:cs typeface="Inter"/>
              <a:sym typeface="Inter"/>
            </a:endParaRPr>
          </a:p>
        </p:txBody>
      </p:sp>
      <p:sp>
        <p:nvSpPr>
          <p:cNvPr id="379" name="Google Shape;379;g3118fbdc7d1_4_110"/>
          <p:cNvSpPr/>
          <p:nvPr/>
        </p:nvSpPr>
        <p:spPr>
          <a:xfrm>
            <a:off x="165318" y="1120209"/>
            <a:ext cx="1510800" cy="1056000"/>
          </a:xfrm>
          <a:prstGeom prst="rect">
            <a:avLst/>
          </a:prstGeom>
          <a:solidFill>
            <a:srgbClr val="CFE2F3"/>
          </a:solidFill>
          <a:ln>
            <a:noFill/>
          </a:ln>
        </p:spPr>
        <p:txBody>
          <a:bodyPr spcFirstLastPara="1" wrap="square" lIns="40000" tIns="40000" rIns="40000" bIns="40000" anchor="t" anchorCtr="0">
            <a:noAutofit/>
          </a:bodyPr>
          <a:lstStyle/>
          <a:p>
            <a:pPr marL="0" marR="0" lvl="0" indent="0" algn="l" rtl="0">
              <a:lnSpc>
                <a:spcPct val="115000"/>
              </a:lnSpc>
              <a:spcBef>
                <a:spcPts val="0"/>
              </a:spcBef>
              <a:spcAft>
                <a:spcPts val="0"/>
              </a:spcAft>
              <a:buClr>
                <a:srgbClr val="000000"/>
              </a:buClr>
              <a:buSzPts val="1200"/>
              <a:buFont typeface="Arial"/>
              <a:buNone/>
            </a:pPr>
            <a:endParaRPr sz="1400" b="0" i="0" u="none" strike="noStrike" cap="none">
              <a:solidFill>
                <a:srgbClr val="002060"/>
              </a:solidFill>
              <a:latin typeface="Inter Light"/>
              <a:ea typeface="Inter Light"/>
              <a:cs typeface="Inter Light"/>
              <a:sym typeface="Inter Light"/>
            </a:endParaRPr>
          </a:p>
        </p:txBody>
      </p:sp>
      <p:sp>
        <p:nvSpPr>
          <p:cNvPr id="380" name="Google Shape;380;g3118fbdc7d1_4_110"/>
          <p:cNvSpPr txBox="1"/>
          <p:nvPr/>
        </p:nvSpPr>
        <p:spPr>
          <a:xfrm>
            <a:off x="189717" y="1358972"/>
            <a:ext cx="1422000" cy="6003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1500"/>
              <a:buFont typeface="Arial"/>
              <a:buNone/>
            </a:pPr>
            <a:r>
              <a:rPr lang="en" sz="1500" i="0" u="none" strike="noStrike" cap="none">
                <a:solidFill>
                  <a:srgbClr val="000000"/>
                </a:solidFill>
                <a:latin typeface="Inter"/>
                <a:ea typeface="Inter"/>
                <a:cs typeface="Inter"/>
                <a:sym typeface="Inter"/>
              </a:rPr>
              <a:t>Kekerasan </a:t>
            </a:r>
            <a:endParaRPr sz="1500" i="0" u="none" strike="noStrike" cap="none">
              <a:solidFill>
                <a:srgbClr val="000000"/>
              </a:solidFill>
              <a:latin typeface="Inter"/>
              <a:ea typeface="Inter"/>
              <a:cs typeface="Inter"/>
              <a:sym typeface="Inter"/>
            </a:endParaRPr>
          </a:p>
          <a:p>
            <a:pPr marL="0" marR="0" lvl="0" indent="0" algn="ctr" rtl="0">
              <a:lnSpc>
                <a:spcPct val="90000"/>
              </a:lnSpc>
              <a:spcBef>
                <a:spcPts val="0"/>
              </a:spcBef>
              <a:spcAft>
                <a:spcPts val="0"/>
              </a:spcAft>
              <a:buClr>
                <a:srgbClr val="000000"/>
              </a:buClr>
              <a:buSzPts val="1500"/>
              <a:buFont typeface="Arial"/>
              <a:buNone/>
            </a:pPr>
            <a:r>
              <a:rPr lang="en" sz="1500" i="0" u="none" strike="noStrike" cap="none">
                <a:solidFill>
                  <a:srgbClr val="000000"/>
                </a:solidFill>
                <a:latin typeface="Inter"/>
                <a:ea typeface="Inter"/>
                <a:cs typeface="Inter"/>
                <a:sym typeface="Inter"/>
              </a:rPr>
              <a:t>fisik</a:t>
            </a:r>
            <a:endParaRPr sz="1500" i="0" u="none" strike="noStrike" cap="none">
              <a:solidFill>
                <a:srgbClr val="000000"/>
              </a:solidFill>
              <a:latin typeface="Inter"/>
              <a:ea typeface="Inter"/>
              <a:cs typeface="Inter"/>
              <a:sym typeface="Inter"/>
            </a:endParaRPr>
          </a:p>
        </p:txBody>
      </p:sp>
      <p:sp>
        <p:nvSpPr>
          <p:cNvPr id="381" name="Google Shape;381;g3118fbdc7d1_4_110"/>
          <p:cNvSpPr/>
          <p:nvPr/>
        </p:nvSpPr>
        <p:spPr>
          <a:xfrm>
            <a:off x="1810192" y="1137584"/>
            <a:ext cx="4144200" cy="10560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300" i="0" u="none" strike="noStrike" cap="none">
                <a:solidFill>
                  <a:srgbClr val="000000"/>
                </a:solidFill>
                <a:latin typeface="Inter"/>
                <a:ea typeface="Inter"/>
                <a:cs typeface="Inter"/>
                <a:sym typeface="Inter"/>
              </a:rPr>
              <a:t>Dilakukan dengan kontak fisik baik menggunakan alat bantu ataupun tanpa alat bantu</a:t>
            </a:r>
            <a:endParaRPr sz="1300" i="0" u="none" strike="noStrike" cap="none">
              <a:solidFill>
                <a:srgbClr val="000000"/>
              </a:solidFill>
              <a:latin typeface="Inter"/>
              <a:ea typeface="Inter"/>
              <a:cs typeface="Inter"/>
              <a:sym typeface="Inter"/>
            </a:endParaRPr>
          </a:p>
        </p:txBody>
      </p:sp>
      <p:sp>
        <p:nvSpPr>
          <p:cNvPr id="382" name="Google Shape;382;g3118fbdc7d1_4_110"/>
          <p:cNvSpPr/>
          <p:nvPr/>
        </p:nvSpPr>
        <p:spPr>
          <a:xfrm>
            <a:off x="1810192" y="2696809"/>
            <a:ext cx="4144200" cy="1255500"/>
          </a:xfrm>
          <a:prstGeom prst="rect">
            <a:avLst/>
          </a:prstGeom>
          <a:solidFill>
            <a:srgbClr val="CFE2F3"/>
          </a:solidFill>
          <a:ln>
            <a:noFill/>
          </a:ln>
        </p:spPr>
        <p:txBody>
          <a:bodyPr spcFirstLastPara="1" wrap="square" lIns="91425" tIns="91425" rIns="91425" bIns="91425" anchor="ctr" anchorCtr="0">
            <a:noAutofit/>
          </a:bodyPr>
          <a:lstStyle/>
          <a:p>
            <a:pPr marL="457200" marR="0" lvl="0" indent="-298450" algn="l" rtl="0">
              <a:lnSpc>
                <a:spcPct val="90000"/>
              </a:lnSpc>
              <a:spcBef>
                <a:spcPts val="0"/>
              </a:spcBef>
              <a:spcAft>
                <a:spcPts val="0"/>
              </a:spcAft>
              <a:buClr>
                <a:srgbClr val="000000"/>
              </a:buClr>
              <a:buSzPts val="1100"/>
              <a:buFont typeface="Inter"/>
              <a:buChar char="●"/>
            </a:pPr>
            <a:r>
              <a:rPr lang="en" sz="1100" i="0" u="none" strike="noStrike" cap="none">
                <a:solidFill>
                  <a:srgbClr val="000000"/>
                </a:solidFill>
                <a:latin typeface="Inter"/>
                <a:ea typeface="Inter"/>
                <a:cs typeface="Inter"/>
                <a:sym typeface="Inter"/>
              </a:rPr>
              <a:t>Tawuran atau perkelahian massal, </a:t>
            </a:r>
            <a:endParaRPr sz="1100" i="0" u="none" strike="noStrike" cap="none">
              <a:solidFill>
                <a:srgbClr val="000000"/>
              </a:solidFill>
              <a:latin typeface="Inter"/>
              <a:ea typeface="Inter"/>
              <a:cs typeface="Inter"/>
              <a:sym typeface="Inter"/>
            </a:endParaRPr>
          </a:p>
          <a:p>
            <a:pPr marL="457200" marR="0" lvl="0" indent="-298450" algn="l" rtl="0">
              <a:lnSpc>
                <a:spcPct val="90000"/>
              </a:lnSpc>
              <a:spcBef>
                <a:spcPts val="210"/>
              </a:spcBef>
              <a:spcAft>
                <a:spcPts val="0"/>
              </a:spcAft>
              <a:buClr>
                <a:srgbClr val="000000"/>
              </a:buClr>
              <a:buSzPts val="1100"/>
              <a:buFont typeface="Inter"/>
              <a:buChar char="●"/>
            </a:pPr>
            <a:r>
              <a:rPr lang="en" sz="1100" i="0" u="none" strike="noStrike" cap="none">
                <a:solidFill>
                  <a:srgbClr val="000000"/>
                </a:solidFill>
                <a:latin typeface="Inter"/>
                <a:ea typeface="Inter"/>
                <a:cs typeface="Inter"/>
                <a:sym typeface="Inter"/>
              </a:rPr>
              <a:t>Penganiayaan, </a:t>
            </a:r>
            <a:endParaRPr sz="1100" i="0" u="none" strike="noStrike" cap="none">
              <a:solidFill>
                <a:srgbClr val="000000"/>
              </a:solidFill>
              <a:latin typeface="Inter"/>
              <a:ea typeface="Inter"/>
              <a:cs typeface="Inter"/>
              <a:sym typeface="Inter"/>
            </a:endParaRPr>
          </a:p>
          <a:p>
            <a:pPr marL="457200" marR="0" lvl="0" indent="-298450" algn="l" rtl="0">
              <a:lnSpc>
                <a:spcPct val="90000"/>
              </a:lnSpc>
              <a:spcBef>
                <a:spcPts val="210"/>
              </a:spcBef>
              <a:spcAft>
                <a:spcPts val="0"/>
              </a:spcAft>
              <a:buClr>
                <a:srgbClr val="000000"/>
              </a:buClr>
              <a:buSzPts val="1100"/>
              <a:buFont typeface="Inter"/>
              <a:buChar char="●"/>
            </a:pPr>
            <a:r>
              <a:rPr lang="en" sz="1100" i="0" u="none" strike="noStrike" cap="none">
                <a:solidFill>
                  <a:srgbClr val="000000"/>
                </a:solidFill>
                <a:latin typeface="Inter"/>
                <a:ea typeface="Inter"/>
                <a:cs typeface="Inter"/>
                <a:sym typeface="Inter"/>
              </a:rPr>
              <a:t>Perkelahian, eksploitasi ekonomi (kerja paksa)</a:t>
            </a:r>
            <a:endParaRPr sz="1100" i="0" u="none" strike="noStrike" cap="none">
              <a:solidFill>
                <a:srgbClr val="000000"/>
              </a:solidFill>
              <a:latin typeface="Inter"/>
              <a:ea typeface="Inter"/>
              <a:cs typeface="Inter"/>
              <a:sym typeface="Inter"/>
            </a:endParaRPr>
          </a:p>
          <a:p>
            <a:pPr marL="457200" marR="0" lvl="0" indent="-298450" algn="l" rtl="0">
              <a:lnSpc>
                <a:spcPct val="90000"/>
              </a:lnSpc>
              <a:spcBef>
                <a:spcPts val="210"/>
              </a:spcBef>
              <a:spcAft>
                <a:spcPts val="0"/>
              </a:spcAft>
              <a:buClr>
                <a:srgbClr val="000000"/>
              </a:buClr>
              <a:buSzPts val="1100"/>
              <a:buFont typeface="Inter"/>
              <a:buChar char="●"/>
            </a:pPr>
            <a:r>
              <a:rPr lang="en" sz="1100" i="0" u="none" strike="noStrike" cap="none">
                <a:solidFill>
                  <a:srgbClr val="000000"/>
                </a:solidFill>
                <a:latin typeface="Inter"/>
                <a:ea typeface="Inter"/>
                <a:cs typeface="Inter"/>
                <a:sym typeface="Inter"/>
              </a:rPr>
              <a:t>Pembunuhan, dan</a:t>
            </a:r>
            <a:endParaRPr sz="1100" i="0" u="none" strike="noStrike" cap="none">
              <a:solidFill>
                <a:srgbClr val="000000"/>
              </a:solidFill>
              <a:latin typeface="Inter"/>
              <a:ea typeface="Inter"/>
              <a:cs typeface="Inter"/>
              <a:sym typeface="Inter"/>
            </a:endParaRPr>
          </a:p>
          <a:p>
            <a:pPr marL="457200" marR="0" lvl="0" indent="-298450" algn="l" rtl="0">
              <a:lnSpc>
                <a:spcPct val="90000"/>
              </a:lnSpc>
              <a:spcBef>
                <a:spcPts val="210"/>
              </a:spcBef>
              <a:spcAft>
                <a:spcPts val="0"/>
              </a:spcAft>
              <a:buClr>
                <a:srgbClr val="000000"/>
              </a:buClr>
              <a:buSzPts val="1100"/>
              <a:buFont typeface="Inter"/>
              <a:buChar char="●"/>
            </a:pPr>
            <a:r>
              <a:rPr lang="en" sz="1100" i="0" u="none" strike="noStrike" cap="none">
                <a:solidFill>
                  <a:srgbClr val="000000"/>
                </a:solidFill>
                <a:latin typeface="Inter"/>
                <a:ea typeface="Inter"/>
                <a:cs typeface="Inter"/>
                <a:sym typeface="Inter"/>
              </a:rPr>
              <a:t>perbuatan lain sesuai UU</a:t>
            </a:r>
            <a:endParaRPr sz="1300" i="0" u="none" strike="noStrike" cap="none">
              <a:solidFill>
                <a:srgbClr val="000000"/>
              </a:solidFill>
              <a:latin typeface="Inter"/>
              <a:ea typeface="Inter"/>
              <a:cs typeface="Inter"/>
              <a:sym typeface="Inter"/>
            </a:endParaRPr>
          </a:p>
        </p:txBody>
      </p:sp>
      <p:sp>
        <p:nvSpPr>
          <p:cNvPr id="383" name="Google Shape;383;g3118fbdc7d1_4_110"/>
          <p:cNvSpPr/>
          <p:nvPr/>
        </p:nvSpPr>
        <p:spPr>
          <a:xfrm>
            <a:off x="1821965" y="2345984"/>
            <a:ext cx="4144200" cy="276600"/>
          </a:xfrm>
          <a:prstGeom prst="rect">
            <a:avLst/>
          </a:prstGeom>
          <a:solidFill>
            <a:srgbClr val="D8D8D8"/>
          </a:solid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100"/>
              <a:buFont typeface="Arial"/>
              <a:buNone/>
            </a:pPr>
            <a:r>
              <a:rPr lang="en" sz="1200" b="1" i="0" u="none" strike="noStrike" cap="none">
                <a:solidFill>
                  <a:schemeClr val="dk1"/>
                </a:solidFill>
                <a:latin typeface="Inter"/>
                <a:ea typeface="Inter"/>
                <a:cs typeface="Inter"/>
                <a:sym typeface="Inter"/>
              </a:rPr>
              <a:t>Bentuk:</a:t>
            </a:r>
            <a:endParaRPr sz="1200" b="1" i="0" u="none" strike="noStrike" cap="none">
              <a:solidFill>
                <a:schemeClr val="dk1"/>
              </a:solidFill>
              <a:latin typeface="Inter"/>
              <a:ea typeface="Inter"/>
              <a:cs typeface="Inter"/>
              <a:sym typeface="Inter"/>
            </a:endParaRPr>
          </a:p>
        </p:txBody>
      </p:sp>
      <p:sp>
        <p:nvSpPr>
          <p:cNvPr id="384" name="Google Shape;384;g3118fbdc7d1_4_110"/>
          <p:cNvSpPr/>
          <p:nvPr/>
        </p:nvSpPr>
        <p:spPr>
          <a:xfrm>
            <a:off x="6197216" y="1137584"/>
            <a:ext cx="2703300" cy="276600"/>
          </a:xfrm>
          <a:prstGeom prst="rect">
            <a:avLst/>
          </a:prstGeom>
          <a:solidFill>
            <a:srgbClr val="D8D8D8"/>
          </a:solid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100"/>
              <a:buFont typeface="Arial"/>
              <a:buNone/>
            </a:pPr>
            <a:r>
              <a:rPr lang="en" sz="1200" b="1" i="0" u="none" strike="noStrike" cap="none">
                <a:solidFill>
                  <a:schemeClr val="dk1"/>
                </a:solidFill>
                <a:latin typeface="Inter"/>
                <a:ea typeface="Inter"/>
                <a:cs typeface="Inter"/>
                <a:sym typeface="Inter"/>
              </a:rPr>
              <a:t>Catatan Penting:</a:t>
            </a:r>
            <a:endParaRPr sz="1200" b="1" i="0" u="none" strike="noStrike" cap="none">
              <a:solidFill>
                <a:schemeClr val="dk1"/>
              </a:solidFill>
              <a:latin typeface="Inter"/>
              <a:ea typeface="Inter"/>
              <a:cs typeface="Inter"/>
              <a:sym typeface="Inter"/>
            </a:endParaRPr>
          </a:p>
        </p:txBody>
      </p:sp>
      <p:sp>
        <p:nvSpPr>
          <p:cNvPr id="385" name="Google Shape;385;g3118fbdc7d1_4_110"/>
          <p:cNvSpPr/>
          <p:nvPr/>
        </p:nvSpPr>
        <p:spPr>
          <a:xfrm>
            <a:off x="1175" y="126060"/>
            <a:ext cx="6627000" cy="475500"/>
          </a:xfrm>
          <a:prstGeom prst="rect">
            <a:avLst/>
          </a:prstGeom>
          <a:solidFill>
            <a:srgbClr val="135D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2100" b="1" i="0" u="none" strike="noStrike" cap="none">
                <a:solidFill>
                  <a:schemeClr val="lt1"/>
                </a:solidFill>
                <a:latin typeface="Inter"/>
                <a:ea typeface="Inter"/>
                <a:cs typeface="Inter"/>
                <a:sym typeface="Inter"/>
              </a:rPr>
              <a:t>Jawaban yang tepat: </a:t>
            </a:r>
            <a:r>
              <a:rPr lang="en" sz="2100" b="1">
                <a:solidFill>
                  <a:schemeClr val="lt1"/>
                </a:solidFill>
                <a:latin typeface="Inter"/>
                <a:ea typeface="Inter"/>
                <a:cs typeface="Inter"/>
                <a:sym typeface="Inter"/>
              </a:rPr>
              <a:t>k</a:t>
            </a:r>
            <a:r>
              <a:rPr lang="en" sz="2100" b="1" i="0" u="none" strike="noStrike" cap="none">
                <a:solidFill>
                  <a:schemeClr val="lt1"/>
                </a:solidFill>
                <a:latin typeface="Inter"/>
                <a:ea typeface="Inter"/>
                <a:cs typeface="Inter"/>
                <a:sym typeface="Inter"/>
              </a:rPr>
              <a:t>ekerasan </a:t>
            </a:r>
            <a:r>
              <a:rPr lang="en" sz="2100" b="1">
                <a:solidFill>
                  <a:schemeClr val="lt1"/>
                </a:solidFill>
                <a:latin typeface="Inter"/>
                <a:ea typeface="Inter"/>
                <a:cs typeface="Inter"/>
                <a:sym typeface="Inter"/>
              </a:rPr>
              <a:t>fisik</a:t>
            </a:r>
            <a:endParaRPr sz="2100" b="1" i="0" u="none" strike="noStrike" cap="none">
              <a:solidFill>
                <a:schemeClr val="lt1"/>
              </a:solidFill>
              <a:latin typeface="Inter"/>
              <a:ea typeface="Inter"/>
              <a:cs typeface="Inter"/>
              <a:sym typeface="Inte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3118fbdc7d1_4_121"/>
          <p:cNvSpPr txBox="1"/>
          <p:nvPr/>
        </p:nvSpPr>
        <p:spPr>
          <a:xfrm>
            <a:off x="838200" y="287450"/>
            <a:ext cx="7722600" cy="19038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2000"/>
              <a:buFont typeface="Arial"/>
              <a:buNone/>
            </a:pPr>
            <a:r>
              <a:rPr lang="en" sz="2000" b="0" i="0" u="none" strike="noStrike" cap="none" dirty="0">
                <a:solidFill>
                  <a:srgbClr val="000000"/>
                </a:solidFill>
                <a:latin typeface="Inter Light"/>
                <a:ea typeface="Inter Light"/>
                <a:cs typeface="Inter Light"/>
                <a:sym typeface="Inter Light"/>
              </a:rPr>
              <a:t>Silahkan </a:t>
            </a:r>
            <a:r>
              <a:rPr lang="id-ID" sz="2000" b="0" i="0" u="none" strike="noStrike" cap="none" dirty="0" smtClean="0">
                <a:solidFill>
                  <a:srgbClr val="000000"/>
                </a:solidFill>
                <a:latin typeface="Inter Light"/>
                <a:ea typeface="Inter Light"/>
                <a:cs typeface="Inter Light"/>
                <a:sym typeface="Inter Light"/>
              </a:rPr>
              <a:t>Adik-adik</a:t>
            </a:r>
            <a:r>
              <a:rPr lang="en" sz="2000" b="0" i="0" u="none" strike="noStrike" cap="none" dirty="0" smtClean="0">
                <a:solidFill>
                  <a:srgbClr val="000000"/>
                </a:solidFill>
                <a:latin typeface="Inter Light"/>
                <a:ea typeface="Inter Light"/>
                <a:cs typeface="Inter Light"/>
                <a:sym typeface="Inter Light"/>
              </a:rPr>
              <a:t> </a:t>
            </a:r>
            <a:r>
              <a:rPr lang="en" sz="2000" b="0" i="0" u="none" strike="noStrike" cap="none" dirty="0">
                <a:solidFill>
                  <a:srgbClr val="000000"/>
                </a:solidFill>
                <a:latin typeface="Inter Light"/>
                <a:ea typeface="Inter Light"/>
                <a:cs typeface="Inter Light"/>
                <a:sym typeface="Inter Light"/>
              </a:rPr>
              <a:t>menentukan apakah pernyataan berikut termasuk dalam kekerasan fisik, psikis, seksual, perundungan, diskriminasi dan intoleransi, atau kebijakan yang mengandung unsur kekerasan beserta alasannya</a:t>
            </a:r>
            <a:endParaRPr sz="2000" b="0" i="0" u="none" strike="noStrike" cap="none" dirty="0">
              <a:solidFill>
                <a:srgbClr val="000000"/>
              </a:solidFill>
              <a:latin typeface="Inter Light"/>
              <a:ea typeface="Inter Light"/>
              <a:cs typeface="Inter Light"/>
              <a:sym typeface="Inter Light"/>
            </a:endParaRPr>
          </a:p>
        </p:txBody>
      </p:sp>
      <p:sp>
        <p:nvSpPr>
          <p:cNvPr id="391" name="Google Shape;391;g3118fbdc7d1_4_121"/>
          <p:cNvSpPr txBox="1"/>
          <p:nvPr/>
        </p:nvSpPr>
        <p:spPr>
          <a:xfrm>
            <a:off x="838200" y="2100050"/>
            <a:ext cx="7722600" cy="2274900"/>
          </a:xfrm>
          <a:prstGeom prst="rect">
            <a:avLst/>
          </a:prstGeom>
          <a:solidFill>
            <a:srgbClr val="FFE59A"/>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 sz="1900" b="1" i="0" u="none" strike="noStrike" cap="none">
                <a:solidFill>
                  <a:srgbClr val="000000"/>
                </a:solidFill>
                <a:highlight>
                  <a:srgbClr val="FFE59A"/>
                </a:highlight>
                <a:latin typeface="Inter"/>
                <a:ea typeface="Inter"/>
                <a:cs typeface="Inter"/>
                <a:sym typeface="Inter"/>
              </a:rPr>
              <a:t>Pernyataan 4:</a:t>
            </a:r>
            <a:endParaRPr sz="1900" b="1" i="0" u="none" strike="noStrike" cap="none">
              <a:solidFill>
                <a:srgbClr val="000000"/>
              </a:solidFill>
              <a:highlight>
                <a:srgbClr val="FFE59A"/>
              </a:highlight>
              <a:latin typeface="Inter"/>
              <a:ea typeface="Inter"/>
              <a:cs typeface="Inter"/>
              <a:sym typeface="Inter"/>
            </a:endParaRPr>
          </a:p>
          <a:p>
            <a:pPr marL="0" marR="0" lvl="0" indent="0" algn="l" rtl="0">
              <a:lnSpc>
                <a:spcPct val="115000"/>
              </a:lnSpc>
              <a:spcBef>
                <a:spcPts val="1000"/>
              </a:spcBef>
              <a:spcAft>
                <a:spcPts val="0"/>
              </a:spcAft>
              <a:buClr>
                <a:srgbClr val="000000"/>
              </a:buClr>
              <a:buSzPts val="1900"/>
              <a:buFont typeface="Arial"/>
              <a:buNone/>
            </a:pPr>
            <a:r>
              <a:rPr lang="en" sz="1900" b="1" i="0" u="none" strike="noStrike" cap="none">
                <a:solidFill>
                  <a:srgbClr val="000000"/>
                </a:solidFill>
                <a:highlight>
                  <a:srgbClr val="FFE59A"/>
                </a:highlight>
                <a:latin typeface="Inter"/>
                <a:ea typeface="Inter"/>
                <a:cs typeface="Inter"/>
                <a:sym typeface="Inter"/>
              </a:rPr>
              <a:t>Foto seorang </a:t>
            </a:r>
            <a:r>
              <a:rPr lang="en" sz="1900" b="1">
                <a:highlight>
                  <a:srgbClr val="FFE59A"/>
                </a:highlight>
                <a:latin typeface="Inter"/>
                <a:ea typeface="Inter"/>
                <a:cs typeface="Inter"/>
                <a:sym typeface="Inter"/>
              </a:rPr>
              <a:t>mahasiswa</a:t>
            </a:r>
            <a:r>
              <a:rPr lang="en" sz="1900">
                <a:highlight>
                  <a:srgbClr val="FFE59A"/>
                </a:highlight>
                <a:latin typeface="Inter"/>
                <a:ea typeface="Inter"/>
                <a:cs typeface="Inter"/>
                <a:sym typeface="Inter"/>
              </a:rPr>
              <a:t> </a:t>
            </a:r>
            <a:r>
              <a:rPr lang="en" sz="1900" i="0" u="none" strike="noStrike" cap="none">
                <a:solidFill>
                  <a:srgbClr val="000000"/>
                </a:solidFill>
                <a:highlight>
                  <a:srgbClr val="FFE59A"/>
                </a:highlight>
                <a:latin typeface="Inter"/>
                <a:ea typeface="Inter"/>
                <a:cs typeface="Inter"/>
                <a:sym typeface="Inter"/>
              </a:rPr>
              <a:t>di sebuah </a:t>
            </a:r>
            <a:r>
              <a:rPr lang="en" sz="1900">
                <a:highlight>
                  <a:srgbClr val="FFE59A"/>
                </a:highlight>
                <a:latin typeface="Inter"/>
                <a:ea typeface="Inter"/>
                <a:cs typeface="Inter"/>
                <a:sym typeface="Inter"/>
              </a:rPr>
              <a:t>akademi komunitas</a:t>
            </a:r>
            <a:r>
              <a:rPr lang="en" sz="1900" i="0" u="none" strike="noStrike" cap="none">
                <a:solidFill>
                  <a:srgbClr val="000000"/>
                </a:solidFill>
                <a:highlight>
                  <a:srgbClr val="FFE59A"/>
                </a:highlight>
                <a:latin typeface="Inter"/>
                <a:ea typeface="Inter"/>
                <a:cs typeface="Inter"/>
                <a:sym typeface="Inter"/>
              </a:rPr>
              <a:t> disunting dan dibuat </a:t>
            </a:r>
            <a:r>
              <a:rPr lang="en" sz="1900" i="1" u="none" strike="noStrike" cap="none">
                <a:solidFill>
                  <a:srgbClr val="000000"/>
                </a:solidFill>
                <a:highlight>
                  <a:srgbClr val="FFE59A"/>
                </a:highlight>
                <a:latin typeface="Inter"/>
                <a:ea typeface="Inter"/>
                <a:cs typeface="Inter"/>
                <a:sym typeface="Inter"/>
              </a:rPr>
              <a:t>meme</a:t>
            </a:r>
            <a:r>
              <a:rPr lang="en" sz="1900" i="0" u="none" strike="noStrike" cap="none">
                <a:solidFill>
                  <a:srgbClr val="000000"/>
                </a:solidFill>
                <a:highlight>
                  <a:srgbClr val="FFE59A"/>
                </a:highlight>
                <a:latin typeface="Inter"/>
                <a:ea typeface="Inter"/>
                <a:cs typeface="Inter"/>
                <a:sym typeface="Inter"/>
              </a:rPr>
              <a:t> oleh teman-teman di kelasnya. </a:t>
            </a:r>
            <a:r>
              <a:rPr lang="en" sz="1900" b="1" i="0" u="none" strike="noStrike" cap="none">
                <a:solidFill>
                  <a:srgbClr val="000000"/>
                </a:solidFill>
                <a:highlight>
                  <a:srgbClr val="FFE59A"/>
                </a:highlight>
                <a:latin typeface="Inter"/>
                <a:ea typeface="Inter"/>
                <a:cs typeface="Inter"/>
                <a:sym typeface="Inter"/>
              </a:rPr>
              <a:t>Foto tersebut disebarkan di media sosial dan menjadi bahan olok-olokan</a:t>
            </a:r>
            <a:r>
              <a:rPr lang="en" sz="1900" i="0" u="none" strike="noStrike" cap="none">
                <a:solidFill>
                  <a:srgbClr val="000000"/>
                </a:solidFill>
                <a:highlight>
                  <a:srgbClr val="FFE59A"/>
                </a:highlight>
                <a:latin typeface="Inter"/>
                <a:ea typeface="Inter"/>
                <a:cs typeface="Inter"/>
                <a:sym typeface="Inter"/>
              </a:rPr>
              <a:t> bagi orang yang melihatnya. Hal ini membuat </a:t>
            </a:r>
            <a:r>
              <a:rPr lang="en" sz="1900">
                <a:highlight>
                  <a:srgbClr val="FFE59A"/>
                </a:highlight>
                <a:latin typeface="Inter"/>
                <a:ea typeface="Inter"/>
                <a:cs typeface="Inter"/>
                <a:sym typeface="Inter"/>
              </a:rPr>
              <a:t>mahasiswa</a:t>
            </a:r>
            <a:r>
              <a:rPr lang="en" sz="1900" i="0" u="none" strike="noStrike" cap="none">
                <a:solidFill>
                  <a:srgbClr val="000000"/>
                </a:solidFill>
                <a:highlight>
                  <a:srgbClr val="FFE59A"/>
                </a:highlight>
                <a:latin typeface="Inter"/>
                <a:ea typeface="Inter"/>
                <a:cs typeface="Inter"/>
                <a:sym typeface="Inter"/>
              </a:rPr>
              <a:t> tersebut </a:t>
            </a:r>
            <a:r>
              <a:rPr lang="en" sz="1900" b="1" i="0" u="none" strike="noStrike" cap="none">
                <a:solidFill>
                  <a:srgbClr val="000000"/>
                </a:solidFill>
                <a:highlight>
                  <a:srgbClr val="FFE59A"/>
                </a:highlight>
                <a:latin typeface="Inter"/>
                <a:ea typeface="Inter"/>
                <a:cs typeface="Inter"/>
                <a:sym typeface="Inter"/>
              </a:rPr>
              <a:t>enggan ber</a:t>
            </a:r>
            <a:r>
              <a:rPr lang="en" sz="1900" b="1">
                <a:highlight>
                  <a:srgbClr val="FFE59A"/>
                </a:highlight>
                <a:latin typeface="Inter"/>
                <a:ea typeface="Inter"/>
                <a:cs typeface="Inter"/>
                <a:sym typeface="Inter"/>
              </a:rPr>
              <a:t>kuliah</a:t>
            </a:r>
            <a:r>
              <a:rPr lang="en" sz="1900" b="1" i="0" u="none" strike="noStrike" cap="none">
                <a:solidFill>
                  <a:srgbClr val="000000"/>
                </a:solidFill>
                <a:highlight>
                  <a:srgbClr val="FFE59A"/>
                </a:highlight>
                <a:latin typeface="Inter"/>
                <a:ea typeface="Inter"/>
                <a:cs typeface="Inter"/>
                <a:sym typeface="Inter"/>
              </a:rPr>
              <a:t>, tidak nafsu makan, dan jatuh sakit.</a:t>
            </a:r>
            <a:endParaRPr sz="1900" b="1" i="0" u="none" strike="noStrike" cap="none">
              <a:solidFill>
                <a:srgbClr val="000000"/>
              </a:solidFill>
              <a:highlight>
                <a:srgbClr val="FFE59A"/>
              </a:highlight>
              <a:latin typeface="Inter"/>
              <a:ea typeface="Inter"/>
              <a:cs typeface="Inter"/>
              <a:sym typeface="Inte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3118fbdc7d1_4_132"/>
          <p:cNvSpPr/>
          <p:nvPr/>
        </p:nvSpPr>
        <p:spPr>
          <a:xfrm>
            <a:off x="487425" y="977365"/>
            <a:ext cx="1708200" cy="792000"/>
          </a:xfrm>
          <a:prstGeom prst="rect">
            <a:avLst/>
          </a:prstGeom>
          <a:solidFill>
            <a:srgbClr val="CFE2F3"/>
          </a:solidFill>
          <a:ln>
            <a:noFill/>
          </a:ln>
        </p:spPr>
        <p:txBody>
          <a:bodyPr spcFirstLastPara="1" wrap="square" lIns="40000" tIns="40000" rIns="40000" bIns="40000" anchor="t" anchorCtr="0">
            <a:noAutofit/>
          </a:bodyPr>
          <a:lstStyle/>
          <a:p>
            <a:pPr marL="0" marR="0" lvl="0" indent="0" algn="l" rtl="0">
              <a:lnSpc>
                <a:spcPct val="115000"/>
              </a:lnSpc>
              <a:spcBef>
                <a:spcPts val="0"/>
              </a:spcBef>
              <a:spcAft>
                <a:spcPts val="0"/>
              </a:spcAft>
              <a:buClr>
                <a:srgbClr val="000000"/>
              </a:buClr>
              <a:buSzPts val="1200"/>
              <a:buFont typeface="Arial"/>
              <a:buNone/>
            </a:pPr>
            <a:endParaRPr sz="1400" b="0" i="0" u="none" strike="noStrike" cap="none">
              <a:solidFill>
                <a:srgbClr val="002060"/>
              </a:solidFill>
              <a:latin typeface="Inter Light"/>
              <a:ea typeface="Inter Light"/>
              <a:cs typeface="Inter Light"/>
              <a:sym typeface="Inter Light"/>
            </a:endParaRPr>
          </a:p>
        </p:txBody>
      </p:sp>
      <p:sp>
        <p:nvSpPr>
          <p:cNvPr id="397" name="Google Shape;397;g3118fbdc7d1_4_132"/>
          <p:cNvSpPr txBox="1"/>
          <p:nvPr/>
        </p:nvSpPr>
        <p:spPr>
          <a:xfrm>
            <a:off x="512799" y="1077371"/>
            <a:ext cx="1659300" cy="6003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1500"/>
              <a:buFont typeface="Arial"/>
              <a:buNone/>
            </a:pPr>
            <a:r>
              <a:rPr lang="en" sz="1500" b="0" i="0" u="none" strike="noStrike" cap="none">
                <a:solidFill>
                  <a:srgbClr val="000000"/>
                </a:solidFill>
                <a:latin typeface="Inter Light"/>
                <a:ea typeface="Inter Light"/>
                <a:cs typeface="Inter Light"/>
                <a:sym typeface="Inter Light"/>
              </a:rPr>
              <a:t>Kekerasan psikis</a:t>
            </a:r>
            <a:endParaRPr sz="1500" b="0" i="0" u="none" strike="noStrike" cap="none">
              <a:solidFill>
                <a:srgbClr val="000000"/>
              </a:solidFill>
              <a:latin typeface="Inter Light"/>
              <a:ea typeface="Inter Light"/>
              <a:cs typeface="Inter Light"/>
              <a:sym typeface="Inter Light"/>
            </a:endParaRPr>
          </a:p>
        </p:txBody>
      </p:sp>
      <p:sp>
        <p:nvSpPr>
          <p:cNvPr id="398" name="Google Shape;398;g3118fbdc7d1_4_132"/>
          <p:cNvSpPr/>
          <p:nvPr/>
        </p:nvSpPr>
        <p:spPr>
          <a:xfrm>
            <a:off x="2344149" y="960800"/>
            <a:ext cx="5058600" cy="8109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300" i="0" u="none" strike="noStrike" cap="none">
                <a:solidFill>
                  <a:srgbClr val="000000"/>
                </a:solidFill>
                <a:latin typeface="Inter"/>
                <a:ea typeface="Inter"/>
                <a:cs typeface="Inter"/>
                <a:sym typeface="Inter"/>
              </a:rPr>
              <a:t>Dilakukan tanpa kontak fisik untuk merendahkan, menghina, menakuti, atau membuat perasaan tidak nyaman.</a:t>
            </a:r>
            <a:endParaRPr sz="1300" i="0" u="none" strike="noStrike" cap="none">
              <a:solidFill>
                <a:srgbClr val="000000"/>
              </a:solidFill>
              <a:latin typeface="Inter"/>
              <a:ea typeface="Inter"/>
              <a:cs typeface="Inter"/>
              <a:sym typeface="Inter"/>
            </a:endParaRPr>
          </a:p>
        </p:txBody>
      </p:sp>
      <p:sp>
        <p:nvSpPr>
          <p:cNvPr id="399" name="Google Shape;399;g3118fbdc7d1_4_132"/>
          <p:cNvSpPr/>
          <p:nvPr/>
        </p:nvSpPr>
        <p:spPr>
          <a:xfrm>
            <a:off x="2344155" y="2187204"/>
            <a:ext cx="5044200" cy="1255500"/>
          </a:xfrm>
          <a:prstGeom prst="rect">
            <a:avLst/>
          </a:prstGeom>
          <a:solidFill>
            <a:srgbClr val="CFE2F3"/>
          </a:solidFill>
          <a:ln>
            <a:noFill/>
          </a:ln>
        </p:spPr>
        <p:txBody>
          <a:bodyPr spcFirstLastPara="1" wrap="square" lIns="91425" tIns="91425" rIns="91425" bIns="91425" anchor="ctr" anchorCtr="0">
            <a:noAutofit/>
          </a:bodyPr>
          <a:lstStyle/>
          <a:p>
            <a:pPr marL="457200" marR="0" lvl="0" indent="-304800" algn="l" rtl="0">
              <a:lnSpc>
                <a:spcPct val="90000"/>
              </a:lnSpc>
              <a:spcBef>
                <a:spcPts val="0"/>
              </a:spcBef>
              <a:spcAft>
                <a:spcPts val="0"/>
              </a:spcAft>
              <a:buClr>
                <a:srgbClr val="000000"/>
              </a:buClr>
              <a:buSzPts val="1200"/>
              <a:buFont typeface="Inter"/>
              <a:buChar char="●"/>
            </a:pPr>
            <a:r>
              <a:rPr lang="en" sz="1200" i="0" u="none" strike="noStrike" cap="none">
                <a:solidFill>
                  <a:srgbClr val="000000"/>
                </a:solidFill>
                <a:latin typeface="Inter"/>
                <a:ea typeface="Inter"/>
                <a:cs typeface="Inter"/>
                <a:sym typeface="Inter"/>
              </a:rPr>
              <a:t>Tindakan emosional/ verbal: panggilan yang mengejek, penghinaan, intimidasi, terror, penyebaran rumor</a:t>
            </a:r>
            <a:endParaRPr sz="1200" i="0" u="none" strike="noStrike" cap="none">
              <a:solidFill>
                <a:srgbClr val="000000"/>
              </a:solidFill>
              <a:latin typeface="Inter"/>
              <a:ea typeface="Inter"/>
              <a:cs typeface="Inter"/>
              <a:sym typeface="Inter"/>
            </a:endParaRPr>
          </a:p>
          <a:p>
            <a:pPr marL="457200" marR="0" lvl="0" indent="-304800" algn="l" rtl="0">
              <a:lnSpc>
                <a:spcPct val="90000"/>
              </a:lnSpc>
              <a:spcBef>
                <a:spcPts val="210"/>
              </a:spcBef>
              <a:spcAft>
                <a:spcPts val="0"/>
              </a:spcAft>
              <a:buClr>
                <a:srgbClr val="000000"/>
              </a:buClr>
              <a:buSzPts val="1200"/>
              <a:buFont typeface="Inter"/>
              <a:buChar char="●"/>
            </a:pPr>
            <a:r>
              <a:rPr lang="en" sz="1200" i="0" u="none" strike="noStrike" cap="none">
                <a:solidFill>
                  <a:srgbClr val="000000"/>
                </a:solidFill>
                <a:latin typeface="Inter"/>
                <a:ea typeface="Inter"/>
                <a:cs typeface="Inter"/>
                <a:sym typeface="Inter"/>
              </a:rPr>
              <a:t>Non-verbal: pengucilan, penolakan, pengabaian, </a:t>
            </a:r>
            <a:endParaRPr sz="1200" i="0" u="none" strike="noStrike" cap="none">
              <a:solidFill>
                <a:srgbClr val="000000"/>
              </a:solidFill>
              <a:latin typeface="Inter"/>
              <a:ea typeface="Inter"/>
              <a:cs typeface="Inter"/>
              <a:sym typeface="Inter"/>
            </a:endParaRPr>
          </a:p>
          <a:p>
            <a:pPr marL="457200" marR="0" lvl="0" indent="-304800" algn="l" rtl="0">
              <a:lnSpc>
                <a:spcPct val="90000"/>
              </a:lnSpc>
              <a:spcBef>
                <a:spcPts val="210"/>
              </a:spcBef>
              <a:spcAft>
                <a:spcPts val="0"/>
              </a:spcAft>
              <a:buClr>
                <a:srgbClr val="000000"/>
              </a:buClr>
              <a:buSzPts val="1200"/>
              <a:buFont typeface="Inter"/>
              <a:buChar char="●"/>
            </a:pPr>
            <a:r>
              <a:rPr lang="en" sz="1200" i="0" u="none" strike="noStrike" cap="none">
                <a:solidFill>
                  <a:srgbClr val="000000"/>
                </a:solidFill>
                <a:latin typeface="Inter"/>
                <a:ea typeface="Inter"/>
                <a:cs typeface="Inter"/>
                <a:sym typeface="Inter"/>
              </a:rPr>
              <a:t>Mempermalukan di depan umum</a:t>
            </a:r>
            <a:endParaRPr sz="1200" i="0" u="none" strike="noStrike" cap="none">
              <a:solidFill>
                <a:srgbClr val="000000"/>
              </a:solidFill>
              <a:latin typeface="Inter"/>
              <a:ea typeface="Inter"/>
              <a:cs typeface="Inter"/>
              <a:sym typeface="Inter"/>
            </a:endParaRPr>
          </a:p>
          <a:p>
            <a:pPr marL="457200" marR="0" lvl="0" indent="-304800" algn="l" rtl="0">
              <a:lnSpc>
                <a:spcPct val="90000"/>
              </a:lnSpc>
              <a:spcBef>
                <a:spcPts val="210"/>
              </a:spcBef>
              <a:spcAft>
                <a:spcPts val="0"/>
              </a:spcAft>
              <a:buClr>
                <a:srgbClr val="000000"/>
              </a:buClr>
              <a:buSzPts val="1200"/>
              <a:buFont typeface="Inter"/>
              <a:buChar char="●"/>
            </a:pPr>
            <a:r>
              <a:rPr lang="en" sz="1200" i="0" u="none" strike="noStrike" cap="none">
                <a:solidFill>
                  <a:srgbClr val="000000"/>
                </a:solidFill>
                <a:latin typeface="Inter"/>
                <a:ea typeface="Inter"/>
                <a:cs typeface="Inter"/>
                <a:sym typeface="Inter"/>
              </a:rPr>
              <a:t>Pemerasan, dan perbuatan lain yang sejenis. </a:t>
            </a:r>
            <a:endParaRPr sz="1200" i="0" u="none" strike="noStrike" cap="none">
              <a:solidFill>
                <a:srgbClr val="000000"/>
              </a:solidFill>
              <a:latin typeface="Inter"/>
              <a:ea typeface="Inter"/>
              <a:cs typeface="Inter"/>
              <a:sym typeface="Inter"/>
            </a:endParaRPr>
          </a:p>
        </p:txBody>
      </p:sp>
      <p:sp>
        <p:nvSpPr>
          <p:cNvPr id="400" name="Google Shape;400;g3118fbdc7d1_4_132"/>
          <p:cNvSpPr/>
          <p:nvPr/>
        </p:nvSpPr>
        <p:spPr>
          <a:xfrm>
            <a:off x="2358484" y="1836380"/>
            <a:ext cx="5044200" cy="276600"/>
          </a:xfrm>
          <a:prstGeom prst="rect">
            <a:avLst/>
          </a:prstGeom>
          <a:solidFill>
            <a:srgbClr val="D8D8D8"/>
          </a:solid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100"/>
              <a:buFont typeface="Arial"/>
              <a:buNone/>
            </a:pPr>
            <a:r>
              <a:rPr lang="en" sz="1200" b="1" i="0" u="none" strike="noStrike" cap="none">
                <a:solidFill>
                  <a:schemeClr val="dk1"/>
                </a:solidFill>
                <a:latin typeface="Inter"/>
                <a:ea typeface="Inter"/>
                <a:cs typeface="Inter"/>
                <a:sym typeface="Inter"/>
              </a:rPr>
              <a:t>Bentuk:</a:t>
            </a:r>
            <a:endParaRPr sz="1200" b="1" i="0" u="none" strike="noStrike" cap="none">
              <a:solidFill>
                <a:schemeClr val="dk1"/>
              </a:solidFill>
              <a:latin typeface="Inter"/>
              <a:ea typeface="Inter"/>
              <a:cs typeface="Inter"/>
              <a:sym typeface="Inter"/>
            </a:endParaRPr>
          </a:p>
        </p:txBody>
      </p:sp>
      <p:sp>
        <p:nvSpPr>
          <p:cNvPr id="401" name="Google Shape;401;g3118fbdc7d1_4_132"/>
          <p:cNvSpPr/>
          <p:nvPr/>
        </p:nvSpPr>
        <p:spPr>
          <a:xfrm>
            <a:off x="2358484" y="3512776"/>
            <a:ext cx="5044200" cy="276600"/>
          </a:xfrm>
          <a:prstGeom prst="rect">
            <a:avLst/>
          </a:prstGeom>
          <a:solidFill>
            <a:srgbClr val="D8D8D8"/>
          </a:solid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100"/>
              <a:buFont typeface="Arial"/>
              <a:buNone/>
            </a:pPr>
            <a:r>
              <a:rPr lang="en" sz="1200" b="1" i="0" u="none" strike="noStrike" cap="none">
                <a:solidFill>
                  <a:schemeClr val="dk1"/>
                </a:solidFill>
                <a:latin typeface="Inter"/>
                <a:ea typeface="Inter"/>
                <a:cs typeface="Inter"/>
                <a:sym typeface="Inter"/>
              </a:rPr>
              <a:t>Catatan:</a:t>
            </a:r>
            <a:endParaRPr sz="1200" b="1" i="0" u="none" strike="noStrike" cap="none">
              <a:solidFill>
                <a:schemeClr val="dk1"/>
              </a:solidFill>
              <a:latin typeface="Inter"/>
              <a:ea typeface="Inter"/>
              <a:cs typeface="Inter"/>
              <a:sym typeface="Inter"/>
            </a:endParaRPr>
          </a:p>
        </p:txBody>
      </p:sp>
      <p:sp>
        <p:nvSpPr>
          <p:cNvPr id="402" name="Google Shape;402;g3118fbdc7d1_4_132"/>
          <p:cNvSpPr/>
          <p:nvPr/>
        </p:nvSpPr>
        <p:spPr>
          <a:xfrm>
            <a:off x="2344150" y="3854652"/>
            <a:ext cx="5058600" cy="7335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FFFFFF"/>
              </a:buClr>
              <a:buSzPts val="2000"/>
              <a:buFont typeface="Arial"/>
              <a:buNone/>
            </a:pPr>
            <a:r>
              <a:rPr lang="en" sz="1200" i="0" u="none" strike="noStrike" cap="none">
                <a:solidFill>
                  <a:srgbClr val="000000"/>
                </a:solidFill>
                <a:latin typeface="Inter"/>
                <a:ea typeface="Inter"/>
                <a:cs typeface="Inter"/>
                <a:sym typeface="Inter"/>
              </a:rPr>
              <a:t>Kekerasan psikis sangat mungkin terjadi melalui media teknologi informasi dan komunikasi</a:t>
            </a:r>
            <a:endParaRPr sz="1200" i="0" u="none" strike="noStrike" cap="none">
              <a:solidFill>
                <a:srgbClr val="000000"/>
              </a:solidFill>
              <a:latin typeface="Inter"/>
              <a:ea typeface="Inter"/>
              <a:cs typeface="Inter"/>
              <a:sym typeface="Inter"/>
            </a:endParaRPr>
          </a:p>
        </p:txBody>
      </p:sp>
      <p:sp>
        <p:nvSpPr>
          <p:cNvPr id="403" name="Google Shape;403;g3118fbdc7d1_4_132"/>
          <p:cNvSpPr/>
          <p:nvPr/>
        </p:nvSpPr>
        <p:spPr>
          <a:xfrm>
            <a:off x="1175" y="126060"/>
            <a:ext cx="6627000" cy="475500"/>
          </a:xfrm>
          <a:prstGeom prst="rect">
            <a:avLst/>
          </a:prstGeom>
          <a:solidFill>
            <a:srgbClr val="135D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2100" b="1" i="0" u="none" strike="noStrike" cap="none">
                <a:solidFill>
                  <a:schemeClr val="lt1"/>
                </a:solidFill>
                <a:latin typeface="Inter"/>
                <a:ea typeface="Inter"/>
                <a:cs typeface="Inter"/>
                <a:sym typeface="Inter"/>
              </a:rPr>
              <a:t>Jawaban yang tepat: </a:t>
            </a:r>
            <a:r>
              <a:rPr lang="en" sz="2100" b="1">
                <a:solidFill>
                  <a:schemeClr val="lt1"/>
                </a:solidFill>
                <a:latin typeface="Inter"/>
                <a:ea typeface="Inter"/>
                <a:cs typeface="Inter"/>
                <a:sym typeface="Inter"/>
              </a:rPr>
              <a:t>k</a:t>
            </a:r>
            <a:r>
              <a:rPr lang="en" sz="2100" b="1" i="0" u="none" strike="noStrike" cap="none">
                <a:solidFill>
                  <a:schemeClr val="lt1"/>
                </a:solidFill>
                <a:latin typeface="Inter"/>
                <a:ea typeface="Inter"/>
                <a:cs typeface="Inter"/>
                <a:sym typeface="Inter"/>
              </a:rPr>
              <a:t>ekerasan</a:t>
            </a:r>
            <a:r>
              <a:rPr lang="en" sz="2100" b="1">
                <a:solidFill>
                  <a:schemeClr val="lt1"/>
                </a:solidFill>
                <a:latin typeface="Inter"/>
                <a:ea typeface="Inter"/>
                <a:cs typeface="Inter"/>
                <a:sym typeface="Inter"/>
              </a:rPr>
              <a:t> psikis</a:t>
            </a:r>
            <a:endParaRPr sz="2100" b="1" i="0" u="none" strike="noStrike" cap="none">
              <a:solidFill>
                <a:schemeClr val="lt1"/>
              </a:solidFill>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2924" cy="5143500"/>
          </a:xfrm>
          <a:prstGeom prst="rect">
            <a:avLst/>
          </a:prstGeom>
        </p:spPr>
      </p:pic>
    </p:spTree>
    <p:extLst>
      <p:ext uri="{BB962C8B-B14F-4D97-AF65-F5344CB8AC3E}">
        <p14:creationId xmlns:p14="http://schemas.microsoft.com/office/powerpoint/2010/main" val="3578180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3118fbdc7d1_4_143"/>
          <p:cNvSpPr txBox="1"/>
          <p:nvPr/>
        </p:nvSpPr>
        <p:spPr>
          <a:xfrm>
            <a:off x="997300" y="365125"/>
            <a:ext cx="7155600" cy="1903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 sz="2000" b="0" i="0" u="none" strike="noStrike" cap="none" dirty="0">
                <a:solidFill>
                  <a:srgbClr val="000000"/>
                </a:solidFill>
                <a:latin typeface="Inter Light"/>
                <a:ea typeface="Inter Light"/>
                <a:cs typeface="Inter Light"/>
                <a:sym typeface="Inter Light"/>
              </a:rPr>
              <a:t>Silakan </a:t>
            </a:r>
            <a:r>
              <a:rPr lang="id-ID" sz="2000" b="0" i="0" u="none" strike="noStrike" cap="none" dirty="0" smtClean="0">
                <a:solidFill>
                  <a:srgbClr val="000000"/>
                </a:solidFill>
                <a:latin typeface="Inter Light"/>
                <a:ea typeface="Inter Light"/>
                <a:cs typeface="Inter Light"/>
                <a:sym typeface="Inter Light"/>
              </a:rPr>
              <a:t>Adik-adik</a:t>
            </a:r>
            <a:r>
              <a:rPr lang="en" sz="2000" b="0" i="0" u="none" strike="noStrike" cap="none" dirty="0" smtClean="0">
                <a:solidFill>
                  <a:srgbClr val="000000"/>
                </a:solidFill>
                <a:latin typeface="Inter Light"/>
                <a:ea typeface="Inter Light"/>
                <a:cs typeface="Inter Light"/>
                <a:sym typeface="Inter Light"/>
              </a:rPr>
              <a:t> </a:t>
            </a:r>
            <a:r>
              <a:rPr lang="en" sz="2000" b="0" i="0" u="none" strike="noStrike" cap="none" dirty="0">
                <a:solidFill>
                  <a:srgbClr val="000000"/>
                </a:solidFill>
                <a:latin typeface="Inter Light"/>
                <a:ea typeface="Inter Light"/>
                <a:cs typeface="Inter Light"/>
                <a:sym typeface="Inter Light"/>
              </a:rPr>
              <a:t>menentukan apakah pernyataan berikut termasuk dalam kekerasan fisik, psikis, seksual, perundungan, diskriminasi dan intoleransi, atau kebijakan yang mengandung unsur kekerasan beserta alasannya!</a:t>
            </a:r>
            <a:endParaRPr sz="2000" b="0" i="0" u="none" strike="noStrike" cap="none" dirty="0">
              <a:solidFill>
                <a:srgbClr val="000000"/>
              </a:solidFill>
              <a:latin typeface="Inter Light"/>
              <a:ea typeface="Inter Light"/>
              <a:cs typeface="Inter Light"/>
              <a:sym typeface="Inter Light"/>
            </a:endParaRPr>
          </a:p>
        </p:txBody>
      </p:sp>
      <p:sp>
        <p:nvSpPr>
          <p:cNvPr id="409" name="Google Shape;409;g3118fbdc7d1_4_143"/>
          <p:cNvSpPr txBox="1"/>
          <p:nvPr/>
        </p:nvSpPr>
        <p:spPr>
          <a:xfrm>
            <a:off x="943500" y="2324450"/>
            <a:ext cx="7257000" cy="1758600"/>
          </a:xfrm>
          <a:prstGeom prst="rect">
            <a:avLst/>
          </a:prstGeom>
          <a:solidFill>
            <a:srgbClr val="FFE59A"/>
          </a:solid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1900"/>
              <a:buFont typeface="Arial"/>
              <a:buNone/>
            </a:pPr>
            <a:r>
              <a:rPr lang="en" sz="1900" b="1" i="0" u="none" strike="noStrike" cap="none">
                <a:solidFill>
                  <a:srgbClr val="000000"/>
                </a:solidFill>
                <a:latin typeface="Inter"/>
                <a:ea typeface="Inter"/>
                <a:cs typeface="Inter"/>
                <a:sym typeface="Inter"/>
              </a:rPr>
              <a:t>Pernyataan 5:</a:t>
            </a:r>
            <a:endParaRPr sz="1900" b="1" i="0" u="none" strike="noStrike" cap="none">
              <a:solidFill>
                <a:srgbClr val="000000"/>
              </a:solidFill>
              <a:latin typeface="Inter"/>
              <a:ea typeface="Inter"/>
              <a:cs typeface="Inter"/>
              <a:sym typeface="Inter"/>
            </a:endParaRPr>
          </a:p>
          <a:p>
            <a:pPr marL="0" marR="0" lvl="0" indent="0" algn="ctr" rtl="0">
              <a:lnSpc>
                <a:spcPct val="90000"/>
              </a:lnSpc>
              <a:spcBef>
                <a:spcPts val="1000"/>
              </a:spcBef>
              <a:spcAft>
                <a:spcPts val="0"/>
              </a:spcAft>
              <a:buClr>
                <a:srgbClr val="000000"/>
              </a:buClr>
              <a:buSzPts val="1900"/>
              <a:buFont typeface="Arial"/>
              <a:buNone/>
            </a:pPr>
            <a:r>
              <a:rPr lang="en" sz="1900" i="0" u="none" strike="noStrike" cap="none">
                <a:solidFill>
                  <a:srgbClr val="000000"/>
                </a:solidFill>
                <a:latin typeface="Inter"/>
                <a:ea typeface="Inter"/>
                <a:cs typeface="Inter"/>
                <a:sym typeface="Inter"/>
              </a:rPr>
              <a:t>Seorang </a:t>
            </a:r>
            <a:r>
              <a:rPr lang="en" sz="1900">
                <a:latin typeface="Inter"/>
                <a:ea typeface="Inter"/>
                <a:cs typeface="Inter"/>
                <a:sym typeface="Inter"/>
              </a:rPr>
              <a:t>dosen</a:t>
            </a:r>
            <a:r>
              <a:rPr lang="en" sz="1900" i="0" u="none" strike="noStrike" cap="none">
                <a:solidFill>
                  <a:srgbClr val="000000"/>
                </a:solidFill>
                <a:latin typeface="Inter"/>
                <a:ea typeface="Inter"/>
                <a:cs typeface="Inter"/>
                <a:sym typeface="Inter"/>
              </a:rPr>
              <a:t> melakukan serangan fisik maupun verbal kepada </a:t>
            </a:r>
            <a:r>
              <a:rPr lang="en" sz="1900">
                <a:latin typeface="Inter"/>
                <a:ea typeface="Inter"/>
                <a:cs typeface="Inter"/>
                <a:sym typeface="Inter"/>
              </a:rPr>
              <a:t>mahasiswa</a:t>
            </a:r>
            <a:r>
              <a:rPr lang="en" sz="1900" i="0" u="none" strike="noStrike" cap="none">
                <a:solidFill>
                  <a:srgbClr val="000000"/>
                </a:solidFill>
                <a:latin typeface="Inter"/>
                <a:ea typeface="Inter"/>
                <a:cs typeface="Inter"/>
                <a:sym typeface="Inter"/>
              </a:rPr>
              <a:t> lain secara berulang untuk menunjukkan kuasa dan </a:t>
            </a:r>
            <a:r>
              <a:rPr lang="en" sz="1900">
                <a:latin typeface="Inter"/>
                <a:ea typeface="Inter"/>
                <a:cs typeface="Inter"/>
                <a:sym typeface="Inter"/>
              </a:rPr>
              <a:t>mahasiswa</a:t>
            </a:r>
            <a:r>
              <a:rPr lang="en" sz="1900" i="0" u="none" strike="noStrike" cap="none">
                <a:solidFill>
                  <a:srgbClr val="000000"/>
                </a:solidFill>
                <a:latin typeface="Inter"/>
                <a:ea typeface="Inter"/>
                <a:cs typeface="Inter"/>
                <a:sym typeface="Inter"/>
              </a:rPr>
              <a:t> tersebut merasa bahwa dia tidak berharga atau ‘bukan siapa-siapa’</a:t>
            </a:r>
            <a:endParaRPr sz="1900" i="0" u="none" strike="noStrike" cap="none">
              <a:solidFill>
                <a:srgbClr val="000000"/>
              </a:solidFill>
              <a:latin typeface="Inter"/>
              <a:ea typeface="Inter"/>
              <a:cs typeface="Inter"/>
              <a:sym typeface="Inte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3118fbdc7d1_4_154"/>
          <p:cNvSpPr/>
          <p:nvPr/>
        </p:nvSpPr>
        <p:spPr>
          <a:xfrm>
            <a:off x="476001" y="1293677"/>
            <a:ext cx="1510800" cy="1056000"/>
          </a:xfrm>
          <a:prstGeom prst="rect">
            <a:avLst/>
          </a:prstGeom>
          <a:solidFill>
            <a:srgbClr val="CFE2F3"/>
          </a:solidFill>
          <a:ln>
            <a:noFill/>
          </a:ln>
        </p:spPr>
        <p:txBody>
          <a:bodyPr spcFirstLastPara="1" wrap="square" lIns="40000" tIns="40000" rIns="40000" bIns="40000" anchor="t" anchorCtr="0">
            <a:noAutofit/>
          </a:bodyPr>
          <a:lstStyle/>
          <a:p>
            <a:pPr marL="0" marR="0" lvl="0" indent="0" algn="l" rtl="0">
              <a:lnSpc>
                <a:spcPct val="115000"/>
              </a:lnSpc>
              <a:spcBef>
                <a:spcPts val="0"/>
              </a:spcBef>
              <a:spcAft>
                <a:spcPts val="0"/>
              </a:spcAft>
              <a:buClr>
                <a:srgbClr val="000000"/>
              </a:buClr>
              <a:buSzPts val="1200"/>
              <a:buFont typeface="Arial"/>
              <a:buNone/>
            </a:pPr>
            <a:endParaRPr sz="1400" b="1" i="0" u="none" strike="noStrike" cap="none">
              <a:solidFill>
                <a:srgbClr val="002060"/>
              </a:solidFill>
              <a:latin typeface="Arial"/>
              <a:ea typeface="Arial"/>
              <a:cs typeface="Arial"/>
              <a:sym typeface="Arial"/>
            </a:endParaRPr>
          </a:p>
        </p:txBody>
      </p:sp>
      <p:sp>
        <p:nvSpPr>
          <p:cNvPr id="415" name="Google Shape;415;g3118fbdc7d1_4_154"/>
          <p:cNvSpPr txBox="1"/>
          <p:nvPr/>
        </p:nvSpPr>
        <p:spPr>
          <a:xfrm>
            <a:off x="500400" y="1532440"/>
            <a:ext cx="1422000" cy="6003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1500"/>
              <a:buFont typeface="Arial"/>
              <a:buNone/>
            </a:pPr>
            <a:r>
              <a:rPr lang="en" sz="1500" i="0" u="none" strike="noStrike" cap="none">
                <a:solidFill>
                  <a:srgbClr val="000000"/>
                </a:solidFill>
                <a:latin typeface="Inter"/>
                <a:ea typeface="Inter"/>
                <a:cs typeface="Inter"/>
                <a:sym typeface="Inter"/>
              </a:rPr>
              <a:t>Kekerasan </a:t>
            </a:r>
            <a:endParaRPr sz="1500" i="0" u="none" strike="noStrike" cap="none">
              <a:solidFill>
                <a:srgbClr val="000000"/>
              </a:solidFill>
              <a:latin typeface="Inter"/>
              <a:ea typeface="Inter"/>
              <a:cs typeface="Inter"/>
              <a:sym typeface="Inter"/>
            </a:endParaRPr>
          </a:p>
          <a:p>
            <a:pPr marL="0" marR="0" lvl="0" indent="0" algn="ctr" rtl="0">
              <a:lnSpc>
                <a:spcPct val="90000"/>
              </a:lnSpc>
              <a:spcBef>
                <a:spcPts val="0"/>
              </a:spcBef>
              <a:spcAft>
                <a:spcPts val="0"/>
              </a:spcAft>
              <a:buClr>
                <a:srgbClr val="000000"/>
              </a:buClr>
              <a:buSzPts val="1500"/>
              <a:buFont typeface="Arial"/>
              <a:buNone/>
            </a:pPr>
            <a:r>
              <a:rPr lang="en" sz="1500" i="0" u="none" strike="noStrike" cap="none">
                <a:solidFill>
                  <a:srgbClr val="000000"/>
                </a:solidFill>
                <a:latin typeface="Inter"/>
                <a:ea typeface="Inter"/>
                <a:cs typeface="Inter"/>
                <a:sym typeface="Inter"/>
              </a:rPr>
              <a:t>fisik</a:t>
            </a:r>
            <a:endParaRPr sz="1500" i="0" u="none" strike="noStrike" cap="none">
              <a:solidFill>
                <a:srgbClr val="000000"/>
              </a:solidFill>
              <a:latin typeface="Inter"/>
              <a:ea typeface="Inter"/>
              <a:cs typeface="Inter"/>
              <a:sym typeface="Inter"/>
            </a:endParaRPr>
          </a:p>
        </p:txBody>
      </p:sp>
      <p:sp>
        <p:nvSpPr>
          <p:cNvPr id="416" name="Google Shape;416;g3118fbdc7d1_4_154"/>
          <p:cNvSpPr/>
          <p:nvPr/>
        </p:nvSpPr>
        <p:spPr>
          <a:xfrm>
            <a:off x="2120882" y="1311051"/>
            <a:ext cx="4474200" cy="10560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300" i="0" u="none" strike="noStrike" cap="none">
                <a:solidFill>
                  <a:srgbClr val="000000"/>
                </a:solidFill>
                <a:latin typeface="Inter"/>
                <a:ea typeface="Inter"/>
                <a:cs typeface="Inter"/>
                <a:sym typeface="Inter"/>
              </a:rPr>
              <a:t>Dilakukan dengan kontak fisik baik menggunakan alat bantu ataupun tanpa alat bantu</a:t>
            </a:r>
            <a:endParaRPr sz="1300" i="0" u="none" strike="noStrike" cap="none">
              <a:solidFill>
                <a:srgbClr val="000000"/>
              </a:solidFill>
              <a:latin typeface="Inter"/>
              <a:ea typeface="Inter"/>
              <a:cs typeface="Inter"/>
              <a:sym typeface="Inter"/>
            </a:endParaRPr>
          </a:p>
        </p:txBody>
      </p:sp>
      <p:sp>
        <p:nvSpPr>
          <p:cNvPr id="417" name="Google Shape;417;g3118fbdc7d1_4_154"/>
          <p:cNvSpPr/>
          <p:nvPr/>
        </p:nvSpPr>
        <p:spPr>
          <a:xfrm>
            <a:off x="475851" y="2574402"/>
            <a:ext cx="1510800" cy="1056000"/>
          </a:xfrm>
          <a:prstGeom prst="rect">
            <a:avLst/>
          </a:prstGeom>
          <a:solidFill>
            <a:srgbClr val="CFE2F3"/>
          </a:solidFill>
          <a:ln>
            <a:noFill/>
          </a:ln>
        </p:spPr>
        <p:txBody>
          <a:bodyPr spcFirstLastPara="1" wrap="square" lIns="40000" tIns="40000" rIns="40000" bIns="40000" anchor="t" anchorCtr="0">
            <a:noAutofit/>
          </a:bodyPr>
          <a:lstStyle/>
          <a:p>
            <a:pPr marL="0" marR="0" lvl="0" indent="0" algn="l" rtl="0">
              <a:lnSpc>
                <a:spcPct val="115000"/>
              </a:lnSpc>
              <a:spcBef>
                <a:spcPts val="0"/>
              </a:spcBef>
              <a:spcAft>
                <a:spcPts val="0"/>
              </a:spcAft>
              <a:buClr>
                <a:srgbClr val="000000"/>
              </a:buClr>
              <a:buSzPts val="1200"/>
              <a:buFont typeface="Arial"/>
              <a:buNone/>
            </a:pPr>
            <a:endParaRPr sz="1400" b="1" i="0" u="none" strike="noStrike" cap="none">
              <a:solidFill>
                <a:srgbClr val="002060"/>
              </a:solidFill>
              <a:latin typeface="Arial"/>
              <a:ea typeface="Arial"/>
              <a:cs typeface="Arial"/>
              <a:sym typeface="Arial"/>
            </a:endParaRPr>
          </a:p>
        </p:txBody>
      </p:sp>
      <p:sp>
        <p:nvSpPr>
          <p:cNvPr id="418" name="Google Shape;418;g3118fbdc7d1_4_154"/>
          <p:cNvSpPr txBox="1"/>
          <p:nvPr/>
        </p:nvSpPr>
        <p:spPr>
          <a:xfrm>
            <a:off x="541855" y="2841222"/>
            <a:ext cx="1467600" cy="6003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1500"/>
              <a:buFont typeface="Arial"/>
              <a:buNone/>
            </a:pPr>
            <a:r>
              <a:rPr lang="en" sz="1500" i="0" u="none" strike="noStrike" cap="none">
                <a:solidFill>
                  <a:srgbClr val="000000"/>
                </a:solidFill>
                <a:latin typeface="Inter"/>
                <a:ea typeface="Inter"/>
                <a:cs typeface="Inter"/>
                <a:sym typeface="Inter"/>
              </a:rPr>
              <a:t>Kekerasan psikis</a:t>
            </a:r>
            <a:endParaRPr sz="1500" i="0" u="none" strike="noStrike" cap="none">
              <a:solidFill>
                <a:srgbClr val="000000"/>
              </a:solidFill>
              <a:latin typeface="Inter"/>
              <a:ea typeface="Inter"/>
              <a:cs typeface="Inter"/>
              <a:sym typeface="Inter"/>
            </a:endParaRPr>
          </a:p>
        </p:txBody>
      </p:sp>
      <p:sp>
        <p:nvSpPr>
          <p:cNvPr id="419" name="Google Shape;419;g3118fbdc7d1_4_154"/>
          <p:cNvSpPr/>
          <p:nvPr/>
        </p:nvSpPr>
        <p:spPr>
          <a:xfrm>
            <a:off x="2118118" y="2552318"/>
            <a:ext cx="4474200" cy="10812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300" i="0" u="none" strike="noStrike" cap="none">
                <a:solidFill>
                  <a:srgbClr val="000000"/>
                </a:solidFill>
                <a:latin typeface="Inter"/>
                <a:ea typeface="Inter"/>
                <a:cs typeface="Inter"/>
                <a:sym typeface="Inter"/>
              </a:rPr>
              <a:t>Dilakukan tanpa kontak fisik untuk merendahkan, menghina, menakuti, atau membuat perasaan tidak nyaman.</a:t>
            </a:r>
            <a:endParaRPr sz="1300" i="0" u="none" strike="noStrike" cap="none">
              <a:solidFill>
                <a:srgbClr val="000000"/>
              </a:solidFill>
              <a:latin typeface="Inter"/>
              <a:ea typeface="Inter"/>
              <a:cs typeface="Inter"/>
              <a:sym typeface="Inter"/>
            </a:endParaRPr>
          </a:p>
        </p:txBody>
      </p:sp>
      <p:sp>
        <p:nvSpPr>
          <p:cNvPr id="420" name="Google Shape;420;g3118fbdc7d1_4_154"/>
          <p:cNvSpPr/>
          <p:nvPr/>
        </p:nvSpPr>
        <p:spPr>
          <a:xfrm>
            <a:off x="6717340" y="1311051"/>
            <a:ext cx="1929300" cy="2306700"/>
          </a:xfrm>
          <a:prstGeom prst="rect">
            <a:avLst/>
          </a:prstGeom>
          <a:solidFill>
            <a:srgbClr val="FFF2CC"/>
          </a:solidFill>
          <a:ln>
            <a:noFill/>
          </a:ln>
        </p:spPr>
        <p:txBody>
          <a:bodyPr spcFirstLastPara="1" wrap="square" lIns="40000" tIns="40000" rIns="40000" bIns="40000" anchor="ctr" anchorCtr="0">
            <a:noAutofit/>
          </a:bodyPr>
          <a:lstStyle/>
          <a:p>
            <a:pPr marL="114300" marR="80838" lvl="0" indent="0" algn="l" rtl="0">
              <a:lnSpc>
                <a:spcPct val="115000"/>
              </a:lnSpc>
              <a:spcBef>
                <a:spcPts val="0"/>
              </a:spcBef>
              <a:spcAft>
                <a:spcPts val="0"/>
              </a:spcAft>
              <a:buClr>
                <a:srgbClr val="000000"/>
              </a:buClr>
              <a:buSzPts val="1300"/>
              <a:buFont typeface="Arial"/>
              <a:buNone/>
            </a:pPr>
            <a:r>
              <a:rPr lang="en" sz="1300">
                <a:latin typeface="Inter"/>
                <a:ea typeface="Inter"/>
                <a:cs typeface="Inter"/>
                <a:sym typeface="Inter"/>
              </a:rPr>
              <a:t>Pola perilaku berupa </a:t>
            </a:r>
            <a:r>
              <a:rPr lang="en" sz="1300" i="0" u="none" strike="noStrike" cap="none">
                <a:solidFill>
                  <a:srgbClr val="000000"/>
                </a:solidFill>
                <a:latin typeface="Inter"/>
                <a:ea typeface="Inter"/>
                <a:cs typeface="Inter"/>
                <a:sym typeface="Inter"/>
              </a:rPr>
              <a:t>kekerasan fisik dan psikis yang dilakukan </a:t>
            </a:r>
            <a:r>
              <a:rPr lang="en" sz="1300" i="0" u="none" strike="noStrike" cap="none">
                <a:solidFill>
                  <a:srgbClr val="000000"/>
                </a:solidFill>
                <a:latin typeface="Inter"/>
                <a:ea typeface="Inter"/>
                <a:cs typeface="Inter"/>
                <a:sym typeface="Inte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berulang</a:t>
            </a:r>
            <a:r>
              <a:rPr lang="en" sz="1300" i="0" u="none" strike="noStrike" cap="none">
                <a:solidFill>
                  <a:srgbClr val="000000"/>
                </a:solidFill>
                <a:latin typeface="Inter"/>
                <a:ea typeface="Inter"/>
                <a:cs typeface="Inter"/>
                <a:sym typeface="Inter"/>
              </a:rPr>
              <a:t> dan </a:t>
            </a:r>
            <a:r>
              <a:rPr lang="en" sz="1300" b="1" i="0" u="none" strike="noStrike" cap="none">
                <a:solidFill>
                  <a:srgbClr val="000000"/>
                </a:solidFill>
                <a:latin typeface="Inter"/>
                <a:ea typeface="Inter"/>
                <a:cs typeface="Inter"/>
                <a:sym typeface="Inter"/>
              </a:rPr>
              <a:t>ada relasi kuasa</a:t>
            </a:r>
            <a:r>
              <a:rPr lang="en" sz="1300" i="0" u="none" strike="noStrike" cap="none">
                <a:solidFill>
                  <a:srgbClr val="000000"/>
                </a:solidFill>
                <a:latin typeface="Inter"/>
                <a:ea typeface="Inter"/>
                <a:cs typeface="Inter"/>
                <a:sym typeface="Inter"/>
              </a:rPr>
              <a:t>, maka termasuk dalam kategori </a:t>
            </a:r>
            <a:r>
              <a:rPr lang="en" sz="1300" b="1" i="0" u="sng" strike="noStrike" cap="none">
                <a:solidFill>
                  <a:srgbClr val="000000"/>
                </a:solidFill>
                <a:latin typeface="Inter"/>
                <a:ea typeface="Inter"/>
                <a:cs typeface="Inter"/>
                <a:sym typeface="Inter"/>
              </a:rPr>
              <a:t>perundungan</a:t>
            </a:r>
            <a:endParaRPr sz="1300" b="1" i="0" u="sng" strike="noStrike" cap="none">
              <a:solidFill>
                <a:srgbClr val="000000"/>
              </a:solidFill>
              <a:latin typeface="Inter"/>
              <a:ea typeface="Inter"/>
              <a:cs typeface="Inter"/>
              <a:sym typeface="Inter"/>
            </a:endParaRPr>
          </a:p>
        </p:txBody>
      </p:sp>
      <p:sp>
        <p:nvSpPr>
          <p:cNvPr id="421" name="Google Shape;421;g3118fbdc7d1_4_154"/>
          <p:cNvSpPr/>
          <p:nvPr/>
        </p:nvSpPr>
        <p:spPr>
          <a:xfrm>
            <a:off x="1175" y="126060"/>
            <a:ext cx="6627000" cy="475500"/>
          </a:xfrm>
          <a:prstGeom prst="rect">
            <a:avLst/>
          </a:prstGeom>
          <a:solidFill>
            <a:srgbClr val="135D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2100" b="1" i="0" u="none" strike="noStrike" cap="none">
                <a:solidFill>
                  <a:schemeClr val="lt1"/>
                </a:solidFill>
                <a:latin typeface="Inter"/>
                <a:ea typeface="Inter"/>
                <a:cs typeface="Inter"/>
                <a:sym typeface="Inter"/>
              </a:rPr>
              <a:t>Jawaban yang tepat: </a:t>
            </a:r>
            <a:r>
              <a:rPr lang="en" sz="2100" b="1">
                <a:solidFill>
                  <a:schemeClr val="lt1"/>
                </a:solidFill>
                <a:latin typeface="Inter"/>
                <a:ea typeface="Inter"/>
                <a:cs typeface="Inter"/>
                <a:sym typeface="Inter"/>
              </a:rPr>
              <a:t>perundungan</a:t>
            </a:r>
            <a:endParaRPr sz="2100" b="1" i="0" u="none" strike="noStrike" cap="none">
              <a:solidFill>
                <a:schemeClr val="lt1"/>
              </a:solidFill>
              <a:latin typeface="Inter"/>
              <a:ea typeface="Inter"/>
              <a:cs typeface="Inter"/>
              <a:sym typeface="Inte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3118fbdc7d1_4_165"/>
          <p:cNvSpPr txBox="1"/>
          <p:nvPr/>
        </p:nvSpPr>
        <p:spPr>
          <a:xfrm>
            <a:off x="865800" y="292600"/>
            <a:ext cx="7107600" cy="19038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900"/>
              <a:buFont typeface="Arial"/>
              <a:buNone/>
            </a:pPr>
            <a:r>
              <a:rPr lang="en" sz="1900" b="0" i="0" u="none" strike="noStrike" cap="none" dirty="0">
                <a:solidFill>
                  <a:srgbClr val="000000"/>
                </a:solidFill>
                <a:latin typeface="Inter Light"/>
                <a:ea typeface="Inter Light"/>
                <a:cs typeface="Inter Light"/>
                <a:sym typeface="Inter Light"/>
              </a:rPr>
              <a:t>Silakan </a:t>
            </a:r>
            <a:r>
              <a:rPr lang="id-ID" sz="1900" b="0" i="0" u="none" strike="noStrike" cap="none" dirty="0" smtClean="0">
                <a:solidFill>
                  <a:srgbClr val="000000"/>
                </a:solidFill>
                <a:latin typeface="Inter Light"/>
                <a:ea typeface="Inter Light"/>
                <a:cs typeface="Inter Light"/>
                <a:sym typeface="Inter Light"/>
              </a:rPr>
              <a:t>Adik-adik</a:t>
            </a:r>
            <a:r>
              <a:rPr lang="en" sz="1900" b="0" i="0" u="none" strike="noStrike" cap="none" dirty="0" smtClean="0">
                <a:solidFill>
                  <a:srgbClr val="000000"/>
                </a:solidFill>
                <a:latin typeface="Inter Light"/>
                <a:ea typeface="Inter Light"/>
                <a:cs typeface="Inter Light"/>
                <a:sym typeface="Inter Light"/>
              </a:rPr>
              <a:t> </a:t>
            </a:r>
            <a:r>
              <a:rPr lang="en" sz="1900" b="0" i="0" u="none" strike="noStrike" cap="none" dirty="0">
                <a:solidFill>
                  <a:srgbClr val="000000"/>
                </a:solidFill>
                <a:latin typeface="Inter Light"/>
                <a:ea typeface="Inter Light"/>
                <a:cs typeface="Inter Light"/>
                <a:sym typeface="Inter Light"/>
              </a:rPr>
              <a:t>menentukan apakah pernyataan berikut termasuk dalam kekerasan fisik, psikis, seksual, perundungan, diskriminasi dan intoleransi, atau kebijakan yang mengandung unsur kekerasan beserta alasannya</a:t>
            </a:r>
            <a:endParaRPr sz="1900" b="0" i="0" u="none" strike="noStrike" cap="none" dirty="0">
              <a:solidFill>
                <a:srgbClr val="000000"/>
              </a:solidFill>
              <a:latin typeface="Inter Light"/>
              <a:ea typeface="Inter Light"/>
              <a:cs typeface="Inter Light"/>
              <a:sym typeface="Inter Light"/>
            </a:endParaRPr>
          </a:p>
        </p:txBody>
      </p:sp>
      <p:sp>
        <p:nvSpPr>
          <p:cNvPr id="427" name="Google Shape;427;g3118fbdc7d1_4_165"/>
          <p:cNvSpPr txBox="1"/>
          <p:nvPr/>
        </p:nvSpPr>
        <p:spPr>
          <a:xfrm>
            <a:off x="865800" y="2172050"/>
            <a:ext cx="7107600" cy="2212500"/>
          </a:xfrm>
          <a:prstGeom prst="rect">
            <a:avLst/>
          </a:prstGeom>
          <a:solidFill>
            <a:srgbClr val="D9EAD3"/>
          </a:solidFill>
          <a:ln>
            <a:noFill/>
          </a:ln>
        </p:spPr>
        <p:txBody>
          <a:bodyPr spcFirstLastPara="1" wrap="square" lIns="91425" tIns="45700" rIns="91425" bIns="45700" anchor="t" anchorCtr="0">
            <a:normAutofit lnSpcReduction="10000"/>
          </a:bodyPr>
          <a:lstStyle/>
          <a:p>
            <a:pPr marL="0" marR="0" lvl="0" indent="0" algn="l" rtl="0">
              <a:lnSpc>
                <a:spcPct val="115000"/>
              </a:lnSpc>
              <a:spcBef>
                <a:spcPts val="0"/>
              </a:spcBef>
              <a:spcAft>
                <a:spcPts val="0"/>
              </a:spcAft>
              <a:buClr>
                <a:srgbClr val="000000"/>
              </a:buClr>
              <a:buSzPts val="1900"/>
              <a:buFont typeface="Arial"/>
              <a:buNone/>
            </a:pPr>
            <a:r>
              <a:rPr lang="en" sz="1900" b="1" i="0" u="none" strike="noStrike" cap="none">
                <a:solidFill>
                  <a:srgbClr val="000000"/>
                </a:solidFill>
                <a:latin typeface="Inter"/>
                <a:ea typeface="Inter"/>
                <a:cs typeface="Inter"/>
                <a:sym typeface="Inter"/>
              </a:rPr>
              <a:t>Pernyataan 6:</a:t>
            </a:r>
            <a:endParaRPr sz="1900" b="1" i="0" u="none" strike="noStrike" cap="none">
              <a:solidFill>
                <a:srgbClr val="000000"/>
              </a:solidFill>
              <a:latin typeface="Inter"/>
              <a:ea typeface="Inter"/>
              <a:cs typeface="Inter"/>
              <a:sym typeface="Inter"/>
            </a:endParaRPr>
          </a:p>
          <a:p>
            <a:pPr marL="0" marR="0" lvl="0" indent="0" algn="l" rtl="0">
              <a:lnSpc>
                <a:spcPct val="115000"/>
              </a:lnSpc>
              <a:spcBef>
                <a:spcPts val="1000"/>
              </a:spcBef>
              <a:spcAft>
                <a:spcPts val="0"/>
              </a:spcAft>
              <a:buClr>
                <a:srgbClr val="000000"/>
              </a:buClr>
              <a:buSzPts val="1900"/>
              <a:buFont typeface="Arial"/>
              <a:buNone/>
            </a:pPr>
            <a:r>
              <a:rPr lang="en" sz="1900">
                <a:latin typeface="Inter"/>
                <a:ea typeface="Inter"/>
                <a:cs typeface="Inter"/>
                <a:sym typeface="Inter"/>
              </a:rPr>
              <a:t>Mahasiswa</a:t>
            </a:r>
            <a:r>
              <a:rPr lang="en" sz="1900" i="0" u="none" strike="noStrike" cap="none">
                <a:solidFill>
                  <a:srgbClr val="000000"/>
                </a:solidFill>
                <a:latin typeface="Inter"/>
                <a:ea typeface="Inter"/>
                <a:cs typeface="Inter"/>
                <a:sym typeface="Inter"/>
              </a:rPr>
              <a:t> </a:t>
            </a:r>
            <a:r>
              <a:rPr lang="en" sz="1900" b="1" i="0" u="none" strike="noStrike" cap="none">
                <a:solidFill>
                  <a:srgbClr val="000000"/>
                </a:solidFill>
                <a:latin typeface="Inter"/>
                <a:ea typeface="Inter"/>
                <a:cs typeface="Inter"/>
                <a:sym typeface="Inter"/>
              </a:rPr>
              <a:t>penghayat kepercayaan</a:t>
            </a:r>
            <a:r>
              <a:rPr lang="en" sz="1900" i="0" u="none" strike="noStrike" cap="none">
                <a:solidFill>
                  <a:srgbClr val="000000"/>
                </a:solidFill>
                <a:latin typeface="Inter"/>
                <a:ea typeface="Inter"/>
                <a:cs typeface="Inter"/>
                <a:sym typeface="Inter"/>
              </a:rPr>
              <a:t> di </a:t>
            </a:r>
            <a:r>
              <a:rPr lang="en" sz="1900">
                <a:latin typeface="Inter"/>
                <a:ea typeface="Inter"/>
                <a:cs typeface="Inter"/>
                <a:sym typeface="Inter"/>
              </a:rPr>
              <a:t>Universitas</a:t>
            </a:r>
            <a:r>
              <a:rPr lang="en" sz="1900" i="0" u="none" strike="noStrike" cap="none">
                <a:solidFill>
                  <a:srgbClr val="000000"/>
                </a:solidFill>
                <a:latin typeface="Inter"/>
                <a:ea typeface="Inter"/>
                <a:cs typeface="Inter"/>
                <a:sym typeface="Inter"/>
              </a:rPr>
              <a:t> X </a:t>
            </a:r>
            <a:r>
              <a:rPr lang="en" sz="1900" u="sng">
                <a:latin typeface="Inter"/>
                <a:ea typeface="Inter"/>
                <a:cs typeface="Inter"/>
                <a:sym typeface="Inter"/>
              </a:rPr>
              <a:t>dilarang untuk mendaftarkan diri dalam UKM Pencak Silat dan Protokoler karena status kepercayaannya</a:t>
            </a:r>
            <a:r>
              <a:rPr lang="en" sz="1900" i="0" u="sng" strike="noStrike" cap="none">
                <a:solidFill>
                  <a:srgbClr val="000000"/>
                </a:solidFill>
                <a:latin typeface="Inter"/>
                <a:ea typeface="Inter"/>
                <a:cs typeface="Inter"/>
                <a:sym typeface="Inter"/>
              </a:rPr>
              <a:t>.</a:t>
            </a:r>
            <a:r>
              <a:rPr lang="en" sz="1900" i="0" u="none" strike="noStrike" cap="none">
                <a:solidFill>
                  <a:srgbClr val="000000"/>
                </a:solidFill>
                <a:latin typeface="Inter"/>
                <a:ea typeface="Inter"/>
                <a:cs typeface="Inter"/>
                <a:sym typeface="Inter"/>
              </a:rPr>
              <a:t> Kondisi tidak nyaman yang dirasakan membuat </a:t>
            </a:r>
            <a:r>
              <a:rPr lang="en" sz="1900">
                <a:latin typeface="Inter"/>
                <a:ea typeface="Inter"/>
                <a:cs typeface="Inter"/>
                <a:sym typeface="Inter"/>
              </a:rPr>
              <a:t>mahasiswa </a:t>
            </a:r>
            <a:r>
              <a:rPr lang="en" sz="1900" i="0" u="none" strike="noStrike" cap="none">
                <a:solidFill>
                  <a:srgbClr val="000000"/>
                </a:solidFill>
                <a:latin typeface="Inter"/>
                <a:ea typeface="Inter"/>
                <a:cs typeface="Inter"/>
                <a:sym typeface="Inter"/>
              </a:rPr>
              <a:t>tersebut </a:t>
            </a:r>
            <a:r>
              <a:rPr lang="en" sz="1900" i="0" u="sng" strike="noStrike" cap="none">
                <a:solidFill>
                  <a:srgbClr val="000000"/>
                </a:solidFill>
                <a:latin typeface="Inter"/>
                <a:ea typeface="Inter"/>
                <a:cs typeface="Inter"/>
                <a:sym typeface="Inter"/>
              </a:rPr>
              <a:t>memutuskan untuk tidak </a:t>
            </a:r>
            <a:r>
              <a:rPr lang="en" sz="1900" u="sng">
                <a:latin typeface="Inter"/>
                <a:ea typeface="Inter"/>
                <a:cs typeface="Inter"/>
                <a:sym typeface="Inter"/>
              </a:rPr>
              <a:t>mengikuti UKM apapun.</a:t>
            </a:r>
            <a:endParaRPr sz="1900" i="0" u="none" strike="noStrike" cap="none">
              <a:solidFill>
                <a:srgbClr val="000000"/>
              </a:solidFill>
              <a:latin typeface="Inter"/>
              <a:ea typeface="Inter"/>
              <a:cs typeface="Inter"/>
              <a:sym typeface="Inte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3118fbdc7d1_4_187"/>
          <p:cNvSpPr/>
          <p:nvPr/>
        </p:nvSpPr>
        <p:spPr>
          <a:xfrm>
            <a:off x="787096" y="1166825"/>
            <a:ext cx="1484700" cy="1518000"/>
          </a:xfrm>
          <a:prstGeom prst="rect">
            <a:avLst/>
          </a:prstGeom>
          <a:solidFill>
            <a:srgbClr val="CFE2F3"/>
          </a:solidFill>
          <a:ln>
            <a:noFill/>
          </a:ln>
        </p:spPr>
        <p:txBody>
          <a:bodyPr spcFirstLastPara="1" wrap="square" lIns="40000" tIns="40000" rIns="40000" bIns="400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500" i="0" u="none" strike="noStrike" cap="none">
              <a:solidFill>
                <a:srgbClr val="002060"/>
              </a:solidFill>
              <a:latin typeface="Inter"/>
              <a:ea typeface="Inter"/>
              <a:cs typeface="Inter"/>
              <a:sym typeface="Inter"/>
            </a:endParaRPr>
          </a:p>
        </p:txBody>
      </p:sp>
      <p:sp>
        <p:nvSpPr>
          <p:cNvPr id="433" name="Google Shape;433;g3118fbdc7d1_4_187"/>
          <p:cNvSpPr txBox="1"/>
          <p:nvPr/>
        </p:nvSpPr>
        <p:spPr>
          <a:xfrm>
            <a:off x="870062" y="1515366"/>
            <a:ext cx="1329600" cy="7665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1200"/>
              <a:buFont typeface="Arial"/>
              <a:buNone/>
            </a:pPr>
            <a:r>
              <a:rPr lang="en" i="0" u="none" strike="noStrike" cap="none">
                <a:solidFill>
                  <a:srgbClr val="000000"/>
                </a:solidFill>
                <a:latin typeface="Inter"/>
                <a:ea typeface="Inter"/>
                <a:cs typeface="Inter"/>
                <a:sym typeface="Inter"/>
              </a:rPr>
              <a:t>Diskriminasi dan Intoleransi</a:t>
            </a:r>
            <a:endParaRPr i="0" u="none" strike="noStrike" cap="none">
              <a:solidFill>
                <a:srgbClr val="000000"/>
              </a:solidFill>
              <a:latin typeface="Inter"/>
              <a:ea typeface="Inter"/>
              <a:cs typeface="Inter"/>
              <a:sym typeface="Inter"/>
            </a:endParaRPr>
          </a:p>
        </p:txBody>
      </p:sp>
      <p:sp>
        <p:nvSpPr>
          <p:cNvPr id="434" name="Google Shape;434;g3118fbdc7d1_4_187"/>
          <p:cNvSpPr/>
          <p:nvPr/>
        </p:nvSpPr>
        <p:spPr>
          <a:xfrm>
            <a:off x="2541746" y="1166825"/>
            <a:ext cx="1764300" cy="15180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i="0" u="none" strike="noStrike" cap="none">
                <a:solidFill>
                  <a:schemeClr val="dk1"/>
                </a:solidFill>
                <a:latin typeface="Inter"/>
                <a:ea typeface="Inter"/>
                <a:cs typeface="Inter"/>
                <a:sym typeface="Inter"/>
              </a:rPr>
              <a:t>pembedaan, pengecualian, pembatasan, atau pemilihan </a:t>
            </a:r>
            <a:endParaRPr i="0" u="none" strike="noStrike" cap="none">
              <a:solidFill>
                <a:schemeClr val="dk1"/>
              </a:solidFill>
              <a:latin typeface="Inter"/>
              <a:ea typeface="Inter"/>
              <a:cs typeface="Inter"/>
              <a:sym typeface="Inter"/>
            </a:endParaRPr>
          </a:p>
        </p:txBody>
      </p:sp>
      <p:sp>
        <p:nvSpPr>
          <p:cNvPr id="435" name="Google Shape;435;g3118fbdc7d1_4_187"/>
          <p:cNvSpPr/>
          <p:nvPr/>
        </p:nvSpPr>
        <p:spPr>
          <a:xfrm>
            <a:off x="6117246" y="785825"/>
            <a:ext cx="2114700" cy="3917400"/>
          </a:xfrm>
          <a:prstGeom prst="rect">
            <a:avLst/>
          </a:prstGeom>
          <a:solidFill>
            <a:srgbClr val="CFE2F3"/>
          </a:solidFill>
          <a:ln>
            <a:noFill/>
          </a:ln>
        </p:spPr>
        <p:txBody>
          <a:bodyPr spcFirstLastPara="1" wrap="square" lIns="91425" tIns="91425" rIns="91425" bIns="91425" anchor="ctr" anchorCtr="0">
            <a:noAutofit/>
          </a:bodyPr>
          <a:lstStyle/>
          <a:p>
            <a:pPr marL="400050" marR="0" lvl="0" indent="-203200" algn="l" rtl="0">
              <a:lnSpc>
                <a:spcPct val="100000"/>
              </a:lnSpc>
              <a:spcBef>
                <a:spcPts val="0"/>
              </a:spcBef>
              <a:spcAft>
                <a:spcPts val="0"/>
              </a:spcAft>
              <a:buClr>
                <a:schemeClr val="dk1"/>
              </a:buClr>
              <a:buSzPts val="1400"/>
              <a:buFont typeface="Inter"/>
              <a:buChar char="●"/>
            </a:pPr>
            <a:r>
              <a:rPr lang="en" i="0" u="none" strike="noStrike" cap="none">
                <a:solidFill>
                  <a:schemeClr val="dk1"/>
                </a:solidFill>
                <a:latin typeface="Inter"/>
                <a:ea typeface="Inter"/>
                <a:cs typeface="Inter"/>
                <a:sym typeface="Inter"/>
              </a:rPr>
              <a:t>suku/etnis</a:t>
            </a:r>
            <a:endParaRPr i="0" u="none" strike="noStrike" cap="none">
              <a:solidFill>
                <a:schemeClr val="dk1"/>
              </a:solidFill>
              <a:latin typeface="Inter"/>
              <a:ea typeface="Inter"/>
              <a:cs typeface="Inter"/>
              <a:sym typeface="Inter"/>
            </a:endParaRPr>
          </a:p>
          <a:p>
            <a:pPr marL="400050" marR="0" lvl="0" indent="-203200" algn="l" rtl="0">
              <a:lnSpc>
                <a:spcPct val="100000"/>
              </a:lnSpc>
              <a:spcBef>
                <a:spcPts val="0"/>
              </a:spcBef>
              <a:spcAft>
                <a:spcPts val="0"/>
              </a:spcAft>
              <a:buClr>
                <a:schemeClr val="dk1"/>
              </a:buClr>
              <a:buSzPts val="1400"/>
              <a:buFont typeface="Inter"/>
              <a:buChar char="●"/>
            </a:pPr>
            <a:r>
              <a:rPr lang="en" i="0" u="none" strike="noStrike" cap="none">
                <a:solidFill>
                  <a:schemeClr val="dk1"/>
                </a:solidFill>
                <a:latin typeface="Inter"/>
                <a:ea typeface="Inter"/>
                <a:cs typeface="Inter"/>
                <a:sym typeface="Inter"/>
              </a:rPr>
              <a:t>agama</a:t>
            </a:r>
            <a:endParaRPr i="0" u="none" strike="noStrike" cap="none">
              <a:solidFill>
                <a:schemeClr val="dk1"/>
              </a:solidFill>
              <a:latin typeface="Inter"/>
              <a:ea typeface="Inter"/>
              <a:cs typeface="Inter"/>
              <a:sym typeface="Inter"/>
            </a:endParaRPr>
          </a:p>
          <a:p>
            <a:pPr marL="400050" marR="0" lvl="0" indent="-203200" algn="l" rtl="0">
              <a:lnSpc>
                <a:spcPct val="100000"/>
              </a:lnSpc>
              <a:spcBef>
                <a:spcPts val="0"/>
              </a:spcBef>
              <a:spcAft>
                <a:spcPts val="0"/>
              </a:spcAft>
              <a:buClr>
                <a:schemeClr val="dk1"/>
              </a:buClr>
              <a:buSzPts val="1400"/>
              <a:buFont typeface="Inter"/>
              <a:buChar char="●"/>
            </a:pPr>
            <a:r>
              <a:rPr lang="en" i="0" u="none" strike="noStrike" cap="none">
                <a:solidFill>
                  <a:schemeClr val="dk1"/>
                </a:solidFill>
                <a:latin typeface="Inter"/>
                <a:ea typeface="Inter"/>
                <a:cs typeface="Inter"/>
                <a:sym typeface="Inter"/>
              </a:rPr>
              <a:t>kepercayaan</a:t>
            </a:r>
            <a:endParaRPr i="0" u="none" strike="noStrike" cap="none">
              <a:solidFill>
                <a:schemeClr val="dk1"/>
              </a:solidFill>
              <a:latin typeface="Inter"/>
              <a:ea typeface="Inter"/>
              <a:cs typeface="Inter"/>
              <a:sym typeface="Inter"/>
            </a:endParaRPr>
          </a:p>
          <a:p>
            <a:pPr marL="400050" marR="0" lvl="0" indent="-203200" algn="l" rtl="0">
              <a:lnSpc>
                <a:spcPct val="100000"/>
              </a:lnSpc>
              <a:spcBef>
                <a:spcPts val="0"/>
              </a:spcBef>
              <a:spcAft>
                <a:spcPts val="0"/>
              </a:spcAft>
              <a:buClr>
                <a:schemeClr val="dk1"/>
              </a:buClr>
              <a:buSzPts val="1400"/>
              <a:buFont typeface="Inter"/>
              <a:buChar char="●"/>
            </a:pPr>
            <a:r>
              <a:rPr lang="en" i="0" u="none" strike="noStrike" cap="none">
                <a:solidFill>
                  <a:schemeClr val="dk1"/>
                </a:solidFill>
                <a:latin typeface="Inter"/>
                <a:ea typeface="Inter"/>
                <a:cs typeface="Inter"/>
                <a:sym typeface="Inter"/>
              </a:rPr>
              <a:t>ras</a:t>
            </a:r>
            <a:endParaRPr i="0" u="none" strike="noStrike" cap="none">
              <a:solidFill>
                <a:schemeClr val="dk1"/>
              </a:solidFill>
              <a:latin typeface="Inter"/>
              <a:ea typeface="Inter"/>
              <a:cs typeface="Inter"/>
              <a:sym typeface="Inter"/>
            </a:endParaRPr>
          </a:p>
          <a:p>
            <a:pPr marL="400050" marR="0" lvl="0" indent="-203200" algn="l" rtl="0">
              <a:lnSpc>
                <a:spcPct val="100000"/>
              </a:lnSpc>
              <a:spcBef>
                <a:spcPts val="0"/>
              </a:spcBef>
              <a:spcAft>
                <a:spcPts val="0"/>
              </a:spcAft>
              <a:buClr>
                <a:schemeClr val="dk1"/>
              </a:buClr>
              <a:buSzPts val="1400"/>
              <a:buFont typeface="Inter"/>
              <a:buChar char="●"/>
            </a:pPr>
            <a:r>
              <a:rPr lang="en" i="0" u="none" strike="noStrike" cap="none">
                <a:solidFill>
                  <a:schemeClr val="dk1"/>
                </a:solidFill>
                <a:latin typeface="Inter"/>
                <a:ea typeface="Inter"/>
                <a:cs typeface="Inter"/>
                <a:sym typeface="Inter"/>
              </a:rPr>
              <a:t>warna kulit</a:t>
            </a:r>
            <a:endParaRPr i="0" u="none" strike="noStrike" cap="none">
              <a:solidFill>
                <a:schemeClr val="dk1"/>
              </a:solidFill>
              <a:latin typeface="Inter"/>
              <a:ea typeface="Inter"/>
              <a:cs typeface="Inter"/>
              <a:sym typeface="Inter"/>
            </a:endParaRPr>
          </a:p>
          <a:p>
            <a:pPr marL="400050" marR="0" lvl="0" indent="-203200" algn="l" rtl="0">
              <a:lnSpc>
                <a:spcPct val="100000"/>
              </a:lnSpc>
              <a:spcBef>
                <a:spcPts val="0"/>
              </a:spcBef>
              <a:spcAft>
                <a:spcPts val="0"/>
              </a:spcAft>
              <a:buClr>
                <a:schemeClr val="dk1"/>
              </a:buClr>
              <a:buSzPts val="1400"/>
              <a:buFont typeface="Inter"/>
              <a:buChar char="●"/>
            </a:pPr>
            <a:r>
              <a:rPr lang="en" i="0" u="none" strike="noStrike" cap="none">
                <a:solidFill>
                  <a:schemeClr val="dk1"/>
                </a:solidFill>
                <a:latin typeface="Inter"/>
                <a:ea typeface="Inter"/>
                <a:cs typeface="Inter"/>
                <a:sym typeface="Inter"/>
              </a:rPr>
              <a:t>usia</a:t>
            </a:r>
            <a:endParaRPr i="0" u="none" strike="noStrike" cap="none">
              <a:solidFill>
                <a:schemeClr val="dk1"/>
              </a:solidFill>
              <a:latin typeface="Inter"/>
              <a:ea typeface="Inter"/>
              <a:cs typeface="Inter"/>
              <a:sym typeface="Inter"/>
            </a:endParaRPr>
          </a:p>
          <a:p>
            <a:pPr marL="400050" marR="0" lvl="0" indent="-203200" algn="l" rtl="0">
              <a:lnSpc>
                <a:spcPct val="100000"/>
              </a:lnSpc>
              <a:spcBef>
                <a:spcPts val="0"/>
              </a:spcBef>
              <a:spcAft>
                <a:spcPts val="0"/>
              </a:spcAft>
              <a:buClr>
                <a:schemeClr val="dk1"/>
              </a:buClr>
              <a:buSzPts val="1400"/>
              <a:buFont typeface="Inter"/>
              <a:buChar char="●"/>
            </a:pPr>
            <a:r>
              <a:rPr lang="en" i="0" u="none" strike="noStrike" cap="none">
                <a:solidFill>
                  <a:schemeClr val="dk1"/>
                </a:solidFill>
                <a:latin typeface="Inter"/>
                <a:ea typeface="Inter"/>
                <a:cs typeface="Inter"/>
                <a:sym typeface="Inter"/>
              </a:rPr>
              <a:t>status sosial</a:t>
            </a:r>
            <a:r>
              <a:rPr lang="en">
                <a:solidFill>
                  <a:schemeClr val="dk1"/>
                </a:solidFill>
                <a:latin typeface="Inter"/>
                <a:ea typeface="Inter"/>
                <a:cs typeface="Inter"/>
                <a:sym typeface="Inter"/>
              </a:rPr>
              <a:t> </a:t>
            </a:r>
            <a:r>
              <a:rPr lang="en" i="0" u="none" strike="noStrike" cap="none">
                <a:solidFill>
                  <a:schemeClr val="dk1"/>
                </a:solidFill>
                <a:latin typeface="Inter"/>
                <a:ea typeface="Inter"/>
                <a:cs typeface="Inter"/>
                <a:sym typeface="Inter"/>
              </a:rPr>
              <a:t>ekonomi</a:t>
            </a:r>
            <a:endParaRPr i="0" u="none" strike="noStrike" cap="none">
              <a:solidFill>
                <a:schemeClr val="dk1"/>
              </a:solidFill>
              <a:latin typeface="Inter"/>
              <a:ea typeface="Inter"/>
              <a:cs typeface="Inter"/>
              <a:sym typeface="Inter"/>
            </a:endParaRPr>
          </a:p>
          <a:p>
            <a:pPr marL="400050" marR="0" lvl="0" indent="-203200" algn="l" rtl="0">
              <a:lnSpc>
                <a:spcPct val="100000"/>
              </a:lnSpc>
              <a:spcBef>
                <a:spcPts val="0"/>
              </a:spcBef>
              <a:spcAft>
                <a:spcPts val="0"/>
              </a:spcAft>
              <a:buClr>
                <a:schemeClr val="dk1"/>
              </a:buClr>
              <a:buSzPts val="1400"/>
              <a:buFont typeface="Inter"/>
              <a:buChar char="●"/>
            </a:pPr>
            <a:r>
              <a:rPr lang="en">
                <a:solidFill>
                  <a:schemeClr val="dk1"/>
                </a:solidFill>
                <a:latin typeface="Inter"/>
                <a:ea typeface="Inter"/>
                <a:cs typeface="Inter"/>
                <a:sym typeface="Inter"/>
              </a:rPr>
              <a:t>kebangsaan</a:t>
            </a:r>
            <a:endParaRPr>
              <a:solidFill>
                <a:schemeClr val="dk1"/>
              </a:solidFill>
              <a:latin typeface="Inter"/>
              <a:ea typeface="Inter"/>
              <a:cs typeface="Inter"/>
              <a:sym typeface="Inter"/>
            </a:endParaRPr>
          </a:p>
          <a:p>
            <a:pPr marL="400050" marR="0" lvl="0" indent="-203200" algn="l" rtl="0">
              <a:lnSpc>
                <a:spcPct val="100000"/>
              </a:lnSpc>
              <a:spcBef>
                <a:spcPts val="0"/>
              </a:spcBef>
              <a:spcAft>
                <a:spcPts val="0"/>
              </a:spcAft>
              <a:buClr>
                <a:schemeClr val="dk1"/>
              </a:buClr>
              <a:buSzPts val="1400"/>
              <a:buFont typeface="Inter"/>
              <a:buChar char="●"/>
            </a:pPr>
            <a:r>
              <a:rPr lang="en">
                <a:solidFill>
                  <a:schemeClr val="dk1"/>
                </a:solidFill>
                <a:latin typeface="Inter"/>
                <a:ea typeface="Inter"/>
                <a:cs typeface="Inter"/>
                <a:sym typeface="Inter"/>
              </a:rPr>
              <a:t>afiliasi </a:t>
            </a:r>
            <a:endParaRPr>
              <a:solidFill>
                <a:schemeClr val="dk1"/>
              </a:solidFill>
              <a:latin typeface="Inter"/>
              <a:ea typeface="Inter"/>
              <a:cs typeface="Inter"/>
              <a:sym typeface="Inter"/>
            </a:endParaRPr>
          </a:p>
          <a:p>
            <a:pPr marL="400050" marR="0" lvl="0" indent="-203200" algn="l" rtl="0">
              <a:lnSpc>
                <a:spcPct val="100000"/>
              </a:lnSpc>
              <a:spcBef>
                <a:spcPts val="0"/>
              </a:spcBef>
              <a:spcAft>
                <a:spcPts val="0"/>
              </a:spcAft>
              <a:buClr>
                <a:schemeClr val="dk1"/>
              </a:buClr>
              <a:buSzPts val="1400"/>
              <a:buFont typeface="Inter"/>
              <a:buChar char="●"/>
            </a:pPr>
            <a:r>
              <a:rPr lang="en">
                <a:solidFill>
                  <a:schemeClr val="dk1"/>
                </a:solidFill>
                <a:latin typeface="Inter"/>
                <a:ea typeface="Inter"/>
                <a:cs typeface="Inter"/>
                <a:sym typeface="Inter"/>
              </a:rPr>
              <a:t>ideologi</a:t>
            </a:r>
            <a:endParaRPr>
              <a:solidFill>
                <a:schemeClr val="dk1"/>
              </a:solidFill>
              <a:latin typeface="Inter"/>
              <a:ea typeface="Inter"/>
              <a:cs typeface="Inter"/>
              <a:sym typeface="Inter"/>
            </a:endParaRPr>
          </a:p>
          <a:p>
            <a:pPr marL="400050" marR="0" lvl="0" indent="-203200" algn="l" rtl="0">
              <a:lnSpc>
                <a:spcPct val="100000"/>
              </a:lnSpc>
              <a:spcBef>
                <a:spcPts val="0"/>
              </a:spcBef>
              <a:spcAft>
                <a:spcPts val="0"/>
              </a:spcAft>
              <a:buClr>
                <a:schemeClr val="dk1"/>
              </a:buClr>
              <a:buSzPts val="1400"/>
              <a:buFont typeface="Inter"/>
              <a:buChar char="●"/>
            </a:pPr>
            <a:r>
              <a:rPr lang="en" i="0" u="none" strike="noStrike" cap="none">
                <a:solidFill>
                  <a:schemeClr val="dk1"/>
                </a:solidFill>
                <a:latin typeface="Inter"/>
                <a:ea typeface="Inter"/>
                <a:cs typeface="Inter"/>
                <a:sym typeface="Inter"/>
              </a:rPr>
              <a:t>jenis kelamin</a:t>
            </a:r>
            <a:endParaRPr i="0" u="none" strike="noStrike" cap="none">
              <a:solidFill>
                <a:schemeClr val="dk1"/>
              </a:solidFill>
              <a:latin typeface="Inter"/>
              <a:ea typeface="Inter"/>
              <a:cs typeface="Inter"/>
              <a:sym typeface="Inter"/>
            </a:endParaRPr>
          </a:p>
          <a:p>
            <a:pPr marL="400050" marR="0" lvl="0" indent="-203200" algn="l" rtl="0">
              <a:lnSpc>
                <a:spcPct val="100000"/>
              </a:lnSpc>
              <a:spcBef>
                <a:spcPts val="0"/>
              </a:spcBef>
              <a:spcAft>
                <a:spcPts val="0"/>
              </a:spcAft>
              <a:buClr>
                <a:schemeClr val="dk1"/>
              </a:buClr>
              <a:buSzPts val="1400"/>
              <a:buFont typeface="Inter"/>
              <a:buChar char="●"/>
            </a:pPr>
            <a:r>
              <a:rPr lang="en" i="0" u="none" strike="noStrike" cap="none">
                <a:solidFill>
                  <a:schemeClr val="dk1"/>
                </a:solidFill>
                <a:latin typeface="Inter"/>
                <a:ea typeface="Inter"/>
                <a:cs typeface="Inter"/>
                <a:sym typeface="Inter"/>
              </a:rPr>
              <a:t>kemampuan intelektual</a:t>
            </a:r>
            <a:endParaRPr i="0" u="none" strike="noStrike" cap="none">
              <a:solidFill>
                <a:schemeClr val="dk1"/>
              </a:solidFill>
              <a:latin typeface="Inter"/>
              <a:ea typeface="Inter"/>
              <a:cs typeface="Inter"/>
              <a:sym typeface="Inter"/>
            </a:endParaRPr>
          </a:p>
          <a:p>
            <a:pPr marL="400050" marR="0" lvl="0" indent="-203200" algn="l" rtl="0">
              <a:lnSpc>
                <a:spcPct val="100000"/>
              </a:lnSpc>
              <a:spcBef>
                <a:spcPts val="0"/>
              </a:spcBef>
              <a:spcAft>
                <a:spcPts val="0"/>
              </a:spcAft>
              <a:buClr>
                <a:schemeClr val="dk1"/>
              </a:buClr>
              <a:buSzPts val="1400"/>
              <a:buFont typeface="Inter"/>
              <a:buChar char="●"/>
            </a:pPr>
            <a:r>
              <a:rPr lang="en" i="0" u="none" strike="noStrike" cap="none">
                <a:solidFill>
                  <a:schemeClr val="dk1"/>
                </a:solidFill>
                <a:latin typeface="Inter"/>
                <a:ea typeface="Inter"/>
                <a:cs typeface="Inter"/>
                <a:sym typeface="Inter"/>
              </a:rPr>
              <a:t>mental</a:t>
            </a:r>
            <a:endParaRPr i="0" u="none" strike="noStrike" cap="none">
              <a:solidFill>
                <a:schemeClr val="dk1"/>
              </a:solidFill>
              <a:latin typeface="Inter"/>
              <a:ea typeface="Inter"/>
              <a:cs typeface="Inter"/>
              <a:sym typeface="Inter"/>
            </a:endParaRPr>
          </a:p>
          <a:p>
            <a:pPr marL="400050" marR="0" lvl="0" indent="-203200" algn="l" rtl="0">
              <a:lnSpc>
                <a:spcPct val="100000"/>
              </a:lnSpc>
              <a:spcBef>
                <a:spcPts val="0"/>
              </a:spcBef>
              <a:spcAft>
                <a:spcPts val="0"/>
              </a:spcAft>
              <a:buClr>
                <a:schemeClr val="dk1"/>
              </a:buClr>
              <a:buSzPts val="1400"/>
              <a:buFont typeface="Inter"/>
              <a:buChar char="●"/>
            </a:pPr>
            <a:r>
              <a:rPr lang="en" i="0" u="none" strike="noStrike" cap="none">
                <a:solidFill>
                  <a:schemeClr val="dk1"/>
                </a:solidFill>
                <a:latin typeface="Inter"/>
                <a:ea typeface="Inter"/>
                <a:cs typeface="Inter"/>
                <a:sym typeface="Inter"/>
              </a:rPr>
              <a:t>sensorik</a:t>
            </a:r>
            <a:endParaRPr i="0" u="none" strike="noStrike" cap="none">
              <a:solidFill>
                <a:schemeClr val="dk1"/>
              </a:solidFill>
              <a:latin typeface="Inter"/>
              <a:ea typeface="Inter"/>
              <a:cs typeface="Inter"/>
              <a:sym typeface="Inter"/>
            </a:endParaRPr>
          </a:p>
          <a:p>
            <a:pPr marL="400050" marR="0" lvl="0" indent="-203200" algn="l" rtl="0">
              <a:lnSpc>
                <a:spcPct val="100000"/>
              </a:lnSpc>
              <a:spcBef>
                <a:spcPts val="0"/>
              </a:spcBef>
              <a:spcAft>
                <a:spcPts val="0"/>
              </a:spcAft>
              <a:buClr>
                <a:schemeClr val="dk1"/>
              </a:buClr>
              <a:buSzPts val="1400"/>
              <a:buFont typeface="Inter"/>
              <a:buChar char="●"/>
            </a:pPr>
            <a:r>
              <a:rPr lang="en" i="0" u="none" strike="noStrike" cap="none">
                <a:solidFill>
                  <a:schemeClr val="dk1"/>
                </a:solidFill>
                <a:latin typeface="Inter"/>
                <a:ea typeface="Inter"/>
                <a:cs typeface="Inter"/>
                <a:sym typeface="Inter"/>
              </a:rPr>
              <a:t>fisik</a:t>
            </a:r>
            <a:endParaRPr i="0" u="none" strike="noStrike" cap="none">
              <a:solidFill>
                <a:schemeClr val="dk1"/>
              </a:solidFill>
              <a:latin typeface="Inter"/>
              <a:ea typeface="Inter"/>
              <a:cs typeface="Inter"/>
              <a:sym typeface="Inter"/>
            </a:endParaRPr>
          </a:p>
        </p:txBody>
      </p:sp>
      <p:sp>
        <p:nvSpPr>
          <p:cNvPr id="436" name="Google Shape;436;g3118fbdc7d1_4_187"/>
          <p:cNvSpPr/>
          <p:nvPr/>
        </p:nvSpPr>
        <p:spPr>
          <a:xfrm>
            <a:off x="4524196" y="1370448"/>
            <a:ext cx="1379700" cy="1314300"/>
          </a:xfrm>
          <a:prstGeom prst="rightArrow">
            <a:avLst>
              <a:gd name="adj1" fmla="val 50000"/>
              <a:gd name="adj2" fmla="val 48252"/>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400" i="0" u="none" strike="noStrike" cap="none">
                <a:solidFill>
                  <a:schemeClr val="dk1"/>
                </a:solidFill>
                <a:latin typeface="Inter"/>
                <a:ea typeface="Inter"/>
                <a:cs typeface="Inter"/>
                <a:sym typeface="Inter"/>
              </a:rPr>
              <a:t>atas dasar</a:t>
            </a:r>
            <a:endParaRPr sz="1400" i="0" u="none" strike="noStrike" cap="none">
              <a:solidFill>
                <a:schemeClr val="dk1"/>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100"/>
              <a:buFont typeface="Arial"/>
              <a:buNone/>
            </a:pPr>
            <a:r>
              <a:rPr lang="en" sz="1400" i="0" u="sng" strike="noStrike" cap="none">
                <a:solidFill>
                  <a:schemeClr val="dk1"/>
                </a:solidFill>
                <a:latin typeface="Inter"/>
                <a:ea typeface="Inter"/>
                <a:cs typeface="Inter"/>
                <a:sym typeface="Inter"/>
              </a:rPr>
              <a:t>identitas</a:t>
            </a:r>
            <a:endParaRPr sz="1400" i="0" u="sng" strike="noStrike" cap="none">
              <a:solidFill>
                <a:schemeClr val="dk1"/>
              </a:solidFill>
              <a:latin typeface="Inter"/>
              <a:ea typeface="Inter"/>
              <a:cs typeface="Inter"/>
              <a:sym typeface="Inter"/>
            </a:endParaRPr>
          </a:p>
        </p:txBody>
      </p:sp>
      <p:sp>
        <p:nvSpPr>
          <p:cNvPr id="437" name="Google Shape;437;g3118fbdc7d1_4_187"/>
          <p:cNvSpPr/>
          <p:nvPr/>
        </p:nvSpPr>
        <p:spPr>
          <a:xfrm>
            <a:off x="2535631" y="784675"/>
            <a:ext cx="1764300" cy="276600"/>
          </a:xfrm>
          <a:prstGeom prst="rect">
            <a:avLst/>
          </a:prstGeom>
          <a:solidFill>
            <a:srgbClr val="D8D8D8"/>
          </a:solid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100"/>
              <a:buFont typeface="Arial"/>
              <a:buNone/>
            </a:pPr>
            <a:r>
              <a:rPr lang="en" sz="1200" b="1" i="0" u="none" strike="noStrike" cap="none">
                <a:solidFill>
                  <a:schemeClr val="dk1"/>
                </a:solidFill>
                <a:latin typeface="Inter"/>
                <a:ea typeface="Inter"/>
                <a:cs typeface="Inter"/>
                <a:sym typeface="Inter"/>
              </a:rPr>
              <a:t>Bentuk:</a:t>
            </a:r>
            <a:endParaRPr sz="1200" b="1" i="0" u="none" strike="noStrike" cap="none">
              <a:solidFill>
                <a:schemeClr val="dk1"/>
              </a:solidFill>
              <a:latin typeface="Inter"/>
              <a:ea typeface="Inter"/>
              <a:cs typeface="Inter"/>
              <a:sym typeface="Inter"/>
            </a:endParaRPr>
          </a:p>
        </p:txBody>
      </p:sp>
      <p:sp>
        <p:nvSpPr>
          <p:cNvPr id="438" name="Google Shape;438;g3118fbdc7d1_4_187"/>
          <p:cNvSpPr/>
          <p:nvPr/>
        </p:nvSpPr>
        <p:spPr>
          <a:xfrm>
            <a:off x="1175" y="126060"/>
            <a:ext cx="6627000" cy="475500"/>
          </a:xfrm>
          <a:prstGeom prst="rect">
            <a:avLst/>
          </a:prstGeom>
          <a:solidFill>
            <a:srgbClr val="135D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2100" b="1" i="0" u="none" strike="noStrike" cap="none">
                <a:solidFill>
                  <a:schemeClr val="lt1"/>
                </a:solidFill>
                <a:latin typeface="Inter"/>
                <a:ea typeface="Inter"/>
                <a:cs typeface="Inter"/>
                <a:sym typeface="Inter"/>
              </a:rPr>
              <a:t>Jawaban yang tepat: </a:t>
            </a:r>
            <a:r>
              <a:rPr lang="en" sz="2100" b="1">
                <a:solidFill>
                  <a:schemeClr val="lt1"/>
                </a:solidFill>
                <a:latin typeface="Inter"/>
                <a:ea typeface="Inter"/>
                <a:cs typeface="Inter"/>
                <a:sym typeface="Inter"/>
              </a:rPr>
              <a:t>diskriminasi dan intoleransi</a:t>
            </a:r>
            <a:endParaRPr sz="2100" b="1" i="0" u="none" strike="noStrike" cap="none">
              <a:solidFill>
                <a:schemeClr val="lt1"/>
              </a:solidFill>
              <a:latin typeface="Inter"/>
              <a:ea typeface="Inter"/>
              <a:cs typeface="Inter"/>
              <a:sym typeface="Inte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g3118fbdc7d1_4_176"/>
          <p:cNvSpPr txBox="1"/>
          <p:nvPr/>
        </p:nvSpPr>
        <p:spPr>
          <a:xfrm>
            <a:off x="838200" y="365125"/>
            <a:ext cx="7032600" cy="1903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000"/>
              <a:buFont typeface="Arial"/>
              <a:buNone/>
            </a:pPr>
            <a:r>
              <a:rPr lang="en" sz="1800" b="0" i="0" u="none" strike="noStrike" cap="none" dirty="0">
                <a:solidFill>
                  <a:srgbClr val="000000"/>
                </a:solidFill>
                <a:latin typeface="Inter Light"/>
                <a:ea typeface="Inter Light"/>
                <a:cs typeface="Inter Light"/>
                <a:sym typeface="Inter Light"/>
              </a:rPr>
              <a:t>Silakan </a:t>
            </a:r>
            <a:r>
              <a:rPr lang="id-ID" sz="1800" b="0" i="0" u="none" strike="noStrike" cap="none" dirty="0" smtClean="0">
                <a:solidFill>
                  <a:srgbClr val="000000"/>
                </a:solidFill>
                <a:latin typeface="Inter Light"/>
                <a:ea typeface="Inter Light"/>
                <a:cs typeface="Inter Light"/>
                <a:sym typeface="Inter Light"/>
              </a:rPr>
              <a:t>Adik-adik</a:t>
            </a:r>
            <a:r>
              <a:rPr lang="en" sz="1800" b="0" i="0" u="none" strike="noStrike" cap="none" dirty="0" smtClean="0">
                <a:solidFill>
                  <a:srgbClr val="000000"/>
                </a:solidFill>
                <a:latin typeface="Inter Light"/>
                <a:ea typeface="Inter Light"/>
                <a:cs typeface="Inter Light"/>
                <a:sym typeface="Inter Light"/>
              </a:rPr>
              <a:t> </a:t>
            </a:r>
            <a:r>
              <a:rPr lang="en" sz="1800" b="0" i="0" u="none" strike="noStrike" cap="none" dirty="0">
                <a:solidFill>
                  <a:srgbClr val="000000"/>
                </a:solidFill>
                <a:latin typeface="Inter Light"/>
                <a:ea typeface="Inter Light"/>
                <a:cs typeface="Inter Light"/>
                <a:sym typeface="Inter Light"/>
              </a:rPr>
              <a:t>menentukan apakah pernyataan berikut termasuk dalam kekerasan fisik, psikis, seksual, perundungan, diskriminasi dan intoleransi, atau kebijakan yang mengandung unsur kekerasan beserta alasannya</a:t>
            </a:r>
            <a:endParaRPr sz="1800" b="0" i="0" u="none" strike="noStrike" cap="none" dirty="0">
              <a:solidFill>
                <a:srgbClr val="000000"/>
              </a:solidFill>
              <a:latin typeface="Inter Light"/>
              <a:ea typeface="Inter Light"/>
              <a:cs typeface="Inter Light"/>
              <a:sym typeface="Inter Light"/>
            </a:endParaRPr>
          </a:p>
        </p:txBody>
      </p:sp>
      <p:sp>
        <p:nvSpPr>
          <p:cNvPr id="444" name="Google Shape;444;g3118fbdc7d1_4_176"/>
          <p:cNvSpPr txBox="1"/>
          <p:nvPr/>
        </p:nvSpPr>
        <p:spPr>
          <a:xfrm>
            <a:off x="856350" y="1755550"/>
            <a:ext cx="7725000" cy="2839200"/>
          </a:xfrm>
          <a:prstGeom prst="rect">
            <a:avLst/>
          </a:prstGeom>
          <a:solidFill>
            <a:srgbClr val="FFE59A"/>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1" i="0" u="none" strike="noStrike" cap="none">
                <a:solidFill>
                  <a:srgbClr val="000000"/>
                </a:solidFill>
                <a:latin typeface="Inter"/>
                <a:ea typeface="Inter"/>
                <a:cs typeface="Inter"/>
                <a:sym typeface="Inter"/>
              </a:rPr>
              <a:t>Pernyataan 7:</a:t>
            </a:r>
            <a:endParaRPr sz="1800" b="1" i="0" u="none" strike="noStrike" cap="none">
              <a:solidFill>
                <a:srgbClr val="000000"/>
              </a:solidFill>
              <a:latin typeface="Inter"/>
              <a:ea typeface="Inter"/>
              <a:cs typeface="Inter"/>
              <a:sym typeface="Inter"/>
            </a:endParaRPr>
          </a:p>
          <a:p>
            <a:pPr marL="0" marR="0" lvl="0" indent="0" algn="l" rtl="0">
              <a:lnSpc>
                <a:spcPct val="115000"/>
              </a:lnSpc>
              <a:spcBef>
                <a:spcPts val="1000"/>
              </a:spcBef>
              <a:spcAft>
                <a:spcPts val="0"/>
              </a:spcAft>
              <a:buClr>
                <a:srgbClr val="000000"/>
              </a:buClr>
              <a:buSzPts val="1800"/>
              <a:buFont typeface="Arial"/>
              <a:buNone/>
            </a:pPr>
            <a:r>
              <a:rPr lang="en" sz="1800">
                <a:latin typeface="Inter"/>
                <a:ea typeface="Inter"/>
                <a:cs typeface="Inter"/>
                <a:sym typeface="Inter"/>
              </a:rPr>
              <a:t>Sekolah Tinggi B</a:t>
            </a:r>
            <a:r>
              <a:rPr lang="en" sz="1800" i="0" u="none" strike="noStrike" cap="none">
                <a:solidFill>
                  <a:srgbClr val="000000"/>
                </a:solidFill>
                <a:latin typeface="Inter"/>
                <a:ea typeface="Inter"/>
                <a:cs typeface="Inter"/>
                <a:sym typeface="Inter"/>
              </a:rPr>
              <a:t> akan mengirimkan pendidik untuk mengikuti pelatihan di tingkat nasional. Wakil </a:t>
            </a:r>
            <a:r>
              <a:rPr lang="en" sz="1800">
                <a:latin typeface="Inter"/>
                <a:ea typeface="Inter"/>
                <a:cs typeface="Inter"/>
                <a:sym typeface="Inter"/>
              </a:rPr>
              <a:t>direktur</a:t>
            </a:r>
            <a:r>
              <a:rPr lang="en" sz="1800" i="0" u="none" strike="noStrike" cap="none">
                <a:solidFill>
                  <a:srgbClr val="000000"/>
                </a:solidFill>
                <a:latin typeface="Inter"/>
                <a:ea typeface="Inter"/>
                <a:cs typeface="Inter"/>
                <a:sym typeface="Inter"/>
              </a:rPr>
              <a:t> merekomendasikan </a:t>
            </a:r>
            <a:r>
              <a:rPr lang="en" sz="1800">
                <a:latin typeface="Inter"/>
                <a:ea typeface="Inter"/>
                <a:cs typeface="Inter"/>
                <a:sym typeface="Inter"/>
              </a:rPr>
              <a:t>dosen</a:t>
            </a:r>
            <a:r>
              <a:rPr lang="en" sz="1800" i="0" u="none" strike="noStrike" cap="none">
                <a:solidFill>
                  <a:srgbClr val="000000"/>
                </a:solidFill>
                <a:latin typeface="Inter"/>
                <a:ea typeface="Inter"/>
                <a:cs typeface="Inter"/>
                <a:sym typeface="Inter"/>
              </a:rPr>
              <a:t> A untuk menjadi perwakilan sekolah karena </a:t>
            </a:r>
            <a:r>
              <a:rPr lang="en" sz="1800">
                <a:latin typeface="Inter"/>
                <a:ea typeface="Inter"/>
                <a:cs typeface="Inter"/>
                <a:sym typeface="Inter"/>
              </a:rPr>
              <a:t>dosen</a:t>
            </a:r>
            <a:r>
              <a:rPr lang="en" sz="1800" i="0" u="none" strike="noStrike" cap="none">
                <a:solidFill>
                  <a:srgbClr val="000000"/>
                </a:solidFill>
                <a:latin typeface="Inter"/>
                <a:ea typeface="Inter"/>
                <a:cs typeface="Inter"/>
                <a:sym typeface="Inter"/>
              </a:rPr>
              <a:t> A berpotensi dan memiliki minat dalam topik pelatihan tersebut. Namun, dalam rapat </a:t>
            </a:r>
            <a:r>
              <a:rPr lang="en" sz="1800">
                <a:latin typeface="Inter"/>
                <a:ea typeface="Inter"/>
                <a:cs typeface="Inter"/>
                <a:sym typeface="Inter"/>
              </a:rPr>
              <a:t>pimpinan</a:t>
            </a:r>
            <a:r>
              <a:rPr lang="en" sz="1800" i="0" u="none" strike="noStrike" cap="none">
                <a:solidFill>
                  <a:srgbClr val="000000"/>
                </a:solidFill>
                <a:latin typeface="Inter"/>
                <a:ea typeface="Inter"/>
                <a:cs typeface="Inter"/>
                <a:sym typeface="Inter"/>
              </a:rPr>
              <a:t>, </a:t>
            </a:r>
            <a:r>
              <a:rPr lang="en" sz="1800" u="sng">
                <a:latin typeface="Inter"/>
                <a:ea typeface="Inter"/>
                <a:cs typeface="Inter"/>
                <a:sym typeface="Inter"/>
              </a:rPr>
              <a:t>mayoritas pimpinan </a:t>
            </a:r>
            <a:r>
              <a:rPr lang="en" sz="1800" i="0" u="sng" strike="noStrike" cap="none">
                <a:solidFill>
                  <a:srgbClr val="000000"/>
                </a:solidFill>
                <a:latin typeface="Inter"/>
                <a:ea typeface="Inter"/>
                <a:cs typeface="Inter"/>
                <a:sym typeface="Inter"/>
              </a:rPr>
              <a:t>tidak setuju dan menolak, karena </a:t>
            </a:r>
            <a:r>
              <a:rPr lang="en" sz="1800" u="sng">
                <a:latin typeface="Inter"/>
                <a:ea typeface="Inter"/>
                <a:cs typeface="Inter"/>
                <a:sym typeface="Inter"/>
              </a:rPr>
              <a:t>dosen </a:t>
            </a:r>
            <a:r>
              <a:rPr lang="en" sz="1800" i="0" u="sng" strike="noStrike" cap="none">
                <a:solidFill>
                  <a:srgbClr val="000000"/>
                </a:solidFill>
                <a:latin typeface="Inter"/>
                <a:ea typeface="Inter"/>
                <a:cs typeface="Inter"/>
                <a:sym typeface="Inter"/>
              </a:rPr>
              <a:t>A merupakan pendatang dan merupakan suku minoritas di daerah mereka.</a:t>
            </a:r>
            <a:endParaRPr sz="1800" i="0" u="sng" strike="noStrike" cap="none">
              <a:solidFill>
                <a:srgbClr val="000000"/>
              </a:solidFill>
              <a:latin typeface="Inter"/>
              <a:ea typeface="Inter"/>
              <a:cs typeface="Inter"/>
              <a:sym typeface="Inte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3118fbdc7d1_4_209"/>
          <p:cNvSpPr txBox="1"/>
          <p:nvPr/>
        </p:nvSpPr>
        <p:spPr>
          <a:xfrm>
            <a:off x="565500" y="2035000"/>
            <a:ext cx="8013000" cy="1614000"/>
          </a:xfrm>
          <a:prstGeom prst="rect">
            <a:avLst/>
          </a:prstGeom>
          <a:solidFill>
            <a:srgbClr val="D9EAD3"/>
          </a:solid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 sz="2100" b="1" i="0" u="none" strike="noStrike" cap="none">
                <a:solidFill>
                  <a:srgbClr val="000000"/>
                </a:solidFill>
                <a:latin typeface="Inter"/>
                <a:ea typeface="Inter"/>
                <a:cs typeface="Inter"/>
                <a:sym typeface="Inter"/>
              </a:rPr>
              <a:t>Pernyataan </a:t>
            </a:r>
            <a:r>
              <a:rPr lang="en" sz="2100" b="1">
                <a:latin typeface="Inter"/>
                <a:ea typeface="Inter"/>
                <a:cs typeface="Inter"/>
                <a:sym typeface="Inter"/>
              </a:rPr>
              <a:t>8</a:t>
            </a:r>
            <a:r>
              <a:rPr lang="en" sz="2100" b="1" i="0" u="none" strike="noStrike" cap="none">
                <a:solidFill>
                  <a:srgbClr val="000000"/>
                </a:solidFill>
                <a:latin typeface="Inter"/>
                <a:ea typeface="Inter"/>
                <a:cs typeface="Inter"/>
                <a:sym typeface="Inter"/>
              </a:rPr>
              <a:t>:</a:t>
            </a:r>
            <a:endParaRPr sz="1300" b="1" i="0" u="none" strike="noStrike" cap="none">
              <a:solidFill>
                <a:srgbClr val="000000"/>
              </a:solidFill>
              <a:latin typeface="Inter"/>
              <a:ea typeface="Inter"/>
              <a:cs typeface="Inter"/>
              <a:sym typeface="Inter"/>
            </a:endParaRPr>
          </a:p>
          <a:p>
            <a:pPr marL="0" marR="0" lvl="0" indent="0" algn="l" rtl="0">
              <a:lnSpc>
                <a:spcPct val="90000"/>
              </a:lnSpc>
              <a:spcBef>
                <a:spcPts val="1000"/>
              </a:spcBef>
              <a:spcAft>
                <a:spcPts val="0"/>
              </a:spcAft>
              <a:buClr>
                <a:srgbClr val="000000"/>
              </a:buClr>
              <a:buSzPts val="3200"/>
              <a:buFont typeface="Arial"/>
              <a:buNone/>
            </a:pPr>
            <a:r>
              <a:rPr lang="en" sz="2100" b="1">
                <a:latin typeface="Inter"/>
                <a:ea typeface="Inter"/>
                <a:cs typeface="Inter"/>
                <a:sym typeface="Inter"/>
              </a:rPr>
              <a:t>Perguruan tinggi</a:t>
            </a:r>
            <a:r>
              <a:rPr lang="en" sz="2100" b="1" i="0" u="none" strike="noStrike" cap="none">
                <a:solidFill>
                  <a:srgbClr val="000000"/>
                </a:solidFill>
                <a:latin typeface="Inter"/>
                <a:ea typeface="Inter"/>
                <a:cs typeface="Inter"/>
                <a:sym typeface="Inter"/>
              </a:rPr>
              <a:t> </a:t>
            </a:r>
            <a:r>
              <a:rPr lang="en" sz="2100" i="0" u="none" strike="noStrike" cap="none">
                <a:solidFill>
                  <a:srgbClr val="000000"/>
                </a:solidFill>
                <a:latin typeface="Inter"/>
                <a:ea typeface="Inter"/>
                <a:cs typeface="Inter"/>
                <a:sym typeface="Inter"/>
              </a:rPr>
              <a:t>meminta se</a:t>
            </a:r>
            <a:r>
              <a:rPr lang="en" sz="2100">
                <a:latin typeface="Inter"/>
                <a:ea typeface="Inter"/>
                <a:cs typeface="Inter"/>
                <a:sym typeface="Inter"/>
              </a:rPr>
              <a:t>luruh dekan universitas</a:t>
            </a:r>
            <a:r>
              <a:rPr lang="en" sz="2100" i="0" u="none" strike="noStrike" cap="none">
                <a:solidFill>
                  <a:srgbClr val="000000"/>
                </a:solidFill>
                <a:latin typeface="Inter"/>
                <a:ea typeface="Inter"/>
                <a:cs typeface="Inter"/>
                <a:sym typeface="Inter"/>
              </a:rPr>
              <a:t> untuk memberikan </a:t>
            </a:r>
            <a:r>
              <a:rPr lang="en" sz="2100" i="0" u="sng" strike="noStrike" cap="none">
                <a:solidFill>
                  <a:srgbClr val="000000"/>
                </a:solidFill>
                <a:latin typeface="Inter"/>
                <a:ea typeface="Inter"/>
                <a:cs typeface="Inter"/>
                <a:sym typeface="Inter"/>
              </a:rPr>
              <a:t>sanksi berupa dikeluarkan dari </a:t>
            </a:r>
            <a:r>
              <a:rPr lang="en" sz="2100" u="sng">
                <a:latin typeface="Inter"/>
                <a:ea typeface="Inter"/>
                <a:cs typeface="Inter"/>
                <a:sym typeface="Inter"/>
              </a:rPr>
              <a:t>kampus </a:t>
            </a:r>
            <a:r>
              <a:rPr lang="en" sz="2100" i="0" u="sng" strike="noStrike" cap="none">
                <a:solidFill>
                  <a:srgbClr val="000000"/>
                </a:solidFill>
                <a:latin typeface="Inter"/>
                <a:ea typeface="Inter"/>
                <a:cs typeface="Inter"/>
                <a:sym typeface="Inter"/>
              </a:rPr>
              <a:t>bagi </a:t>
            </a:r>
            <a:r>
              <a:rPr lang="en" sz="2100" u="sng">
                <a:latin typeface="Inter"/>
                <a:ea typeface="Inter"/>
                <a:cs typeface="Inter"/>
                <a:sym typeface="Inter"/>
              </a:rPr>
              <a:t>mahasiswa/i </a:t>
            </a:r>
            <a:r>
              <a:rPr lang="en" sz="2100" i="0" u="sng" strike="noStrike" cap="none">
                <a:solidFill>
                  <a:srgbClr val="000000"/>
                </a:solidFill>
                <a:latin typeface="Inter"/>
                <a:ea typeface="Inter"/>
                <a:cs typeface="Inter"/>
                <a:sym typeface="Inter"/>
              </a:rPr>
              <a:t>yang diketahui terlibat dalam tawuran</a:t>
            </a:r>
            <a:r>
              <a:rPr lang="en" sz="2100" i="0" u="none" strike="noStrike" cap="none">
                <a:solidFill>
                  <a:srgbClr val="000000"/>
                </a:solidFill>
                <a:latin typeface="Inter"/>
                <a:ea typeface="Inter"/>
                <a:cs typeface="Inter"/>
                <a:sym typeface="Inter"/>
              </a:rPr>
              <a:t>.</a:t>
            </a:r>
            <a:endParaRPr sz="1300" i="0" u="none" strike="noStrike" cap="none">
              <a:solidFill>
                <a:srgbClr val="000000"/>
              </a:solidFill>
              <a:latin typeface="Inter"/>
              <a:ea typeface="Inter"/>
              <a:cs typeface="Inter"/>
              <a:sym typeface="Inter"/>
            </a:endParaRPr>
          </a:p>
          <a:p>
            <a:pPr marL="0" marR="0" lvl="0" indent="0" algn="l" rtl="0">
              <a:lnSpc>
                <a:spcPct val="115000"/>
              </a:lnSpc>
              <a:spcBef>
                <a:spcPts val="0"/>
              </a:spcBef>
              <a:spcAft>
                <a:spcPts val="0"/>
              </a:spcAft>
              <a:buClr>
                <a:srgbClr val="000000"/>
              </a:buClr>
              <a:buSzPts val="300"/>
              <a:buFont typeface="Arial"/>
              <a:buNone/>
            </a:pPr>
            <a:endParaRPr sz="300" i="0" u="none" strike="noStrike" cap="none">
              <a:solidFill>
                <a:srgbClr val="FFFFFF"/>
              </a:solidFill>
              <a:latin typeface="Inter"/>
              <a:ea typeface="Inter"/>
              <a:cs typeface="Inter"/>
              <a:sym typeface="Inter"/>
            </a:endParaRPr>
          </a:p>
        </p:txBody>
      </p:sp>
      <p:sp>
        <p:nvSpPr>
          <p:cNvPr id="450" name="Google Shape;450;g3118fbdc7d1_4_209"/>
          <p:cNvSpPr txBox="1"/>
          <p:nvPr/>
        </p:nvSpPr>
        <p:spPr>
          <a:xfrm>
            <a:off x="565500" y="231175"/>
            <a:ext cx="8013000" cy="15726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900"/>
              <a:buFont typeface="Arial"/>
              <a:buNone/>
            </a:pPr>
            <a:r>
              <a:rPr lang="en" sz="1900" b="0" i="0" u="none" strike="noStrike" cap="none" dirty="0">
                <a:solidFill>
                  <a:srgbClr val="000000"/>
                </a:solidFill>
                <a:latin typeface="Inter Light"/>
                <a:ea typeface="Inter Light"/>
                <a:cs typeface="Inter Light"/>
                <a:sym typeface="Inter Light"/>
              </a:rPr>
              <a:t>Silakan </a:t>
            </a:r>
            <a:r>
              <a:rPr lang="id-ID" sz="1900" b="0" i="0" u="none" strike="noStrike" cap="none" dirty="0" smtClean="0">
                <a:solidFill>
                  <a:srgbClr val="000000"/>
                </a:solidFill>
                <a:latin typeface="Inter Light"/>
                <a:ea typeface="Inter Light"/>
                <a:cs typeface="Inter Light"/>
                <a:sym typeface="Inter Light"/>
              </a:rPr>
              <a:t>Adik-adik</a:t>
            </a:r>
            <a:r>
              <a:rPr lang="en" sz="1900" b="0" i="0" u="none" strike="noStrike" cap="none" dirty="0" smtClean="0">
                <a:solidFill>
                  <a:srgbClr val="000000"/>
                </a:solidFill>
                <a:latin typeface="Inter Light"/>
                <a:ea typeface="Inter Light"/>
                <a:cs typeface="Inter Light"/>
                <a:sym typeface="Inter Light"/>
              </a:rPr>
              <a:t> </a:t>
            </a:r>
            <a:r>
              <a:rPr lang="en" sz="1900" b="0" i="0" u="none" strike="noStrike" cap="none" dirty="0">
                <a:solidFill>
                  <a:srgbClr val="000000"/>
                </a:solidFill>
                <a:latin typeface="Inter Light"/>
                <a:ea typeface="Inter Light"/>
                <a:cs typeface="Inter Light"/>
                <a:sym typeface="Inter Light"/>
              </a:rPr>
              <a:t>menentukan apakah pernyataan berikut termasuk dalam kekerasan fisik, psikis, seksual, perundungan, diskriminasi dan intoleransi, atau kebijakan yang mengandung unsur kekerasan beserta alasannya</a:t>
            </a:r>
            <a:endParaRPr sz="1900" b="0" i="0" u="none" strike="noStrike" cap="none" dirty="0">
              <a:solidFill>
                <a:srgbClr val="000000"/>
              </a:solidFill>
              <a:latin typeface="Inter Light"/>
              <a:ea typeface="Inter Light"/>
              <a:cs typeface="Inter Light"/>
              <a:sym typeface="Inter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3125dd3a63e_0_87"/>
          <p:cNvSpPr txBox="1"/>
          <p:nvPr/>
        </p:nvSpPr>
        <p:spPr>
          <a:xfrm>
            <a:off x="868703" y="2029638"/>
            <a:ext cx="1387200" cy="3510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Inter"/>
              <a:ea typeface="Inter"/>
              <a:cs typeface="Inter"/>
              <a:sym typeface="Inter"/>
            </a:endParaRPr>
          </a:p>
        </p:txBody>
      </p:sp>
      <p:sp>
        <p:nvSpPr>
          <p:cNvPr id="456" name="Google Shape;456;g3125dd3a63e_0_87"/>
          <p:cNvSpPr/>
          <p:nvPr/>
        </p:nvSpPr>
        <p:spPr>
          <a:xfrm>
            <a:off x="2542425" y="1984416"/>
            <a:ext cx="2371500" cy="1299900"/>
          </a:xfrm>
          <a:prstGeom prst="rect">
            <a:avLst/>
          </a:prstGeom>
          <a:solidFill>
            <a:srgbClr val="CFE2F3"/>
          </a:solidFill>
          <a:ln>
            <a:noFill/>
          </a:ln>
        </p:spPr>
        <p:txBody>
          <a:bodyPr spcFirstLastPara="1" wrap="square" lIns="91425" tIns="91425" rIns="91425" bIns="91425" anchor="ctr" anchorCtr="0">
            <a:noAutofit/>
          </a:bodyPr>
          <a:lstStyle/>
          <a:p>
            <a:pPr marL="114300" marR="0" lvl="0" indent="0" algn="l" rtl="0">
              <a:lnSpc>
                <a:spcPct val="100000"/>
              </a:lnSpc>
              <a:spcBef>
                <a:spcPts val="0"/>
              </a:spcBef>
              <a:spcAft>
                <a:spcPts val="0"/>
              </a:spcAft>
              <a:buClr>
                <a:schemeClr val="dk1"/>
              </a:buClr>
              <a:buSzPts val="1100"/>
              <a:buFont typeface="Arial"/>
              <a:buNone/>
            </a:pPr>
            <a:r>
              <a:rPr lang="en" sz="1300" b="0" i="0" u="none" strike="noStrike" cap="none">
                <a:solidFill>
                  <a:schemeClr val="dk1"/>
                </a:solidFill>
                <a:latin typeface="Inter"/>
                <a:ea typeface="Inter"/>
                <a:cs typeface="Inter"/>
                <a:sym typeface="Inter"/>
              </a:rPr>
              <a:t>Kebijakan yang berpotensi atau menimbulkan terjadinya kekerasan baik secara tertulis atau tidak tertulis</a:t>
            </a:r>
            <a:endParaRPr sz="1300" b="0" i="0" u="none" strike="noStrike" cap="none">
              <a:solidFill>
                <a:schemeClr val="dk1"/>
              </a:solidFill>
              <a:latin typeface="Inter"/>
              <a:ea typeface="Inter"/>
              <a:cs typeface="Inter"/>
              <a:sym typeface="Inter"/>
            </a:endParaRPr>
          </a:p>
        </p:txBody>
      </p:sp>
      <p:sp>
        <p:nvSpPr>
          <p:cNvPr id="457" name="Google Shape;457;g3125dd3a63e_0_87"/>
          <p:cNvSpPr/>
          <p:nvPr/>
        </p:nvSpPr>
        <p:spPr>
          <a:xfrm>
            <a:off x="243500" y="2005891"/>
            <a:ext cx="2209500" cy="1299900"/>
          </a:xfrm>
          <a:prstGeom prst="rect">
            <a:avLst/>
          </a:prstGeom>
          <a:solidFill>
            <a:srgbClr val="CFE2F3"/>
          </a:solidFill>
          <a:ln>
            <a:noFill/>
          </a:ln>
        </p:spPr>
        <p:txBody>
          <a:bodyPr spcFirstLastPara="1" wrap="square" lIns="40000" tIns="40000" rIns="40000" bIns="400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2060"/>
              </a:solidFill>
              <a:latin typeface="Inter"/>
              <a:ea typeface="Inter"/>
              <a:cs typeface="Inter"/>
              <a:sym typeface="Inter"/>
            </a:endParaRPr>
          </a:p>
        </p:txBody>
      </p:sp>
      <p:sp>
        <p:nvSpPr>
          <p:cNvPr id="458" name="Google Shape;458;g3125dd3a63e_0_87"/>
          <p:cNvSpPr txBox="1"/>
          <p:nvPr/>
        </p:nvSpPr>
        <p:spPr>
          <a:xfrm>
            <a:off x="330782" y="2117576"/>
            <a:ext cx="2034900" cy="10764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 sz="1300" b="1" i="0" u="none" strike="noStrike" cap="none">
                <a:solidFill>
                  <a:schemeClr val="dk1"/>
                </a:solidFill>
                <a:latin typeface="Inter"/>
                <a:ea typeface="Inter"/>
                <a:cs typeface="Inter"/>
                <a:sym typeface="Inter"/>
              </a:rPr>
              <a:t>Kebijakan yang mengandung kekerasan </a:t>
            </a:r>
            <a:endParaRPr sz="1300" b="1" i="0" u="none" strike="noStrike" cap="none">
              <a:solidFill>
                <a:srgbClr val="000000"/>
              </a:solidFill>
              <a:latin typeface="Inter"/>
              <a:ea typeface="Inter"/>
              <a:cs typeface="Inter"/>
              <a:sym typeface="Inter"/>
            </a:endParaRPr>
          </a:p>
        </p:txBody>
      </p:sp>
      <p:sp>
        <p:nvSpPr>
          <p:cNvPr id="459" name="Google Shape;459;g3125dd3a63e_0_87"/>
          <p:cNvSpPr/>
          <p:nvPr/>
        </p:nvSpPr>
        <p:spPr>
          <a:xfrm>
            <a:off x="6117300" y="1942379"/>
            <a:ext cx="2826300" cy="3411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 sz="1300" b="0" i="0" u="none" strike="noStrike" cap="none">
                <a:solidFill>
                  <a:schemeClr val="dk1"/>
                </a:solidFill>
                <a:latin typeface="Inter"/>
                <a:ea typeface="Inter"/>
                <a:cs typeface="Inter"/>
                <a:sym typeface="Inter"/>
              </a:rPr>
              <a:t>surat edaran</a:t>
            </a:r>
            <a:endParaRPr sz="1300" b="0" i="0" u="none" strike="noStrike" cap="none">
              <a:solidFill>
                <a:schemeClr val="dk1"/>
              </a:solidFill>
              <a:latin typeface="Inter"/>
              <a:ea typeface="Inter"/>
              <a:cs typeface="Inter"/>
              <a:sym typeface="Inter"/>
            </a:endParaRPr>
          </a:p>
        </p:txBody>
      </p:sp>
      <p:sp>
        <p:nvSpPr>
          <p:cNvPr id="460" name="Google Shape;460;g3125dd3a63e_0_87"/>
          <p:cNvSpPr/>
          <p:nvPr/>
        </p:nvSpPr>
        <p:spPr>
          <a:xfrm>
            <a:off x="6117300" y="2375691"/>
            <a:ext cx="2826300" cy="3411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 sz="1300" b="0" i="0" u="none" strike="noStrike" cap="none">
                <a:solidFill>
                  <a:schemeClr val="dk1"/>
                </a:solidFill>
                <a:latin typeface="Inter"/>
                <a:ea typeface="Inter"/>
                <a:cs typeface="Inter"/>
                <a:sym typeface="Inter"/>
              </a:rPr>
              <a:t>nota dinas</a:t>
            </a:r>
            <a:endParaRPr sz="1300" b="0" i="0" u="none" strike="noStrike" cap="none">
              <a:solidFill>
                <a:schemeClr val="dk1"/>
              </a:solidFill>
              <a:latin typeface="Inter"/>
              <a:ea typeface="Inter"/>
              <a:cs typeface="Inter"/>
              <a:sym typeface="Inter"/>
            </a:endParaRPr>
          </a:p>
        </p:txBody>
      </p:sp>
      <p:sp>
        <p:nvSpPr>
          <p:cNvPr id="461" name="Google Shape;461;g3125dd3a63e_0_87"/>
          <p:cNvSpPr/>
          <p:nvPr/>
        </p:nvSpPr>
        <p:spPr>
          <a:xfrm>
            <a:off x="6117300" y="2827380"/>
            <a:ext cx="2826300" cy="3411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 sz="1300" b="0" i="0" u="none" strike="noStrike" cap="none">
                <a:solidFill>
                  <a:schemeClr val="dk1"/>
                </a:solidFill>
                <a:latin typeface="Inter"/>
                <a:ea typeface="Inter"/>
                <a:cs typeface="Inter"/>
                <a:sym typeface="Inter"/>
              </a:rPr>
              <a:t>imbauan</a:t>
            </a:r>
            <a:endParaRPr sz="1300" b="0" i="0" u="none" strike="noStrike" cap="none">
              <a:solidFill>
                <a:schemeClr val="dk1"/>
              </a:solidFill>
              <a:latin typeface="Inter"/>
              <a:ea typeface="Inter"/>
              <a:cs typeface="Inter"/>
              <a:sym typeface="Inter"/>
            </a:endParaRPr>
          </a:p>
        </p:txBody>
      </p:sp>
      <p:sp>
        <p:nvSpPr>
          <p:cNvPr id="462" name="Google Shape;462;g3125dd3a63e_0_87"/>
          <p:cNvSpPr/>
          <p:nvPr/>
        </p:nvSpPr>
        <p:spPr>
          <a:xfrm>
            <a:off x="6117300" y="3242317"/>
            <a:ext cx="2826300" cy="3411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 sz="1300" b="0" i="0" u="none" strike="noStrike" cap="none">
                <a:solidFill>
                  <a:schemeClr val="dk1"/>
                </a:solidFill>
                <a:latin typeface="Inter"/>
                <a:ea typeface="Inter"/>
                <a:cs typeface="Inter"/>
                <a:sym typeface="Inter"/>
              </a:rPr>
              <a:t>instruksi</a:t>
            </a:r>
            <a:endParaRPr sz="1300" b="0" i="0" u="none" strike="noStrike" cap="none">
              <a:solidFill>
                <a:schemeClr val="dk1"/>
              </a:solidFill>
              <a:latin typeface="Inter"/>
              <a:ea typeface="Inter"/>
              <a:cs typeface="Inter"/>
              <a:sym typeface="Inter"/>
            </a:endParaRPr>
          </a:p>
        </p:txBody>
      </p:sp>
      <p:sp>
        <p:nvSpPr>
          <p:cNvPr id="463" name="Google Shape;463;g3125dd3a63e_0_87"/>
          <p:cNvSpPr/>
          <p:nvPr/>
        </p:nvSpPr>
        <p:spPr>
          <a:xfrm>
            <a:off x="6117300" y="1509066"/>
            <a:ext cx="2826300" cy="3411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 sz="1300" b="0" i="0" u="none" strike="noStrike" cap="none">
                <a:solidFill>
                  <a:schemeClr val="dk1"/>
                </a:solidFill>
                <a:latin typeface="Inter"/>
                <a:ea typeface="Inter"/>
                <a:cs typeface="Inter"/>
                <a:sym typeface="Inter"/>
              </a:rPr>
              <a:t>surat keputusan</a:t>
            </a:r>
            <a:endParaRPr sz="1300" b="0" i="0" u="none" strike="noStrike" cap="none">
              <a:solidFill>
                <a:schemeClr val="dk1"/>
              </a:solidFill>
              <a:latin typeface="Inter"/>
              <a:ea typeface="Inter"/>
              <a:cs typeface="Inter"/>
              <a:sym typeface="Inter"/>
            </a:endParaRPr>
          </a:p>
        </p:txBody>
      </p:sp>
      <p:sp>
        <p:nvSpPr>
          <p:cNvPr id="464" name="Google Shape;464;g3125dd3a63e_0_87"/>
          <p:cNvSpPr/>
          <p:nvPr/>
        </p:nvSpPr>
        <p:spPr>
          <a:xfrm>
            <a:off x="4988688" y="2167166"/>
            <a:ext cx="1053900" cy="940500"/>
          </a:xfrm>
          <a:prstGeom prst="rightArrow">
            <a:avLst>
              <a:gd name="adj1" fmla="val 50000"/>
              <a:gd name="adj2" fmla="val 50665"/>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b="0" i="0" u="none" strike="noStrike" cap="none">
                <a:solidFill>
                  <a:schemeClr val="dk1"/>
                </a:solidFill>
                <a:latin typeface="Inter"/>
                <a:ea typeface="Inter"/>
                <a:cs typeface="Inter"/>
                <a:sym typeface="Inter"/>
              </a:rPr>
              <a:t>dalam bentuk</a:t>
            </a:r>
            <a:endParaRPr sz="1200" b="0" i="0" u="none" strike="noStrike" cap="none">
              <a:solidFill>
                <a:schemeClr val="dk1"/>
              </a:solidFill>
              <a:latin typeface="Inter"/>
              <a:ea typeface="Inter"/>
              <a:cs typeface="Inter"/>
              <a:sym typeface="Inter"/>
            </a:endParaRPr>
          </a:p>
        </p:txBody>
      </p:sp>
      <p:sp>
        <p:nvSpPr>
          <p:cNvPr id="465" name="Google Shape;465;g3125dd3a63e_0_87"/>
          <p:cNvSpPr/>
          <p:nvPr/>
        </p:nvSpPr>
        <p:spPr>
          <a:xfrm>
            <a:off x="6117300" y="3657254"/>
            <a:ext cx="2826300" cy="3411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 sz="1300" b="0" i="0" u="none" strike="noStrike" cap="none">
                <a:solidFill>
                  <a:schemeClr val="dk1"/>
                </a:solidFill>
                <a:latin typeface="Inter"/>
                <a:ea typeface="Inter"/>
                <a:cs typeface="Inter"/>
                <a:sym typeface="Inter"/>
              </a:rPr>
              <a:t>pedoman, dan lain-lain</a:t>
            </a:r>
            <a:endParaRPr sz="1300" b="0" i="0" u="none" strike="noStrike" cap="none">
              <a:solidFill>
                <a:schemeClr val="dk1"/>
              </a:solidFill>
              <a:latin typeface="Inter"/>
              <a:ea typeface="Inter"/>
              <a:cs typeface="Inter"/>
              <a:sym typeface="Inter"/>
            </a:endParaRPr>
          </a:p>
        </p:txBody>
      </p:sp>
      <p:sp>
        <p:nvSpPr>
          <p:cNvPr id="466" name="Google Shape;466;g3125dd3a63e_0_87"/>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SzPts val="800"/>
              <a:buNone/>
            </a:pPr>
            <a:fld id="{00000000-1234-1234-1234-123412341234}" type="slidenum">
              <a:rPr lang="en"/>
              <a:t>26</a:t>
            </a:fld>
            <a:endParaRPr/>
          </a:p>
        </p:txBody>
      </p:sp>
      <p:sp>
        <p:nvSpPr>
          <p:cNvPr id="467" name="Google Shape;467;g3125dd3a63e_0_87"/>
          <p:cNvSpPr/>
          <p:nvPr/>
        </p:nvSpPr>
        <p:spPr>
          <a:xfrm>
            <a:off x="1175" y="126050"/>
            <a:ext cx="8913000" cy="475500"/>
          </a:xfrm>
          <a:prstGeom prst="rect">
            <a:avLst/>
          </a:prstGeom>
          <a:solidFill>
            <a:srgbClr val="135D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2100" b="1" i="0" u="none" strike="noStrike" cap="none">
                <a:solidFill>
                  <a:schemeClr val="lt1"/>
                </a:solidFill>
                <a:latin typeface="Inter"/>
                <a:ea typeface="Inter"/>
                <a:cs typeface="Inter"/>
                <a:sym typeface="Inter"/>
              </a:rPr>
              <a:t>Jawaban yang tepat: </a:t>
            </a:r>
            <a:r>
              <a:rPr lang="en" sz="2100" b="1">
                <a:solidFill>
                  <a:schemeClr val="lt1"/>
                </a:solidFill>
                <a:latin typeface="Inter"/>
                <a:ea typeface="Inter"/>
                <a:cs typeface="Inter"/>
                <a:sym typeface="Inter"/>
              </a:rPr>
              <a:t>kebijakan yang mengandung kekerasan</a:t>
            </a:r>
            <a:endParaRPr sz="2100" b="1" i="0" u="none" strike="noStrike" cap="none">
              <a:solidFill>
                <a:schemeClr val="lt1"/>
              </a:solidFill>
              <a:latin typeface="Inter"/>
              <a:ea typeface="Inter"/>
              <a:cs typeface="Inter"/>
              <a:sym typeface="Inte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310181e0932_0_29"/>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27</a:t>
            </a:fld>
            <a:endParaRPr/>
          </a:p>
        </p:txBody>
      </p:sp>
      <p:sp>
        <p:nvSpPr>
          <p:cNvPr id="473" name="Google Shape;473;g310181e0932_0_29"/>
          <p:cNvSpPr txBox="1">
            <a:spLocks noGrp="1"/>
          </p:cNvSpPr>
          <p:nvPr>
            <p:ph type="body" idx="1"/>
          </p:nvPr>
        </p:nvSpPr>
        <p:spPr>
          <a:xfrm>
            <a:off x="182879" y="4938950"/>
            <a:ext cx="5214000" cy="96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SzPts val="700"/>
              <a:buNone/>
            </a:pPr>
            <a:endParaRPr/>
          </a:p>
        </p:txBody>
      </p:sp>
      <p:sp>
        <p:nvSpPr>
          <p:cNvPr id="474" name="Google Shape;474;g310181e0932_0_29"/>
          <p:cNvSpPr txBox="1"/>
          <p:nvPr/>
        </p:nvSpPr>
        <p:spPr>
          <a:xfrm>
            <a:off x="98970" y="201597"/>
            <a:ext cx="8799300" cy="562200"/>
          </a:xfrm>
          <a:prstGeom prst="rect">
            <a:avLst/>
          </a:prstGeom>
          <a:noFill/>
          <a:ln>
            <a:noFill/>
          </a:ln>
        </p:spPr>
        <p:txBody>
          <a:bodyPr spcFirstLastPara="1" wrap="square" lIns="34275" tIns="17150" rIns="34275" bIns="17150" anchor="ctr" anchorCtr="0">
            <a:noAutofit/>
          </a:bodyPr>
          <a:lstStyle/>
          <a:p>
            <a:pPr marL="8890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2060"/>
                </a:solidFill>
                <a:latin typeface="Arial"/>
                <a:ea typeface="Arial"/>
                <a:cs typeface="Arial"/>
                <a:sym typeface="Arial"/>
              </a:rPr>
              <a:t>Agenda </a:t>
            </a:r>
            <a:endParaRPr sz="1400" b="0" i="0" u="none" strike="noStrike" cap="none">
              <a:solidFill>
                <a:srgbClr val="000000"/>
              </a:solidFill>
              <a:latin typeface="Arial"/>
              <a:ea typeface="Arial"/>
              <a:cs typeface="Arial"/>
              <a:sym typeface="Arial"/>
            </a:endParaRPr>
          </a:p>
        </p:txBody>
      </p:sp>
      <p:sp>
        <p:nvSpPr>
          <p:cNvPr id="475" name="Google Shape;475;g310181e0932_0_29"/>
          <p:cNvSpPr/>
          <p:nvPr/>
        </p:nvSpPr>
        <p:spPr>
          <a:xfrm>
            <a:off x="284375" y="71345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4325" algn="l" rtl="0">
              <a:lnSpc>
                <a:spcPct val="115000"/>
              </a:lnSpc>
              <a:spcBef>
                <a:spcPts val="0"/>
              </a:spcBef>
              <a:spcAft>
                <a:spcPts val="0"/>
              </a:spcAft>
              <a:buClr>
                <a:srgbClr val="002060"/>
              </a:buClr>
              <a:buSzPts val="1350"/>
              <a:buFont typeface="Inter"/>
              <a:buAutoNum type="arabicPeriod"/>
            </a:pPr>
            <a:r>
              <a:rPr lang="en" sz="1500" b="1" i="0" u="none" strike="noStrike" cap="none">
                <a:solidFill>
                  <a:srgbClr val="002060"/>
                </a:solidFill>
                <a:latin typeface="Inter"/>
                <a:ea typeface="Inter"/>
                <a:cs typeface="Inter"/>
                <a:sym typeface="Inter"/>
              </a:rPr>
              <a:t>Latar Belakang: Capaian dan Evaluasi Permendikbudristek 30/2021 </a:t>
            </a:r>
            <a:endParaRPr sz="1350" b="1" i="0" u="none" strike="noStrike" cap="none">
              <a:solidFill>
                <a:srgbClr val="002060"/>
              </a:solidFill>
              <a:latin typeface="Inter"/>
              <a:ea typeface="Inter"/>
              <a:cs typeface="Inter"/>
              <a:sym typeface="Inter"/>
            </a:endParaRPr>
          </a:p>
        </p:txBody>
      </p:sp>
      <p:sp>
        <p:nvSpPr>
          <p:cNvPr id="476" name="Google Shape;476;g310181e0932_0_29"/>
          <p:cNvSpPr/>
          <p:nvPr/>
        </p:nvSpPr>
        <p:spPr>
          <a:xfrm>
            <a:off x="284375" y="1191115"/>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23850" algn="l" rtl="0">
              <a:lnSpc>
                <a:spcPct val="115000"/>
              </a:lnSpc>
              <a:spcBef>
                <a:spcPts val="0"/>
              </a:spcBef>
              <a:spcAft>
                <a:spcPts val="0"/>
              </a:spcAft>
              <a:buClr>
                <a:srgbClr val="002060"/>
              </a:buClr>
              <a:buSzPts val="1500"/>
              <a:buFont typeface="Arial"/>
              <a:buAutoNum type="arabicPeriod" startAt="2"/>
            </a:pPr>
            <a:r>
              <a:rPr lang="en" sz="1500" b="1">
                <a:solidFill>
                  <a:srgbClr val="002060"/>
                </a:solidFill>
              </a:rPr>
              <a:t>Mengenal Bentuk-Bentuk Kekerasan</a:t>
            </a:r>
            <a:endParaRPr sz="1500" b="1" i="0" u="none" strike="noStrike" cap="none">
              <a:solidFill>
                <a:srgbClr val="002060"/>
              </a:solidFill>
              <a:latin typeface="Inter"/>
              <a:ea typeface="Inter"/>
              <a:cs typeface="Inter"/>
              <a:sym typeface="Inter"/>
            </a:endParaRPr>
          </a:p>
        </p:txBody>
      </p:sp>
      <p:sp>
        <p:nvSpPr>
          <p:cNvPr id="477" name="Google Shape;477;g310181e0932_0_29"/>
          <p:cNvSpPr/>
          <p:nvPr/>
        </p:nvSpPr>
        <p:spPr>
          <a:xfrm>
            <a:off x="284300" y="214645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7500" algn="l" rtl="0">
              <a:lnSpc>
                <a:spcPct val="115000"/>
              </a:lnSpc>
              <a:spcBef>
                <a:spcPts val="0"/>
              </a:spcBef>
              <a:spcAft>
                <a:spcPts val="0"/>
              </a:spcAft>
              <a:buClr>
                <a:srgbClr val="002060"/>
              </a:buClr>
              <a:buSzPts val="1400"/>
              <a:buFont typeface="Inter"/>
              <a:buAutoNum type="arabicPeriod" startAt="4"/>
            </a:pPr>
            <a:r>
              <a:rPr lang="en" b="1">
                <a:solidFill>
                  <a:srgbClr val="002060"/>
                </a:solidFill>
                <a:latin typeface="Inter"/>
                <a:ea typeface="Inter"/>
                <a:cs typeface="Inter"/>
                <a:sym typeface="Inter"/>
              </a:rPr>
              <a:t>Prinsip Pencegahan dan Penanganan Kekerasan di Perguruan Tinggi</a:t>
            </a:r>
            <a:endParaRPr sz="1400" b="1" i="0" u="none" strike="noStrike" cap="none">
              <a:solidFill>
                <a:srgbClr val="013066"/>
              </a:solidFill>
              <a:latin typeface="Inter"/>
              <a:ea typeface="Inter"/>
              <a:cs typeface="Inter"/>
              <a:sym typeface="Inter"/>
            </a:endParaRPr>
          </a:p>
        </p:txBody>
      </p:sp>
      <p:sp>
        <p:nvSpPr>
          <p:cNvPr id="478" name="Google Shape;478;g310181e0932_0_29"/>
          <p:cNvSpPr/>
          <p:nvPr/>
        </p:nvSpPr>
        <p:spPr>
          <a:xfrm>
            <a:off x="284300" y="262410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7500" algn="l" rtl="0">
              <a:lnSpc>
                <a:spcPct val="115000"/>
              </a:lnSpc>
              <a:spcBef>
                <a:spcPts val="0"/>
              </a:spcBef>
              <a:spcAft>
                <a:spcPts val="0"/>
              </a:spcAft>
              <a:buClr>
                <a:srgbClr val="002060"/>
              </a:buClr>
              <a:buSzPts val="1400"/>
              <a:buFont typeface="Inter"/>
              <a:buAutoNum type="arabicPeriod" startAt="5"/>
            </a:pPr>
            <a:r>
              <a:rPr lang="en" b="1">
                <a:solidFill>
                  <a:srgbClr val="002060"/>
                </a:solidFill>
                <a:latin typeface="Inter"/>
                <a:ea typeface="Inter"/>
                <a:cs typeface="Inter"/>
                <a:sym typeface="Inter"/>
              </a:rPr>
              <a:t>Penanganan Kekerasan oleh Satuan Tugas</a:t>
            </a:r>
            <a:endParaRPr sz="1400" b="1" i="0" u="none" strike="noStrike" cap="none">
              <a:solidFill>
                <a:srgbClr val="013066"/>
              </a:solidFill>
              <a:latin typeface="Inter"/>
              <a:ea typeface="Inter"/>
              <a:cs typeface="Inter"/>
              <a:sym typeface="Inter"/>
            </a:endParaRPr>
          </a:p>
        </p:txBody>
      </p:sp>
      <p:sp>
        <p:nvSpPr>
          <p:cNvPr id="479" name="Google Shape;479;g310181e0932_0_29"/>
          <p:cNvSpPr/>
          <p:nvPr/>
        </p:nvSpPr>
        <p:spPr>
          <a:xfrm>
            <a:off x="278400" y="1668778"/>
            <a:ext cx="8587200" cy="432900"/>
          </a:xfrm>
          <a:prstGeom prst="roundRect">
            <a:avLst>
              <a:gd name="adj" fmla="val 16667"/>
            </a:avLst>
          </a:prstGeom>
          <a:solidFill>
            <a:srgbClr val="CFE2F3"/>
          </a:solidFill>
          <a:ln>
            <a:noFill/>
          </a:ln>
        </p:spPr>
        <p:txBody>
          <a:bodyPr spcFirstLastPara="1" wrap="square" lIns="91425" tIns="45700" rIns="91425" bIns="45700" anchor="ctr" anchorCtr="0">
            <a:noAutofit/>
          </a:bodyPr>
          <a:lstStyle/>
          <a:p>
            <a:pPr marL="457200" marR="0" lvl="0" indent="-323850" algn="l" rtl="0">
              <a:lnSpc>
                <a:spcPct val="115000"/>
              </a:lnSpc>
              <a:spcBef>
                <a:spcPts val="0"/>
              </a:spcBef>
              <a:spcAft>
                <a:spcPts val="0"/>
              </a:spcAft>
              <a:buClr>
                <a:srgbClr val="002060"/>
              </a:buClr>
              <a:buSzPts val="1500"/>
              <a:buFont typeface="Arial"/>
              <a:buAutoNum type="arabicPeriod" startAt="3"/>
            </a:pPr>
            <a:r>
              <a:rPr lang="en" sz="1500" b="1">
                <a:solidFill>
                  <a:srgbClr val="002060"/>
                </a:solidFill>
              </a:rPr>
              <a:t>Penyederhanaan Perekrutan dan Penguatan Satuan Tugas</a:t>
            </a:r>
            <a:endParaRPr sz="1500" b="1" i="0" u="none" strike="noStrike" cap="none">
              <a:solidFill>
                <a:srgbClr val="002060"/>
              </a:solidFill>
              <a:latin typeface="Inter"/>
              <a:ea typeface="Inter"/>
              <a:cs typeface="Inter"/>
              <a:sym typeface="Inter"/>
            </a:endParaRPr>
          </a:p>
        </p:txBody>
      </p:sp>
      <p:sp>
        <p:nvSpPr>
          <p:cNvPr id="480" name="Google Shape;480;g310181e0932_0_29"/>
          <p:cNvSpPr/>
          <p:nvPr/>
        </p:nvSpPr>
        <p:spPr>
          <a:xfrm>
            <a:off x="278400" y="310175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7500" algn="l" rtl="0">
              <a:lnSpc>
                <a:spcPct val="115000"/>
              </a:lnSpc>
              <a:spcBef>
                <a:spcPts val="0"/>
              </a:spcBef>
              <a:spcAft>
                <a:spcPts val="0"/>
              </a:spcAft>
              <a:buClr>
                <a:srgbClr val="002060"/>
              </a:buClr>
              <a:buSzPts val="1400"/>
              <a:buFont typeface="Inter"/>
              <a:buAutoNum type="arabicPeriod" startAt="6"/>
            </a:pPr>
            <a:r>
              <a:rPr lang="en" b="1">
                <a:solidFill>
                  <a:srgbClr val="002060"/>
                </a:solidFill>
                <a:latin typeface="Inter"/>
                <a:ea typeface="Inter"/>
                <a:cs typeface="Inter"/>
                <a:sym typeface="Inter"/>
              </a:rPr>
              <a:t>Pemulihan bagi Korban dan Saksi</a:t>
            </a:r>
            <a:endParaRPr sz="1400" b="1" i="0" u="none" strike="noStrike" cap="none">
              <a:solidFill>
                <a:srgbClr val="013066"/>
              </a:solidFill>
              <a:latin typeface="Inter"/>
              <a:ea typeface="Inter"/>
              <a:cs typeface="Inter"/>
              <a:sym typeface="Inter"/>
            </a:endParaRPr>
          </a:p>
        </p:txBody>
      </p:sp>
      <p:sp>
        <p:nvSpPr>
          <p:cNvPr id="481" name="Google Shape;481;g310181e0932_0_29"/>
          <p:cNvSpPr/>
          <p:nvPr/>
        </p:nvSpPr>
        <p:spPr>
          <a:xfrm>
            <a:off x="284300" y="357940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7500" algn="l" rtl="0">
              <a:lnSpc>
                <a:spcPct val="115000"/>
              </a:lnSpc>
              <a:spcBef>
                <a:spcPts val="0"/>
              </a:spcBef>
              <a:spcAft>
                <a:spcPts val="0"/>
              </a:spcAft>
              <a:buClr>
                <a:srgbClr val="002060"/>
              </a:buClr>
              <a:buSzPts val="1400"/>
              <a:buFont typeface="Inter"/>
              <a:buAutoNum type="arabicPeriod" startAt="7"/>
            </a:pPr>
            <a:r>
              <a:rPr lang="en" b="1">
                <a:solidFill>
                  <a:srgbClr val="002060"/>
                </a:solidFill>
                <a:latin typeface="Inter"/>
                <a:ea typeface="Inter"/>
                <a:cs typeface="Inter"/>
                <a:sym typeface="Inter"/>
              </a:rPr>
              <a:t>Informasi Laman </a:t>
            </a:r>
            <a:endParaRPr sz="1400" b="1" i="0" u="none" strike="noStrike" cap="none">
              <a:solidFill>
                <a:srgbClr val="013066"/>
              </a:solidFill>
              <a:latin typeface="Inter"/>
              <a:ea typeface="Inter"/>
              <a:cs typeface="Inter"/>
              <a:sym typeface="Inte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2724d441fdf_32_383"/>
          <p:cNvSpPr txBox="1">
            <a:spLocks noGrp="1"/>
          </p:cNvSpPr>
          <p:nvPr>
            <p:ph type="body" idx="1"/>
          </p:nvPr>
        </p:nvSpPr>
        <p:spPr>
          <a:xfrm>
            <a:off x="182879" y="4851400"/>
            <a:ext cx="2703300" cy="184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700"/>
              <a:buNone/>
            </a:pPr>
            <a:endParaRPr/>
          </a:p>
        </p:txBody>
      </p:sp>
      <p:sp>
        <p:nvSpPr>
          <p:cNvPr id="487" name="Google Shape;487;g2724d441fdf_32_383"/>
          <p:cNvSpPr txBox="1"/>
          <p:nvPr/>
        </p:nvSpPr>
        <p:spPr>
          <a:xfrm>
            <a:off x="439174" y="762456"/>
            <a:ext cx="41013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sng" strike="noStrike" cap="none">
                <a:solidFill>
                  <a:srgbClr val="000000"/>
                </a:solidFill>
                <a:latin typeface="Inter SemiBold"/>
                <a:ea typeface="Inter SemiBold"/>
                <a:cs typeface="Inter SemiBold"/>
                <a:sym typeface="Inter SemiBold"/>
              </a:rPr>
              <a:t>Sebelum</a:t>
            </a:r>
            <a:endParaRPr sz="1200" b="0" i="0" u="sng" strike="noStrike" cap="none">
              <a:solidFill>
                <a:srgbClr val="000000"/>
              </a:solidFill>
              <a:latin typeface="Inter SemiBold"/>
              <a:ea typeface="Inter SemiBold"/>
              <a:cs typeface="Inter SemiBold"/>
              <a:sym typeface="Inter SemiBold"/>
            </a:endParaRPr>
          </a:p>
        </p:txBody>
      </p:sp>
      <p:sp>
        <p:nvSpPr>
          <p:cNvPr id="488" name="Google Shape;488;g2724d441fdf_32_383"/>
          <p:cNvSpPr txBox="1"/>
          <p:nvPr/>
        </p:nvSpPr>
        <p:spPr>
          <a:xfrm>
            <a:off x="4927648" y="759451"/>
            <a:ext cx="39117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sng" strike="noStrike" cap="none">
                <a:solidFill>
                  <a:srgbClr val="000000"/>
                </a:solidFill>
                <a:latin typeface="Inter SemiBold"/>
                <a:ea typeface="Inter SemiBold"/>
                <a:cs typeface="Inter SemiBold"/>
                <a:sym typeface="Inter SemiBold"/>
              </a:rPr>
              <a:t>Sesudah</a:t>
            </a:r>
            <a:endParaRPr sz="1200" b="0" i="0" u="sng" strike="noStrike" cap="none">
              <a:solidFill>
                <a:srgbClr val="000000"/>
              </a:solidFill>
              <a:latin typeface="Inter SemiBold"/>
              <a:ea typeface="Inter SemiBold"/>
              <a:cs typeface="Inter SemiBold"/>
              <a:sym typeface="Inter SemiBold"/>
            </a:endParaRPr>
          </a:p>
        </p:txBody>
      </p:sp>
      <p:sp>
        <p:nvSpPr>
          <p:cNvPr id="489" name="Google Shape;489;g2724d441fdf_32_383"/>
          <p:cNvSpPr/>
          <p:nvPr/>
        </p:nvSpPr>
        <p:spPr>
          <a:xfrm>
            <a:off x="124675" y="1022560"/>
            <a:ext cx="4344300" cy="15207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685800" marR="0" lvl="0" indent="0" algn="l" rtl="0">
              <a:lnSpc>
                <a:spcPct val="100000"/>
              </a:lnSpc>
              <a:spcBef>
                <a:spcPts val="0"/>
              </a:spcBef>
              <a:spcAft>
                <a:spcPts val="0"/>
              </a:spcAft>
              <a:buClr>
                <a:srgbClr val="000000"/>
              </a:buClr>
              <a:buSzPts val="1100"/>
              <a:buFont typeface="Arial"/>
              <a:buNone/>
            </a:pPr>
            <a:r>
              <a:rPr lang="en" sz="1200" b="1" i="0" u="none" strike="noStrike" cap="none">
                <a:solidFill>
                  <a:schemeClr val="dk1"/>
                </a:solidFill>
                <a:latin typeface="Inter"/>
                <a:ea typeface="Inter"/>
                <a:cs typeface="Inter"/>
                <a:sym typeface="Inter"/>
              </a:rPr>
              <a:t>Perekrutan panitia seleksi</a:t>
            </a:r>
            <a:r>
              <a:rPr lang="en" sz="1200" b="0" i="0" u="none" strike="noStrike" cap="none">
                <a:solidFill>
                  <a:schemeClr val="dk1"/>
                </a:solidFill>
                <a:latin typeface="Inter"/>
                <a:ea typeface="Inter"/>
                <a:cs typeface="Inter"/>
                <a:sym typeface="Inter"/>
              </a:rPr>
              <a:t> melalui proses seleksi administrasi, pelatihan dari Kemendikbudristek, uji publik dan penetapan oleh pemimpin perguruan tinggi.</a:t>
            </a:r>
            <a:endParaRPr sz="1200" b="0" i="0" u="none" strike="noStrike" cap="none">
              <a:solidFill>
                <a:schemeClr val="dk1"/>
              </a:solidFill>
              <a:latin typeface="Inter"/>
              <a:ea typeface="Inter"/>
              <a:cs typeface="Inter"/>
              <a:sym typeface="Inter"/>
            </a:endParaRPr>
          </a:p>
        </p:txBody>
      </p:sp>
      <p:sp>
        <p:nvSpPr>
          <p:cNvPr id="490" name="Google Shape;490;g2724d441fdf_32_383"/>
          <p:cNvSpPr/>
          <p:nvPr/>
        </p:nvSpPr>
        <p:spPr>
          <a:xfrm>
            <a:off x="124675" y="2637754"/>
            <a:ext cx="4344300" cy="20163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685800" marR="0" lvl="0" indent="0" algn="l" rtl="0">
              <a:lnSpc>
                <a:spcPct val="100000"/>
              </a:lnSpc>
              <a:spcBef>
                <a:spcPts val="0"/>
              </a:spcBef>
              <a:spcAft>
                <a:spcPts val="0"/>
              </a:spcAft>
              <a:buClr>
                <a:srgbClr val="000000"/>
              </a:buClr>
              <a:buSzPts val="1100"/>
              <a:buFont typeface="Arial"/>
              <a:buNone/>
            </a:pPr>
            <a:r>
              <a:rPr lang="en" sz="1200" b="1" i="0" u="none" strike="noStrike" cap="none">
                <a:solidFill>
                  <a:schemeClr val="dk1"/>
                </a:solidFill>
                <a:latin typeface="Inter"/>
                <a:ea typeface="Inter"/>
                <a:cs typeface="Inter"/>
                <a:sym typeface="Inter"/>
              </a:rPr>
              <a:t>Panitia seleksi menyeleksi satuan tugas </a:t>
            </a:r>
            <a:r>
              <a:rPr lang="en" sz="1200" b="0" i="0" u="none" strike="noStrike" cap="none">
                <a:solidFill>
                  <a:schemeClr val="dk1"/>
                </a:solidFill>
                <a:latin typeface="Inter"/>
                <a:ea typeface="Inter"/>
                <a:cs typeface="Inter"/>
                <a:sym typeface="Inter"/>
              </a:rPr>
              <a:t>melalui proses seleksi administrasi, merekomendasikan ke pemimpin perguruan tinggi dan penetapan oleh pemimpin perguruan tinggi.</a:t>
            </a:r>
            <a:endParaRPr sz="1200" b="0" i="0" u="none" strike="noStrike" cap="none">
              <a:solidFill>
                <a:schemeClr val="dk1"/>
              </a:solidFill>
              <a:latin typeface="Inter"/>
              <a:ea typeface="Inter"/>
              <a:cs typeface="Inter"/>
              <a:sym typeface="Inter"/>
            </a:endParaRPr>
          </a:p>
        </p:txBody>
      </p:sp>
      <p:sp>
        <p:nvSpPr>
          <p:cNvPr id="491" name="Google Shape;491;g2724d441fdf_32_383"/>
          <p:cNvSpPr/>
          <p:nvPr/>
        </p:nvSpPr>
        <p:spPr>
          <a:xfrm>
            <a:off x="4779125" y="2637367"/>
            <a:ext cx="4250100" cy="2016300"/>
          </a:xfrm>
          <a:prstGeom prst="roundRect">
            <a:avLst>
              <a:gd name="adj" fmla="val 16667"/>
            </a:avLst>
          </a:prstGeom>
          <a:solidFill>
            <a:srgbClr val="CFE2F3"/>
          </a:solidFill>
          <a:ln>
            <a:noFill/>
          </a:ln>
        </p:spPr>
        <p:txBody>
          <a:bodyPr spcFirstLastPara="1" wrap="square" lIns="91425" tIns="45700" rIns="91425" bIns="45700" anchor="ctr" anchorCtr="0">
            <a:noAutofit/>
          </a:bodyPr>
          <a:lstStyle/>
          <a:p>
            <a:pPr marL="571500" marR="0" lvl="0" indent="0" algn="l" rtl="0">
              <a:lnSpc>
                <a:spcPct val="100000"/>
              </a:lnSpc>
              <a:spcBef>
                <a:spcPts val="0"/>
              </a:spcBef>
              <a:spcAft>
                <a:spcPts val="0"/>
              </a:spcAft>
              <a:buClr>
                <a:schemeClr val="dk1"/>
              </a:buClr>
              <a:buSzPts val="1100"/>
              <a:buFont typeface="Arial"/>
              <a:buNone/>
            </a:pPr>
            <a:r>
              <a:rPr lang="en" sz="1200" b="1" i="0" u="none" strike="noStrike" cap="none">
                <a:solidFill>
                  <a:schemeClr val="dk1"/>
                </a:solidFill>
                <a:latin typeface="Inter"/>
                <a:ea typeface="Inter"/>
                <a:cs typeface="Inter"/>
                <a:sym typeface="Inter"/>
              </a:rPr>
              <a:t>Perekrutan satuan tugas </a:t>
            </a:r>
            <a:r>
              <a:rPr lang="en" sz="1200" b="0" i="0" u="none" strike="noStrike" cap="none">
                <a:solidFill>
                  <a:schemeClr val="dk1"/>
                </a:solidFill>
                <a:latin typeface="Inter"/>
                <a:ea typeface="Inter"/>
                <a:cs typeface="Inter"/>
                <a:sym typeface="Inter"/>
              </a:rPr>
              <a:t>melalui proses pendaftaran, seleksi administrasi, pengumuman hasil seleksi administrasi, masukan masyarakat, asesmen calon anggota satuan tugas oleh Kemendikbudristek, pengumuman hasil asesmen, dan penetapan anggota satuan tugas oleh pemimpin perguruan tinggi.</a:t>
            </a:r>
            <a:endParaRPr sz="1200" b="0" i="0" u="none" strike="noStrike" cap="none">
              <a:solidFill>
                <a:schemeClr val="dk1"/>
              </a:solidFill>
              <a:latin typeface="Inter"/>
              <a:ea typeface="Inter"/>
              <a:cs typeface="Inter"/>
              <a:sym typeface="Inter"/>
            </a:endParaRPr>
          </a:p>
        </p:txBody>
      </p:sp>
      <p:sp>
        <p:nvSpPr>
          <p:cNvPr id="492" name="Google Shape;492;g2724d441fdf_32_383"/>
          <p:cNvSpPr/>
          <p:nvPr/>
        </p:nvSpPr>
        <p:spPr>
          <a:xfrm rot="5400000">
            <a:off x="2863125" y="2736325"/>
            <a:ext cx="3529500" cy="174600"/>
          </a:xfrm>
          <a:prstGeom prst="triangle">
            <a:avLst>
              <a:gd name="adj" fmla="val 50000"/>
            </a:avLst>
          </a:prstGeom>
          <a:solidFill>
            <a:srgbClr val="135D91"/>
          </a:solidFill>
          <a:ln>
            <a:noFill/>
          </a:ln>
        </p:spPr>
        <p:txBody>
          <a:bodyPr spcFirstLastPara="1" wrap="square" lIns="54850" tIns="54850" rIns="54850" bIns="5485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pic>
        <p:nvPicPr>
          <p:cNvPr id="493" name="Google Shape;493;g2724d441fdf_32_383"/>
          <p:cNvPicPr preferRelativeResize="0"/>
          <p:nvPr/>
        </p:nvPicPr>
        <p:blipFill rotWithShape="1">
          <a:blip r:embed="rId3">
            <a:alphaModFix/>
          </a:blip>
          <a:srcRect/>
          <a:stretch/>
        </p:blipFill>
        <p:spPr>
          <a:xfrm>
            <a:off x="252730" y="1260992"/>
            <a:ext cx="434419" cy="478650"/>
          </a:xfrm>
          <a:prstGeom prst="rect">
            <a:avLst/>
          </a:prstGeom>
          <a:noFill/>
          <a:ln>
            <a:noFill/>
          </a:ln>
        </p:spPr>
      </p:pic>
      <p:pic>
        <p:nvPicPr>
          <p:cNvPr id="494" name="Google Shape;494;g2724d441fdf_32_383"/>
          <p:cNvPicPr preferRelativeResize="0"/>
          <p:nvPr/>
        </p:nvPicPr>
        <p:blipFill rotWithShape="1">
          <a:blip r:embed="rId4">
            <a:alphaModFix/>
          </a:blip>
          <a:srcRect/>
          <a:stretch/>
        </p:blipFill>
        <p:spPr>
          <a:xfrm>
            <a:off x="244154" y="3042759"/>
            <a:ext cx="434417" cy="478648"/>
          </a:xfrm>
          <a:prstGeom prst="rect">
            <a:avLst/>
          </a:prstGeom>
          <a:noFill/>
          <a:ln>
            <a:noFill/>
          </a:ln>
        </p:spPr>
      </p:pic>
      <p:pic>
        <p:nvPicPr>
          <p:cNvPr id="495" name="Google Shape;495;g2724d441fdf_32_383"/>
          <p:cNvPicPr preferRelativeResize="0"/>
          <p:nvPr/>
        </p:nvPicPr>
        <p:blipFill rotWithShape="1">
          <a:blip r:embed="rId5">
            <a:alphaModFix/>
          </a:blip>
          <a:srcRect/>
          <a:stretch/>
        </p:blipFill>
        <p:spPr>
          <a:xfrm>
            <a:off x="4964073" y="3059880"/>
            <a:ext cx="393989" cy="434099"/>
          </a:xfrm>
          <a:prstGeom prst="rect">
            <a:avLst/>
          </a:prstGeom>
          <a:noFill/>
          <a:ln>
            <a:noFill/>
          </a:ln>
        </p:spPr>
      </p:pic>
      <p:sp>
        <p:nvSpPr>
          <p:cNvPr id="496" name="Google Shape;496;g2724d441fdf_32_383"/>
          <p:cNvSpPr/>
          <p:nvPr/>
        </p:nvSpPr>
        <p:spPr>
          <a:xfrm>
            <a:off x="4787075" y="1022541"/>
            <a:ext cx="4250100" cy="1520700"/>
          </a:xfrm>
          <a:prstGeom prst="roundRect">
            <a:avLst>
              <a:gd name="adj" fmla="val 16667"/>
            </a:avLst>
          </a:prstGeom>
          <a:solidFill>
            <a:srgbClr val="CF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200" b="1" i="0" u="none" strike="noStrike" cap="none">
                <a:solidFill>
                  <a:schemeClr val="dk1"/>
                </a:solidFill>
                <a:latin typeface="Inter"/>
                <a:ea typeface="Inter"/>
                <a:cs typeface="Inter"/>
                <a:sym typeface="Inter"/>
              </a:rPr>
              <a:t>Tidak ada perekrutan panitia seleksi</a:t>
            </a:r>
            <a:endParaRPr sz="1200" b="1" i="0" u="none" strike="noStrike" cap="none">
              <a:solidFill>
                <a:schemeClr val="dk1"/>
              </a:solidFill>
              <a:latin typeface="Inter"/>
              <a:ea typeface="Inter"/>
              <a:cs typeface="Inter"/>
              <a:sym typeface="Inter"/>
            </a:endParaRPr>
          </a:p>
        </p:txBody>
      </p:sp>
      <p:sp>
        <p:nvSpPr>
          <p:cNvPr id="497" name="Google Shape;497;g2724d441fdf_32_383"/>
          <p:cNvSpPr txBox="1"/>
          <p:nvPr/>
        </p:nvSpPr>
        <p:spPr>
          <a:xfrm>
            <a:off x="0" y="29675"/>
            <a:ext cx="9144000" cy="738900"/>
          </a:xfrm>
          <a:prstGeom prst="rect">
            <a:avLst/>
          </a:prstGeom>
          <a:noFill/>
          <a:ln>
            <a:noFill/>
          </a:ln>
        </p:spPr>
        <p:txBody>
          <a:bodyPr spcFirstLastPara="1" wrap="square" lIns="91425" tIns="91425" rIns="91425" bIns="91425" anchor="t" anchorCtr="0">
            <a:spAutoFit/>
          </a:bodyPr>
          <a:lstStyle/>
          <a:p>
            <a:pPr marL="457200" marR="0" lvl="0" indent="0" algn="ctr" rtl="0">
              <a:lnSpc>
                <a:spcPct val="100000"/>
              </a:lnSpc>
              <a:spcBef>
                <a:spcPts val="0"/>
              </a:spcBef>
              <a:spcAft>
                <a:spcPts val="0"/>
              </a:spcAft>
              <a:buNone/>
            </a:pPr>
            <a:r>
              <a:rPr lang="en" sz="1800" b="1" i="0" u="none" strike="noStrike" cap="none">
                <a:solidFill>
                  <a:srgbClr val="002060"/>
                </a:solidFill>
                <a:latin typeface="Inter"/>
                <a:ea typeface="Inter"/>
                <a:cs typeface="Inter"/>
                <a:sym typeface="Inter"/>
              </a:rPr>
              <a:t>Penyederhanaan </a:t>
            </a:r>
            <a:r>
              <a:rPr lang="en" sz="1800" b="1">
                <a:solidFill>
                  <a:srgbClr val="002060"/>
                </a:solidFill>
                <a:latin typeface="Inter"/>
                <a:ea typeface="Inter"/>
                <a:cs typeface="Inter"/>
                <a:sym typeface="Inter"/>
              </a:rPr>
              <a:t>P</a:t>
            </a:r>
            <a:r>
              <a:rPr lang="en" sz="1800" b="1" i="0" u="none" strike="noStrike" cap="none">
                <a:solidFill>
                  <a:srgbClr val="002060"/>
                </a:solidFill>
                <a:latin typeface="Inter"/>
                <a:ea typeface="Inter"/>
                <a:cs typeface="Inter"/>
                <a:sym typeface="Inter"/>
              </a:rPr>
              <a:t>erekrutan </a:t>
            </a:r>
            <a:r>
              <a:rPr lang="en" sz="1800" b="1">
                <a:solidFill>
                  <a:srgbClr val="002060"/>
                </a:solidFill>
                <a:latin typeface="Inter"/>
                <a:ea typeface="Inter"/>
                <a:cs typeface="Inter"/>
                <a:sym typeface="Inter"/>
              </a:rPr>
              <a:t>S</a:t>
            </a:r>
            <a:r>
              <a:rPr lang="en" sz="1800" b="1" i="0" u="none" strike="noStrike" cap="none">
                <a:solidFill>
                  <a:srgbClr val="002060"/>
                </a:solidFill>
                <a:latin typeface="Inter"/>
                <a:ea typeface="Inter"/>
                <a:cs typeface="Inter"/>
                <a:sym typeface="Inter"/>
              </a:rPr>
              <a:t>atuan </a:t>
            </a:r>
            <a:r>
              <a:rPr lang="en" sz="1800" b="1">
                <a:solidFill>
                  <a:srgbClr val="002060"/>
                </a:solidFill>
                <a:latin typeface="Inter"/>
                <a:ea typeface="Inter"/>
                <a:cs typeface="Inter"/>
                <a:sym typeface="Inter"/>
              </a:rPr>
              <a:t>T</a:t>
            </a:r>
            <a:r>
              <a:rPr lang="en" sz="1800" b="1" i="0" u="none" strike="noStrike" cap="none">
                <a:solidFill>
                  <a:srgbClr val="002060"/>
                </a:solidFill>
                <a:latin typeface="Inter"/>
                <a:ea typeface="Inter"/>
                <a:cs typeface="Inter"/>
                <a:sym typeface="Inter"/>
              </a:rPr>
              <a:t>ugas, </a:t>
            </a:r>
            <a:r>
              <a:rPr lang="en" sz="1800" b="1">
                <a:solidFill>
                  <a:srgbClr val="002060"/>
                </a:solidFill>
                <a:latin typeface="Inter"/>
                <a:ea typeface="Inter"/>
                <a:cs typeface="Inter"/>
                <a:sym typeface="Inter"/>
              </a:rPr>
              <a:t>K</a:t>
            </a:r>
            <a:r>
              <a:rPr lang="en" sz="1800" b="1" i="0" u="none" strike="noStrike" cap="none">
                <a:solidFill>
                  <a:srgbClr val="002060"/>
                </a:solidFill>
                <a:latin typeface="Inter"/>
                <a:ea typeface="Inter"/>
                <a:cs typeface="Inter"/>
                <a:sym typeface="Inter"/>
              </a:rPr>
              <a:t>edudukannya </a:t>
            </a:r>
            <a:r>
              <a:rPr lang="en" sz="1800" b="1">
                <a:solidFill>
                  <a:srgbClr val="002060"/>
                </a:solidFill>
                <a:latin typeface="Inter"/>
                <a:ea typeface="Inter"/>
                <a:cs typeface="Inter"/>
                <a:sym typeface="Inter"/>
              </a:rPr>
              <a:t>D</a:t>
            </a:r>
            <a:r>
              <a:rPr lang="en" sz="1800" b="1" i="0" u="none" strike="noStrike" cap="none">
                <a:solidFill>
                  <a:srgbClr val="002060"/>
                </a:solidFill>
                <a:latin typeface="Inter"/>
                <a:ea typeface="Inter"/>
                <a:cs typeface="Inter"/>
                <a:sym typeface="Inter"/>
              </a:rPr>
              <a:t>ipertegas dan </a:t>
            </a:r>
            <a:r>
              <a:rPr lang="en" sz="1800" b="1">
                <a:solidFill>
                  <a:srgbClr val="002060"/>
                </a:solidFill>
                <a:latin typeface="Inter"/>
                <a:ea typeface="Inter"/>
                <a:cs typeface="Inter"/>
                <a:sym typeface="Inter"/>
              </a:rPr>
              <a:t>M</a:t>
            </a:r>
            <a:r>
              <a:rPr lang="en" sz="1800" b="1" i="0" u="none" strike="noStrike" cap="none">
                <a:solidFill>
                  <a:srgbClr val="002060"/>
                </a:solidFill>
                <a:latin typeface="Inter"/>
                <a:ea typeface="Inter"/>
                <a:cs typeface="Inter"/>
                <a:sym typeface="Inter"/>
              </a:rPr>
              <a:t>emperhatikan </a:t>
            </a:r>
            <a:r>
              <a:rPr lang="en" sz="1800" b="1">
                <a:solidFill>
                  <a:srgbClr val="002060"/>
                </a:solidFill>
                <a:latin typeface="Inter"/>
                <a:ea typeface="Inter"/>
                <a:cs typeface="Inter"/>
                <a:sym typeface="Inter"/>
              </a:rPr>
              <a:t>P</a:t>
            </a:r>
            <a:r>
              <a:rPr lang="en" sz="1800" b="1" i="0" u="none" strike="noStrike" cap="none">
                <a:solidFill>
                  <a:srgbClr val="002060"/>
                </a:solidFill>
                <a:latin typeface="Inter"/>
                <a:ea typeface="Inter"/>
                <a:cs typeface="Inter"/>
                <a:sym typeface="Inter"/>
              </a:rPr>
              <a:t>erguruan </a:t>
            </a:r>
            <a:r>
              <a:rPr lang="en" sz="1800" b="1">
                <a:solidFill>
                  <a:srgbClr val="002060"/>
                </a:solidFill>
                <a:latin typeface="Inter"/>
                <a:ea typeface="Inter"/>
                <a:cs typeface="Inter"/>
                <a:sym typeface="Inter"/>
              </a:rPr>
              <a:t>T</a:t>
            </a:r>
            <a:r>
              <a:rPr lang="en" sz="1800" b="1" i="0" u="none" strike="noStrike" cap="none">
                <a:solidFill>
                  <a:srgbClr val="002060"/>
                </a:solidFill>
                <a:latin typeface="Inter"/>
                <a:ea typeface="Inter"/>
                <a:cs typeface="Inter"/>
                <a:sym typeface="Inter"/>
              </a:rPr>
              <a:t>inggi yang </a:t>
            </a:r>
            <a:r>
              <a:rPr lang="en" sz="1800" b="1">
                <a:solidFill>
                  <a:srgbClr val="002060"/>
                </a:solidFill>
                <a:latin typeface="Inter"/>
                <a:ea typeface="Inter"/>
                <a:cs typeface="Inter"/>
                <a:sym typeface="Inter"/>
              </a:rPr>
              <a:t>M</a:t>
            </a:r>
            <a:r>
              <a:rPr lang="en" sz="1800" b="1" i="0" u="none" strike="noStrike" cap="none">
                <a:solidFill>
                  <a:srgbClr val="002060"/>
                </a:solidFill>
                <a:latin typeface="Inter"/>
                <a:ea typeface="Inter"/>
                <a:cs typeface="Inter"/>
                <a:sym typeface="Inter"/>
              </a:rPr>
              <a:t>inim SDM  (1/2) </a:t>
            </a:r>
            <a:endParaRPr sz="1800" b="1" i="0" u="none" strike="noStrike" cap="none">
              <a:solidFill>
                <a:srgbClr val="002060"/>
              </a:solidFill>
              <a:latin typeface="Inter"/>
              <a:ea typeface="Inter"/>
              <a:cs typeface="Inter"/>
              <a:sym typeface="Inte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graphicFrame>
        <p:nvGraphicFramePr>
          <p:cNvPr id="502" name="Google Shape;502;g31314b93c85_1_0"/>
          <p:cNvGraphicFramePr/>
          <p:nvPr/>
        </p:nvGraphicFramePr>
        <p:xfrm>
          <a:off x="174155" y="710403"/>
          <a:ext cx="8883650" cy="4040390"/>
        </p:xfrm>
        <a:graphic>
          <a:graphicData uri="http://schemas.openxmlformats.org/drawingml/2006/table">
            <a:tbl>
              <a:tblPr firstRow="1" bandRow="1">
                <a:noFill/>
                <a:tableStyleId>{436EE8FF-AA4E-4B41-BF73-BC37D6403573}</a:tableStyleId>
              </a:tblPr>
              <a:tblGrid>
                <a:gridCol w="1101175">
                  <a:extLst>
                    <a:ext uri="{9D8B030D-6E8A-4147-A177-3AD203B41FA5}">
                      <a16:colId xmlns:a16="http://schemas.microsoft.com/office/drawing/2014/main" xmlns="" val="20000"/>
                    </a:ext>
                  </a:extLst>
                </a:gridCol>
                <a:gridCol w="3227050">
                  <a:extLst>
                    <a:ext uri="{9D8B030D-6E8A-4147-A177-3AD203B41FA5}">
                      <a16:colId xmlns:a16="http://schemas.microsoft.com/office/drawing/2014/main" xmlns="" val="20001"/>
                    </a:ext>
                  </a:extLst>
                </a:gridCol>
                <a:gridCol w="4555425">
                  <a:extLst>
                    <a:ext uri="{9D8B030D-6E8A-4147-A177-3AD203B41FA5}">
                      <a16:colId xmlns:a16="http://schemas.microsoft.com/office/drawing/2014/main" xmlns="" val="20002"/>
                    </a:ext>
                  </a:extLst>
                </a:gridCol>
              </a:tblGrid>
              <a:tr h="302250">
                <a:tc>
                  <a:txBody>
                    <a:bodyPr/>
                    <a:lstStyle/>
                    <a:p>
                      <a:pPr marL="45720" marR="0" lvl="0" indent="0" algn="l" rtl="0">
                        <a:lnSpc>
                          <a:spcPct val="90000"/>
                        </a:lnSpc>
                        <a:spcBef>
                          <a:spcPts val="0"/>
                        </a:spcBef>
                        <a:spcAft>
                          <a:spcPts val="0"/>
                        </a:spcAft>
                        <a:buClr>
                          <a:srgbClr val="000000"/>
                        </a:buClr>
                        <a:buSzPts val="1100"/>
                        <a:buFont typeface="Arial"/>
                        <a:buNone/>
                      </a:pPr>
                      <a:endParaRPr sz="1100" u="none" strike="noStrike" cap="none"/>
                    </a:p>
                  </a:txBody>
                  <a:tcPr marL="0" marR="53900" marT="53900" marB="539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1"/>
                    </a:solidFill>
                  </a:tcPr>
                </a:tc>
                <a:tc>
                  <a:txBody>
                    <a:bodyPr/>
                    <a:lstStyle/>
                    <a:p>
                      <a:pPr marL="45720" marR="0" lvl="0" indent="0" algn="ctr" rtl="0">
                        <a:lnSpc>
                          <a:spcPct val="90000"/>
                        </a:lnSpc>
                        <a:spcBef>
                          <a:spcPts val="0"/>
                        </a:spcBef>
                        <a:spcAft>
                          <a:spcPts val="0"/>
                        </a:spcAft>
                        <a:buClr>
                          <a:schemeClr val="dk1"/>
                        </a:buClr>
                        <a:buSzPts val="1100"/>
                        <a:buFont typeface="Arial"/>
                        <a:buNone/>
                      </a:pPr>
                      <a:r>
                        <a:rPr lang="en" sz="1100">
                          <a:solidFill>
                            <a:schemeClr val="dk1"/>
                          </a:solidFill>
                          <a:latin typeface="Inter"/>
                          <a:ea typeface="Inter"/>
                          <a:cs typeface="Inter"/>
                          <a:sym typeface="Inter"/>
                        </a:rPr>
                        <a:t>Sebelum</a:t>
                      </a:r>
                      <a:endParaRPr sz="1100" u="none" strike="noStrike" cap="none">
                        <a:solidFill>
                          <a:schemeClr val="dk1"/>
                        </a:solidFill>
                        <a:latin typeface="Inter"/>
                        <a:ea typeface="Inter"/>
                        <a:cs typeface="Inter"/>
                        <a:sym typeface="Inter"/>
                      </a:endParaRPr>
                    </a:p>
                  </a:txBody>
                  <a:tcPr marL="0" marR="53900" marT="53900" marB="539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D8D8D8">
                        <a:alpha val="60000"/>
                      </a:srgbClr>
                    </a:solidFill>
                  </a:tcPr>
                </a:tc>
                <a:tc>
                  <a:txBody>
                    <a:bodyPr/>
                    <a:lstStyle/>
                    <a:p>
                      <a:pPr marL="45720" marR="0" lvl="0" indent="0" algn="ctr" rtl="0">
                        <a:lnSpc>
                          <a:spcPct val="90000"/>
                        </a:lnSpc>
                        <a:spcBef>
                          <a:spcPts val="0"/>
                        </a:spcBef>
                        <a:spcAft>
                          <a:spcPts val="0"/>
                        </a:spcAft>
                        <a:buClr>
                          <a:srgbClr val="000000"/>
                        </a:buClr>
                        <a:buSzPts val="1200"/>
                        <a:buFont typeface="Arial"/>
                        <a:buNone/>
                      </a:pPr>
                      <a:r>
                        <a:rPr lang="en" sz="1100">
                          <a:solidFill>
                            <a:schemeClr val="dk1"/>
                          </a:solidFill>
                          <a:latin typeface="Inter"/>
                          <a:ea typeface="Inter"/>
                          <a:cs typeface="Inter"/>
                          <a:sym typeface="Inter"/>
                        </a:rPr>
                        <a:t>Sesudah</a:t>
                      </a:r>
                      <a:endParaRPr sz="1100" u="none" strike="noStrike" cap="none">
                        <a:solidFill>
                          <a:schemeClr val="dk1"/>
                        </a:solidFill>
                        <a:latin typeface="Inter"/>
                        <a:ea typeface="Inter"/>
                        <a:cs typeface="Inter"/>
                        <a:sym typeface="Inter"/>
                      </a:endParaRPr>
                    </a:p>
                  </a:txBody>
                  <a:tcPr marL="0" marR="53900" marT="53900" marB="539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CFE2F3"/>
                    </a:solidFill>
                  </a:tcPr>
                </a:tc>
                <a:extLst>
                  <a:ext uri="{0D108BD9-81ED-4DB2-BD59-A6C34878D82A}">
                    <a16:rowId xmlns:a16="http://schemas.microsoft.com/office/drawing/2014/main" xmlns="" val="10000"/>
                  </a:ext>
                </a:extLst>
              </a:tr>
              <a:tr h="1201275">
                <a:tc>
                  <a:txBody>
                    <a:bodyPr/>
                    <a:lstStyle/>
                    <a:p>
                      <a:pPr marL="114300" marR="0" lvl="0" indent="0" algn="l" rtl="0">
                        <a:lnSpc>
                          <a:spcPct val="90000"/>
                        </a:lnSpc>
                        <a:spcBef>
                          <a:spcPts val="0"/>
                        </a:spcBef>
                        <a:spcAft>
                          <a:spcPts val="0"/>
                        </a:spcAft>
                        <a:buClr>
                          <a:srgbClr val="000000"/>
                        </a:buClr>
                        <a:buSzPts val="1000"/>
                        <a:buFont typeface="Arial"/>
                        <a:buNone/>
                      </a:pPr>
                      <a:r>
                        <a:rPr lang="en" sz="1100" b="1" u="none" strike="noStrike" cap="none">
                          <a:solidFill>
                            <a:schemeClr val="lt1"/>
                          </a:solidFill>
                          <a:latin typeface="Inter"/>
                          <a:ea typeface="Inter"/>
                          <a:cs typeface="Inter"/>
                          <a:sym typeface="Inter"/>
                        </a:rPr>
                        <a:t>Kedudukan Satuan  Tugas</a:t>
                      </a:r>
                      <a:endParaRPr sz="1100" b="1" u="none" strike="noStrike" cap="none">
                        <a:solidFill>
                          <a:schemeClr val="lt1"/>
                        </a:solidFill>
                        <a:latin typeface="Inter"/>
                        <a:ea typeface="Inter"/>
                        <a:cs typeface="Inter"/>
                        <a:sym typeface="Inter"/>
                      </a:endParaRPr>
                    </a:p>
                  </a:txBody>
                  <a:tcPr marL="0" marR="53900" marT="53900" marB="539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35D91"/>
                    </a:solidFill>
                  </a:tcPr>
                </a:tc>
                <a:tc>
                  <a:txBody>
                    <a:bodyPr/>
                    <a:lstStyle/>
                    <a:p>
                      <a:pPr marL="285750" marR="0" lvl="0" indent="-184150" algn="l" rtl="0">
                        <a:lnSpc>
                          <a:spcPct val="100000"/>
                        </a:lnSpc>
                        <a:spcBef>
                          <a:spcPts val="0"/>
                        </a:spcBef>
                        <a:spcAft>
                          <a:spcPts val="0"/>
                        </a:spcAft>
                        <a:buClr>
                          <a:schemeClr val="dk1"/>
                        </a:buClr>
                        <a:buSzPts val="1100"/>
                        <a:buFont typeface="Arial"/>
                        <a:buChar char="●"/>
                      </a:pPr>
                      <a:r>
                        <a:rPr lang="en" sz="1100" u="none" strike="noStrike" cap="none">
                          <a:latin typeface="Inter"/>
                          <a:ea typeface="Inter"/>
                          <a:cs typeface="Inter"/>
                          <a:sym typeface="Inter"/>
                        </a:rPr>
                        <a:t>S</a:t>
                      </a:r>
                      <a:r>
                        <a:rPr lang="en" sz="1100">
                          <a:latin typeface="Inter"/>
                          <a:ea typeface="Inter"/>
                          <a:cs typeface="Inter"/>
                          <a:sym typeface="Inter"/>
                        </a:rPr>
                        <a:t>atuan tugas</a:t>
                      </a:r>
                      <a:r>
                        <a:rPr lang="en" sz="1100" u="none" strike="noStrike" cap="none">
                          <a:latin typeface="Inter"/>
                          <a:ea typeface="Inter"/>
                          <a:cs typeface="Inter"/>
                          <a:sym typeface="Inter"/>
                        </a:rPr>
                        <a:t> diangkat dan ditetapkan pemimpin PT</a:t>
                      </a:r>
                      <a:endParaRPr sz="1100" u="none" strike="noStrike" cap="none">
                        <a:latin typeface="Inter"/>
                        <a:ea typeface="Inter"/>
                        <a:cs typeface="Inter"/>
                        <a:sym typeface="Inter"/>
                      </a:endParaRPr>
                    </a:p>
                  </a:txBody>
                  <a:tcPr marL="0" marR="53900" marT="53900" marB="539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D8D8D8">
                        <a:alpha val="60000"/>
                      </a:srgbClr>
                    </a:solidFill>
                  </a:tcPr>
                </a:tc>
                <a:tc>
                  <a:txBody>
                    <a:bodyPr/>
                    <a:lstStyle/>
                    <a:p>
                      <a:pPr marL="285750" marR="0" lvl="0" indent="-184150" algn="l" rtl="0">
                        <a:lnSpc>
                          <a:spcPct val="100000"/>
                        </a:lnSpc>
                        <a:spcBef>
                          <a:spcPts val="0"/>
                        </a:spcBef>
                        <a:spcAft>
                          <a:spcPts val="0"/>
                        </a:spcAft>
                        <a:buClr>
                          <a:schemeClr val="dk1"/>
                        </a:buClr>
                        <a:buSzPts val="1100"/>
                        <a:buFont typeface="Inter"/>
                        <a:buChar char="●"/>
                      </a:pPr>
                      <a:r>
                        <a:rPr lang="en" sz="1100" u="none" strike="noStrike" cap="none">
                          <a:latin typeface="Inter"/>
                          <a:ea typeface="Inter"/>
                          <a:cs typeface="Inter"/>
                          <a:sym typeface="Inter"/>
                        </a:rPr>
                        <a:t>Sa</a:t>
                      </a:r>
                      <a:r>
                        <a:rPr lang="en" sz="1100">
                          <a:latin typeface="Inter"/>
                          <a:ea typeface="Inter"/>
                          <a:cs typeface="Inter"/>
                          <a:sym typeface="Inter"/>
                        </a:rPr>
                        <a:t>tuan tugas</a:t>
                      </a:r>
                      <a:r>
                        <a:rPr lang="en" sz="1100" u="none" strike="noStrike" cap="none">
                          <a:latin typeface="Inter"/>
                          <a:ea typeface="Inter"/>
                          <a:cs typeface="Inter"/>
                          <a:sym typeface="Inter"/>
                        </a:rPr>
                        <a:t> </a:t>
                      </a:r>
                      <a:r>
                        <a:rPr lang="en" sz="1100" b="1" u="none" strike="noStrike" cap="none">
                          <a:latin typeface="Inter"/>
                          <a:ea typeface="Inter"/>
                          <a:cs typeface="Inter"/>
                          <a:sym typeface="Inter"/>
                        </a:rPr>
                        <a:t>diangkat dan ditetapkan pemimpin PT</a:t>
                      </a:r>
                      <a:endParaRPr sz="1100" b="1" u="none" strike="noStrike" cap="none">
                        <a:latin typeface="Inter"/>
                        <a:ea typeface="Inter"/>
                        <a:cs typeface="Inter"/>
                        <a:sym typeface="Inter"/>
                      </a:endParaRPr>
                    </a:p>
                    <a:p>
                      <a:pPr marL="285750" marR="0" lvl="0" indent="-184150" algn="l" rtl="0">
                        <a:lnSpc>
                          <a:spcPct val="100000"/>
                        </a:lnSpc>
                        <a:spcBef>
                          <a:spcPts val="0"/>
                        </a:spcBef>
                        <a:spcAft>
                          <a:spcPts val="0"/>
                        </a:spcAft>
                        <a:buClr>
                          <a:schemeClr val="dk1"/>
                        </a:buClr>
                        <a:buSzPts val="1100"/>
                        <a:buFont typeface="Arial"/>
                        <a:buChar char="●"/>
                      </a:pPr>
                      <a:r>
                        <a:rPr lang="en" sz="1100" u="none" strike="noStrike" cap="none">
                          <a:latin typeface="Inter"/>
                          <a:ea typeface="Inter"/>
                          <a:cs typeface="Inter"/>
                          <a:sym typeface="Inter"/>
                        </a:rPr>
                        <a:t>Berkedudukan di bawah </a:t>
                      </a:r>
                      <a:r>
                        <a:rPr lang="en" sz="1100">
                          <a:latin typeface="Inter"/>
                          <a:ea typeface="Inter"/>
                          <a:cs typeface="Inter"/>
                          <a:sym typeface="Inter"/>
                        </a:rPr>
                        <a:t>w</a:t>
                      </a:r>
                      <a:r>
                        <a:rPr lang="en" sz="1100" u="none" strike="noStrike" cap="none">
                          <a:latin typeface="Inter"/>
                          <a:ea typeface="Inter"/>
                          <a:cs typeface="Inter"/>
                          <a:sym typeface="Inter"/>
                        </a:rPr>
                        <a:t>akil </a:t>
                      </a:r>
                      <a:r>
                        <a:rPr lang="en" sz="1100">
                          <a:latin typeface="Inter"/>
                          <a:ea typeface="Inter"/>
                          <a:cs typeface="Inter"/>
                          <a:sym typeface="Inter"/>
                        </a:rPr>
                        <a:t>p</a:t>
                      </a:r>
                      <a:r>
                        <a:rPr lang="en" sz="1100" u="none" strike="noStrike" cap="none">
                          <a:latin typeface="Inter"/>
                          <a:ea typeface="Inter"/>
                          <a:cs typeface="Inter"/>
                          <a:sym typeface="Inter"/>
                        </a:rPr>
                        <a:t>emimpin PT yang ditunjuk oleh pemimpin PT</a:t>
                      </a:r>
                      <a:endParaRPr sz="1100" u="none" strike="noStrike" cap="none">
                        <a:latin typeface="Inter"/>
                        <a:ea typeface="Inter"/>
                        <a:cs typeface="Inter"/>
                        <a:sym typeface="Inter"/>
                      </a:endParaRPr>
                    </a:p>
                    <a:p>
                      <a:pPr marL="285750" marR="0" lvl="0" indent="-184150" algn="l" rtl="0">
                        <a:lnSpc>
                          <a:spcPct val="100000"/>
                        </a:lnSpc>
                        <a:spcBef>
                          <a:spcPts val="0"/>
                        </a:spcBef>
                        <a:spcAft>
                          <a:spcPts val="0"/>
                        </a:spcAft>
                        <a:buClr>
                          <a:schemeClr val="dk1"/>
                        </a:buClr>
                        <a:buSzPts val="1100"/>
                        <a:buFont typeface="Arial"/>
                        <a:buChar char="●"/>
                      </a:pPr>
                      <a:r>
                        <a:rPr lang="en" sz="1100" u="none" strike="noStrike" cap="none">
                          <a:latin typeface="Inter"/>
                          <a:ea typeface="Inter"/>
                          <a:cs typeface="Inter"/>
                          <a:sym typeface="Inter"/>
                        </a:rPr>
                        <a:t>Pemimpin PTN BH &amp; PT swasta </a:t>
                      </a:r>
                      <a:r>
                        <a:rPr lang="en" sz="1100" b="1" u="none" strike="noStrike" cap="none">
                          <a:latin typeface="Inter"/>
                          <a:ea typeface="Inter"/>
                          <a:cs typeface="Inter"/>
                          <a:sym typeface="Inter"/>
                        </a:rPr>
                        <a:t>dapat </a:t>
                      </a:r>
                      <a:r>
                        <a:rPr lang="en" sz="1100" u="none" strike="noStrike" cap="none">
                          <a:latin typeface="Inter"/>
                          <a:ea typeface="Inter"/>
                          <a:cs typeface="Inter"/>
                          <a:sym typeface="Inter"/>
                        </a:rPr>
                        <a:t>menunjuk atau membentuk unit kerja atau direktorat atau nama lain untuk mengelola </a:t>
                      </a:r>
                      <a:r>
                        <a:rPr lang="en" sz="1100">
                          <a:latin typeface="Inter"/>
                          <a:ea typeface="Inter"/>
                          <a:cs typeface="Inter"/>
                          <a:sym typeface="Inter"/>
                        </a:rPr>
                        <a:t>s</a:t>
                      </a:r>
                      <a:r>
                        <a:rPr lang="en" sz="1100" u="none" strike="noStrike" cap="none">
                          <a:latin typeface="Inter"/>
                          <a:ea typeface="Inter"/>
                          <a:cs typeface="Inter"/>
                          <a:sym typeface="Inter"/>
                        </a:rPr>
                        <a:t>atuan tugas</a:t>
                      </a:r>
                      <a:endParaRPr sz="1100" u="none" strike="noStrike" cap="none">
                        <a:latin typeface="Inter"/>
                        <a:ea typeface="Inter"/>
                        <a:cs typeface="Inter"/>
                        <a:sym typeface="Inter"/>
                      </a:endParaRPr>
                    </a:p>
                  </a:txBody>
                  <a:tcPr marL="0" marR="53900" marT="53900" marB="539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CFE2F3"/>
                    </a:solidFill>
                  </a:tcPr>
                </a:tc>
                <a:extLst>
                  <a:ext uri="{0D108BD9-81ED-4DB2-BD59-A6C34878D82A}">
                    <a16:rowId xmlns:a16="http://schemas.microsoft.com/office/drawing/2014/main" xmlns="" val="10001"/>
                  </a:ext>
                </a:extLst>
              </a:tr>
              <a:tr h="1295725">
                <a:tc>
                  <a:txBody>
                    <a:bodyPr/>
                    <a:lstStyle/>
                    <a:p>
                      <a:pPr marL="114300" marR="0" lvl="0" indent="0" algn="l" rtl="0">
                        <a:lnSpc>
                          <a:spcPct val="90000"/>
                        </a:lnSpc>
                        <a:spcBef>
                          <a:spcPts val="0"/>
                        </a:spcBef>
                        <a:spcAft>
                          <a:spcPts val="0"/>
                        </a:spcAft>
                        <a:buClr>
                          <a:schemeClr val="dk1"/>
                        </a:buClr>
                        <a:buSzPts val="1100"/>
                        <a:buFont typeface="Arial"/>
                        <a:buNone/>
                      </a:pPr>
                      <a:r>
                        <a:rPr lang="en" sz="1100" b="1" u="none" strike="noStrike" cap="none">
                          <a:solidFill>
                            <a:schemeClr val="lt1"/>
                          </a:solidFill>
                          <a:latin typeface="Inter"/>
                          <a:ea typeface="Inter"/>
                          <a:cs typeface="Inter"/>
                          <a:sym typeface="Inter"/>
                        </a:rPr>
                        <a:t>Susunan Satuan Tugas</a:t>
                      </a:r>
                      <a:endParaRPr sz="1100" b="1" u="none" strike="noStrike" cap="none">
                        <a:solidFill>
                          <a:schemeClr val="lt1"/>
                        </a:solidFill>
                        <a:latin typeface="Inter"/>
                        <a:ea typeface="Inter"/>
                        <a:cs typeface="Inter"/>
                        <a:sym typeface="Inter"/>
                      </a:endParaRPr>
                    </a:p>
                  </a:txBody>
                  <a:tcPr marL="0" marR="53900" marT="53900" marB="539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35D91"/>
                    </a:solidFill>
                  </a:tcPr>
                </a:tc>
                <a:tc>
                  <a:txBody>
                    <a:bodyPr/>
                    <a:lstStyle/>
                    <a:p>
                      <a:pPr marL="285750" marR="0" lvl="0" indent="-184150" algn="l" rtl="0">
                        <a:lnSpc>
                          <a:spcPct val="100000"/>
                        </a:lnSpc>
                        <a:spcBef>
                          <a:spcPts val="0"/>
                        </a:spcBef>
                        <a:spcAft>
                          <a:spcPts val="0"/>
                        </a:spcAft>
                        <a:buClr>
                          <a:schemeClr val="dk1"/>
                        </a:buClr>
                        <a:buSzPts val="1100"/>
                        <a:buFont typeface="Arial"/>
                        <a:buChar char="●"/>
                      </a:pPr>
                      <a:r>
                        <a:rPr lang="en" sz="1100" u="none" strike="noStrike" cap="none">
                          <a:latin typeface="Inter"/>
                          <a:ea typeface="Inter"/>
                          <a:cs typeface="Inter"/>
                          <a:sym typeface="Inter"/>
                        </a:rPr>
                        <a:t>Berjumlah gasal dan minimal 5 orang: </a:t>
                      </a:r>
                      <a:r>
                        <a:rPr lang="en" sz="1100">
                          <a:latin typeface="Inter"/>
                          <a:ea typeface="Inter"/>
                          <a:cs typeface="Inter"/>
                          <a:sym typeface="Inter"/>
                        </a:rPr>
                        <a:t>t</a:t>
                      </a:r>
                      <a:r>
                        <a:rPr lang="en" sz="1100" u="none" strike="noStrike" cap="none">
                          <a:latin typeface="Inter"/>
                          <a:ea typeface="Inter"/>
                          <a:cs typeface="Inter"/>
                          <a:sym typeface="Inter"/>
                        </a:rPr>
                        <a:t>erdiri dari </a:t>
                      </a:r>
                      <a:r>
                        <a:rPr lang="en" sz="1100">
                          <a:latin typeface="Inter"/>
                          <a:ea typeface="Inter"/>
                          <a:cs typeface="Inter"/>
                          <a:sym typeface="Inter"/>
                        </a:rPr>
                        <a:t>d</a:t>
                      </a:r>
                      <a:r>
                        <a:rPr lang="en" sz="1100" u="none" strike="noStrike" cap="none">
                          <a:latin typeface="Inter"/>
                          <a:ea typeface="Inter"/>
                          <a:cs typeface="Inter"/>
                          <a:sym typeface="Inter"/>
                        </a:rPr>
                        <a:t>osen, </a:t>
                      </a:r>
                      <a:r>
                        <a:rPr lang="en" sz="1100">
                          <a:latin typeface="Inter"/>
                          <a:ea typeface="Inter"/>
                          <a:cs typeface="Inter"/>
                          <a:sym typeface="Inter"/>
                        </a:rPr>
                        <a:t>t</a:t>
                      </a:r>
                      <a:r>
                        <a:rPr lang="en" sz="1100" u="none" strike="noStrike" cap="none">
                          <a:latin typeface="Inter"/>
                          <a:ea typeface="Inter"/>
                          <a:cs typeface="Inter"/>
                          <a:sym typeface="Inter"/>
                        </a:rPr>
                        <a:t>enaga </a:t>
                      </a:r>
                      <a:r>
                        <a:rPr lang="en" sz="1100">
                          <a:latin typeface="Inter"/>
                          <a:ea typeface="Inter"/>
                          <a:cs typeface="Inter"/>
                          <a:sym typeface="Inter"/>
                        </a:rPr>
                        <a:t>k</a:t>
                      </a:r>
                      <a:r>
                        <a:rPr lang="en" sz="1100" u="none" strike="noStrike" cap="none">
                          <a:latin typeface="Inter"/>
                          <a:ea typeface="Inter"/>
                          <a:cs typeface="Inter"/>
                          <a:sym typeface="Inter"/>
                        </a:rPr>
                        <a:t>ependidikan dan </a:t>
                      </a:r>
                      <a:r>
                        <a:rPr lang="en" sz="1100">
                          <a:latin typeface="Inter"/>
                          <a:ea typeface="Inter"/>
                          <a:cs typeface="Inter"/>
                          <a:sym typeface="Inter"/>
                        </a:rPr>
                        <a:t>m</a:t>
                      </a:r>
                      <a:r>
                        <a:rPr lang="en" sz="1100" u="none" strike="noStrike" cap="none">
                          <a:latin typeface="Inter"/>
                          <a:ea typeface="Inter"/>
                          <a:cs typeface="Inter"/>
                          <a:sym typeface="Inter"/>
                        </a:rPr>
                        <a:t>ahasiswa</a:t>
                      </a:r>
                      <a:endParaRPr sz="1100">
                        <a:latin typeface="Inter"/>
                        <a:ea typeface="Inter"/>
                        <a:cs typeface="Inter"/>
                        <a:sym typeface="Inter"/>
                      </a:endParaRPr>
                    </a:p>
                    <a:p>
                      <a:pPr marL="285750" marR="0" lvl="0" indent="-184150" algn="l" rtl="0">
                        <a:lnSpc>
                          <a:spcPct val="100000"/>
                        </a:lnSpc>
                        <a:spcBef>
                          <a:spcPts val="0"/>
                        </a:spcBef>
                        <a:spcAft>
                          <a:spcPts val="0"/>
                        </a:spcAft>
                        <a:buClr>
                          <a:schemeClr val="dk1"/>
                        </a:buClr>
                        <a:buSzPts val="1100"/>
                        <a:buFont typeface="Inter"/>
                        <a:buChar char="●"/>
                      </a:pPr>
                      <a:r>
                        <a:rPr lang="en" sz="1100">
                          <a:latin typeface="Inter"/>
                          <a:ea typeface="Inter"/>
                          <a:cs typeface="Inter"/>
                          <a:sym typeface="Inter"/>
                        </a:rPr>
                        <a:t>Komposisi: </a:t>
                      </a:r>
                      <a:endParaRPr sz="1100">
                        <a:latin typeface="Inter"/>
                        <a:ea typeface="Inter"/>
                        <a:cs typeface="Inter"/>
                        <a:sym typeface="Inter"/>
                      </a:endParaRPr>
                    </a:p>
                    <a:p>
                      <a:pPr marL="628650" lvl="1" indent="-298450" algn="l" rtl="0">
                        <a:spcBef>
                          <a:spcPts val="0"/>
                        </a:spcBef>
                        <a:spcAft>
                          <a:spcPts val="0"/>
                        </a:spcAft>
                        <a:buClr>
                          <a:schemeClr val="dk1"/>
                        </a:buClr>
                        <a:buSzPts val="1100"/>
                        <a:buChar char="○"/>
                      </a:pPr>
                      <a:r>
                        <a:rPr lang="en" sz="1100">
                          <a:latin typeface="Inter"/>
                          <a:ea typeface="Inter"/>
                          <a:cs typeface="Inter"/>
                          <a:sym typeface="Inter"/>
                        </a:rPr>
                        <a:t>keterwakilan perempuan paling sedikit ⅔ (dua pertiga) dari jumlah anggota, </a:t>
                      </a:r>
                      <a:endParaRPr sz="1100">
                        <a:latin typeface="Inter"/>
                        <a:ea typeface="Inter"/>
                        <a:cs typeface="Inter"/>
                        <a:sym typeface="Inter"/>
                      </a:endParaRPr>
                    </a:p>
                    <a:p>
                      <a:pPr marL="628650" lvl="1" indent="-298450" algn="l" rtl="0">
                        <a:spcBef>
                          <a:spcPts val="0"/>
                        </a:spcBef>
                        <a:spcAft>
                          <a:spcPts val="0"/>
                        </a:spcAft>
                        <a:buClr>
                          <a:schemeClr val="dk1"/>
                        </a:buClr>
                        <a:buSzPts val="1100"/>
                        <a:buChar char="○"/>
                      </a:pPr>
                      <a:r>
                        <a:rPr lang="en" sz="1100">
                          <a:latin typeface="Inter"/>
                          <a:ea typeface="Inter"/>
                          <a:cs typeface="Inter"/>
                          <a:sym typeface="Inter"/>
                        </a:rPr>
                        <a:t>unsur mahasiswa paling sedikit 50% dari jumlah anggota</a:t>
                      </a:r>
                      <a:endParaRPr sz="1100">
                        <a:latin typeface="Inter"/>
                        <a:ea typeface="Inter"/>
                        <a:cs typeface="Inter"/>
                        <a:sym typeface="Inter"/>
                      </a:endParaRPr>
                    </a:p>
                    <a:p>
                      <a:pPr marL="628650" marR="0" lvl="0" indent="-228600" algn="l" rtl="0">
                        <a:lnSpc>
                          <a:spcPct val="100000"/>
                        </a:lnSpc>
                        <a:spcBef>
                          <a:spcPts val="0"/>
                        </a:spcBef>
                        <a:spcAft>
                          <a:spcPts val="0"/>
                        </a:spcAft>
                        <a:buNone/>
                      </a:pPr>
                      <a:endParaRPr sz="1100" u="none" strike="noStrike" cap="none">
                        <a:latin typeface="Inter"/>
                        <a:ea typeface="Inter"/>
                        <a:cs typeface="Inter"/>
                        <a:sym typeface="Inter"/>
                      </a:endParaRPr>
                    </a:p>
                  </a:txBody>
                  <a:tcPr marL="0" marR="53900" marT="53900" marB="539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D8D8D8">
                        <a:alpha val="60000"/>
                      </a:srgbClr>
                    </a:solidFill>
                  </a:tcPr>
                </a:tc>
                <a:tc>
                  <a:txBody>
                    <a:bodyPr/>
                    <a:lstStyle/>
                    <a:p>
                      <a:pPr marL="285750" marR="0" lvl="0" indent="-184150" algn="l" rtl="0">
                        <a:lnSpc>
                          <a:spcPct val="100000"/>
                        </a:lnSpc>
                        <a:spcBef>
                          <a:spcPts val="0"/>
                        </a:spcBef>
                        <a:spcAft>
                          <a:spcPts val="0"/>
                        </a:spcAft>
                        <a:buClr>
                          <a:schemeClr val="dk1"/>
                        </a:buClr>
                        <a:buSzPts val="1100"/>
                        <a:buFont typeface="Arial"/>
                        <a:buChar char="●"/>
                      </a:pPr>
                      <a:r>
                        <a:rPr lang="en" sz="1100" u="none" strike="noStrike" cap="none">
                          <a:latin typeface="Inter"/>
                          <a:ea typeface="Inter"/>
                          <a:cs typeface="Inter"/>
                          <a:sym typeface="Inter"/>
                        </a:rPr>
                        <a:t>Berjumlah </a:t>
                      </a:r>
                      <a:r>
                        <a:rPr lang="en" sz="1100" b="1" u="none" strike="noStrike" cap="none">
                          <a:latin typeface="Inter"/>
                          <a:ea typeface="Inter"/>
                          <a:cs typeface="Inter"/>
                          <a:sym typeface="Inter"/>
                        </a:rPr>
                        <a:t>gasal dan minimal 7 orang</a:t>
                      </a:r>
                      <a:r>
                        <a:rPr lang="en" sz="1100">
                          <a:latin typeface="Inter"/>
                          <a:ea typeface="Inter"/>
                          <a:cs typeface="Inter"/>
                          <a:sym typeface="Inter"/>
                        </a:rPr>
                        <a:t>: t</a:t>
                      </a:r>
                      <a:r>
                        <a:rPr lang="en" sz="1100" u="none" strike="noStrike" cap="none">
                          <a:latin typeface="Inter"/>
                          <a:ea typeface="Inter"/>
                          <a:cs typeface="Inter"/>
                          <a:sym typeface="Inter"/>
                        </a:rPr>
                        <a:t>erdiri dari </a:t>
                      </a:r>
                      <a:r>
                        <a:rPr lang="en" sz="1100">
                          <a:latin typeface="Inter"/>
                          <a:ea typeface="Inter"/>
                          <a:cs typeface="Inter"/>
                          <a:sym typeface="Inter"/>
                        </a:rPr>
                        <a:t>d</a:t>
                      </a:r>
                      <a:r>
                        <a:rPr lang="en" sz="1100" u="none" strike="noStrike" cap="none">
                          <a:latin typeface="Inter"/>
                          <a:ea typeface="Inter"/>
                          <a:cs typeface="Inter"/>
                          <a:sym typeface="Inter"/>
                        </a:rPr>
                        <a:t>osen, </a:t>
                      </a:r>
                      <a:r>
                        <a:rPr lang="en" sz="1100">
                          <a:latin typeface="Inter"/>
                          <a:ea typeface="Inter"/>
                          <a:cs typeface="Inter"/>
                          <a:sym typeface="Inter"/>
                        </a:rPr>
                        <a:t>t</a:t>
                      </a:r>
                      <a:r>
                        <a:rPr lang="en" sz="1100" u="none" strike="noStrike" cap="none">
                          <a:latin typeface="Inter"/>
                          <a:ea typeface="Inter"/>
                          <a:cs typeface="Inter"/>
                          <a:sym typeface="Inter"/>
                        </a:rPr>
                        <a:t>enaga </a:t>
                      </a:r>
                      <a:r>
                        <a:rPr lang="en" sz="1100">
                          <a:latin typeface="Inter"/>
                          <a:ea typeface="Inter"/>
                          <a:cs typeface="Inter"/>
                          <a:sym typeface="Inter"/>
                        </a:rPr>
                        <a:t>k</a:t>
                      </a:r>
                      <a:r>
                        <a:rPr lang="en" sz="1100" u="none" strike="noStrike" cap="none">
                          <a:latin typeface="Inter"/>
                          <a:ea typeface="Inter"/>
                          <a:cs typeface="Inter"/>
                          <a:sym typeface="Inter"/>
                        </a:rPr>
                        <a:t>ependidikan dan </a:t>
                      </a:r>
                      <a:r>
                        <a:rPr lang="en" sz="1100">
                          <a:latin typeface="Inter"/>
                          <a:ea typeface="Inter"/>
                          <a:cs typeface="Inter"/>
                          <a:sym typeface="Inter"/>
                        </a:rPr>
                        <a:t>m</a:t>
                      </a:r>
                      <a:r>
                        <a:rPr lang="en" sz="1100" u="none" strike="noStrike" cap="none">
                          <a:latin typeface="Inter"/>
                          <a:ea typeface="Inter"/>
                          <a:cs typeface="Inter"/>
                          <a:sym typeface="Inter"/>
                        </a:rPr>
                        <a:t>ahasiswa</a:t>
                      </a:r>
                      <a:endParaRPr sz="1100">
                        <a:latin typeface="Inter"/>
                        <a:ea typeface="Inter"/>
                        <a:cs typeface="Inter"/>
                        <a:sym typeface="Inter"/>
                      </a:endParaRPr>
                    </a:p>
                    <a:p>
                      <a:pPr marL="285750" marR="0" lvl="0" indent="-184150" algn="l" rtl="0">
                        <a:lnSpc>
                          <a:spcPct val="100000"/>
                        </a:lnSpc>
                        <a:spcBef>
                          <a:spcPts val="0"/>
                        </a:spcBef>
                        <a:spcAft>
                          <a:spcPts val="0"/>
                        </a:spcAft>
                        <a:buClr>
                          <a:schemeClr val="dk1"/>
                        </a:buClr>
                        <a:buSzPts val="1100"/>
                        <a:buFont typeface="Inter"/>
                        <a:buChar char="●"/>
                      </a:pPr>
                      <a:r>
                        <a:rPr lang="en" sz="1100">
                          <a:latin typeface="Inter"/>
                          <a:ea typeface="Inter"/>
                          <a:cs typeface="Inter"/>
                          <a:sym typeface="Inter"/>
                        </a:rPr>
                        <a:t>Komposisi: </a:t>
                      </a:r>
                      <a:endParaRPr sz="1100">
                        <a:latin typeface="Inter"/>
                        <a:ea typeface="Inter"/>
                        <a:cs typeface="Inter"/>
                        <a:sym typeface="Inter"/>
                      </a:endParaRPr>
                    </a:p>
                    <a:p>
                      <a:pPr marL="628650" lvl="1" indent="-298450" algn="l" rtl="0">
                        <a:spcBef>
                          <a:spcPts val="0"/>
                        </a:spcBef>
                        <a:spcAft>
                          <a:spcPts val="0"/>
                        </a:spcAft>
                        <a:buClr>
                          <a:schemeClr val="dk1"/>
                        </a:buClr>
                        <a:buSzPts val="1100"/>
                        <a:buChar char="○"/>
                      </a:pPr>
                      <a:r>
                        <a:rPr lang="en" sz="1100">
                          <a:latin typeface="Inter"/>
                          <a:ea typeface="Inter"/>
                          <a:cs typeface="Inter"/>
                          <a:sym typeface="Inter"/>
                        </a:rPr>
                        <a:t>keterwakilan perempuan paling sedikit ⅔ (dua pertiga) dari jumlah anggota, dan PT dengan keterbatasan sumber daya manusia, keterwakilan perempuan minimal ⅓ (satu pertiga) dari jumlah anggota</a:t>
                      </a:r>
                      <a:endParaRPr sz="1100">
                        <a:latin typeface="Inter"/>
                        <a:ea typeface="Inter"/>
                        <a:cs typeface="Inter"/>
                        <a:sym typeface="Inter"/>
                      </a:endParaRPr>
                    </a:p>
                    <a:p>
                      <a:pPr marL="628650" lvl="1" indent="-298450" algn="l" rtl="0">
                        <a:spcBef>
                          <a:spcPts val="0"/>
                        </a:spcBef>
                        <a:spcAft>
                          <a:spcPts val="0"/>
                        </a:spcAft>
                        <a:buClr>
                          <a:schemeClr val="dk1"/>
                        </a:buClr>
                        <a:buSzPts val="1100"/>
                        <a:buChar char="○"/>
                      </a:pPr>
                      <a:r>
                        <a:rPr lang="en" sz="1100">
                          <a:latin typeface="Inter"/>
                          <a:ea typeface="Inter"/>
                          <a:cs typeface="Inter"/>
                          <a:sym typeface="Inter"/>
                        </a:rPr>
                        <a:t>unsur mahasiswa paling sedikit 30% dari jumlah anggota</a:t>
                      </a:r>
                      <a:endParaRPr sz="1100">
                        <a:latin typeface="Inter"/>
                        <a:ea typeface="Inter"/>
                        <a:cs typeface="Inter"/>
                        <a:sym typeface="Inter"/>
                      </a:endParaRPr>
                    </a:p>
                    <a:p>
                      <a:pPr marL="285750" marR="0" lvl="0" indent="-184150" algn="l" rtl="0">
                        <a:lnSpc>
                          <a:spcPct val="100000"/>
                        </a:lnSpc>
                        <a:spcBef>
                          <a:spcPts val="0"/>
                        </a:spcBef>
                        <a:spcAft>
                          <a:spcPts val="0"/>
                        </a:spcAft>
                        <a:buClr>
                          <a:schemeClr val="dk1"/>
                        </a:buClr>
                        <a:buSzPts val="1100"/>
                        <a:buFont typeface="Arial"/>
                        <a:buChar char="●"/>
                      </a:pPr>
                      <a:r>
                        <a:rPr lang="en" sz="1100" b="1" u="none" strike="noStrike" cap="none">
                          <a:latin typeface="Inter"/>
                          <a:ea typeface="Inter"/>
                          <a:cs typeface="Inter"/>
                          <a:sym typeface="Inte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PT dengan keterbatasan SDM</a:t>
                      </a:r>
                      <a:r>
                        <a:rPr lang="en" sz="1100" u="none" strike="noStrike" cap="none">
                          <a:latin typeface="Inter"/>
                          <a:ea typeface="Inter"/>
                          <a:cs typeface="Inter"/>
                          <a:sym typeface="Inte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dapat membentuk</a:t>
                      </a:r>
                      <a:r>
                        <a:rPr lang="en" sz="1100" b="1" u="none" strike="noStrike" cap="none">
                          <a:latin typeface="Inter"/>
                          <a:ea typeface="Inter"/>
                          <a:cs typeface="Inter"/>
                          <a:sym typeface="Inte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a:t>
                      </a:r>
                      <a:r>
                        <a:rPr lang="en" sz="1100" b="1">
                          <a:latin typeface="Inter"/>
                          <a:ea typeface="Inter"/>
                          <a:cs typeface="Inter"/>
                          <a:sym typeface="Inte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s</a:t>
                      </a:r>
                      <a:r>
                        <a:rPr lang="en" sz="1100" b="1" u="none" strike="noStrike" cap="none">
                          <a:latin typeface="Inter"/>
                          <a:ea typeface="Inter"/>
                          <a:cs typeface="Inter"/>
                          <a:sym typeface="Inte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atuan tugas sesuai k</a:t>
                      </a:r>
                      <a:r>
                        <a:rPr lang="en" sz="1100" b="1" u="none" strike="noStrike" cap="none">
                          <a:latin typeface="Inter"/>
                          <a:ea typeface="Inter"/>
                          <a:cs typeface="Inter"/>
                          <a:sym typeface="Inte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emampuannya </a:t>
                      </a:r>
                      <a:r>
                        <a:rPr lang="en" sz="1100" u="none" strike="noStrike" cap="none">
                          <a:latin typeface="Inter"/>
                          <a:ea typeface="Inter"/>
                          <a:cs typeface="Inter"/>
                          <a:sym typeface="Inte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dengan jumlah gasal dan minimal 3 orang</a:t>
                      </a:r>
                      <a:endParaRPr sz="1100" u="none" strike="noStrike" cap="none">
                        <a:latin typeface="Inter"/>
                        <a:ea typeface="Inter"/>
                        <a:cs typeface="Inter"/>
                        <a:sym typeface="Inter"/>
                      </a:endParaRPr>
                    </a:p>
                  </a:txBody>
                  <a:tcPr marL="0" marR="53900" marT="53900" marB="539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CFE2F3"/>
                    </a:solidFill>
                  </a:tcPr>
                </a:tc>
                <a:extLst>
                  <a:ext uri="{0D108BD9-81ED-4DB2-BD59-A6C34878D82A}">
                    <a16:rowId xmlns:a16="http://schemas.microsoft.com/office/drawing/2014/main" xmlns="" val="10002"/>
                  </a:ext>
                </a:extLst>
              </a:tr>
              <a:tr h="585025">
                <a:tc>
                  <a:txBody>
                    <a:bodyPr/>
                    <a:lstStyle/>
                    <a:p>
                      <a:pPr marL="114300" marR="0" lvl="0" indent="0" algn="l" rtl="0">
                        <a:lnSpc>
                          <a:spcPct val="90000"/>
                        </a:lnSpc>
                        <a:spcBef>
                          <a:spcPts val="0"/>
                        </a:spcBef>
                        <a:spcAft>
                          <a:spcPts val="0"/>
                        </a:spcAft>
                        <a:buClr>
                          <a:srgbClr val="000000"/>
                        </a:buClr>
                        <a:buSzPts val="1100"/>
                        <a:buFont typeface="Arial"/>
                        <a:buNone/>
                      </a:pPr>
                      <a:r>
                        <a:rPr lang="en" sz="1100" b="1" u="none" strike="noStrike" cap="none">
                          <a:solidFill>
                            <a:schemeClr val="lt1"/>
                          </a:solidFill>
                          <a:latin typeface="Inter"/>
                          <a:ea typeface="Inter"/>
                          <a:cs typeface="Inter"/>
                          <a:sym typeface="Inter"/>
                        </a:rPr>
                        <a:t>Masa tugas Satuan Tugas</a:t>
                      </a:r>
                      <a:endParaRPr sz="1100" b="1" u="none" strike="noStrike" cap="none">
                        <a:solidFill>
                          <a:schemeClr val="lt1"/>
                        </a:solidFill>
                        <a:latin typeface="Inter"/>
                        <a:ea typeface="Inter"/>
                        <a:cs typeface="Inter"/>
                        <a:sym typeface="Inter"/>
                      </a:endParaRPr>
                    </a:p>
                  </a:txBody>
                  <a:tcPr marL="0" marR="53900" marT="53900" marB="539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35D91"/>
                    </a:solidFill>
                  </a:tcPr>
                </a:tc>
                <a:tc>
                  <a:txBody>
                    <a:bodyPr/>
                    <a:lstStyle/>
                    <a:p>
                      <a:pPr marL="228600" marR="0" lvl="0" indent="0" algn="l" rtl="0">
                        <a:lnSpc>
                          <a:spcPct val="100000"/>
                        </a:lnSpc>
                        <a:spcBef>
                          <a:spcPts val="0"/>
                        </a:spcBef>
                        <a:spcAft>
                          <a:spcPts val="0"/>
                        </a:spcAft>
                        <a:buClr>
                          <a:schemeClr val="dk1"/>
                        </a:buClr>
                        <a:buSzPts val="1200"/>
                        <a:buFont typeface="Arial"/>
                        <a:buNone/>
                      </a:pPr>
                      <a:r>
                        <a:rPr lang="en" sz="1100" u="none" strike="noStrike" cap="none">
                          <a:latin typeface="Inter"/>
                          <a:ea typeface="Inter"/>
                          <a:cs typeface="Inter"/>
                          <a:sym typeface="Inter"/>
                        </a:rPr>
                        <a:t>2 tahun dan dapat diperpanjang 1 periode berikutnya</a:t>
                      </a:r>
                      <a:endParaRPr sz="1100" u="none" strike="noStrike" cap="none">
                        <a:latin typeface="Inter"/>
                        <a:ea typeface="Inter"/>
                        <a:cs typeface="Inter"/>
                        <a:sym typeface="Inter"/>
                      </a:endParaRPr>
                    </a:p>
                  </a:txBody>
                  <a:tcPr marL="0" marR="53900" marT="53900" marB="539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D8D8D8">
                        <a:alpha val="60000"/>
                      </a:srgbClr>
                    </a:solidFill>
                  </a:tcPr>
                </a:tc>
                <a:tc>
                  <a:txBody>
                    <a:bodyPr/>
                    <a:lstStyle/>
                    <a:p>
                      <a:pPr marL="171450" marR="0" lvl="0" indent="0" algn="l" rtl="0">
                        <a:lnSpc>
                          <a:spcPct val="100000"/>
                        </a:lnSpc>
                        <a:spcBef>
                          <a:spcPts val="0"/>
                        </a:spcBef>
                        <a:spcAft>
                          <a:spcPts val="0"/>
                        </a:spcAft>
                        <a:buClr>
                          <a:srgbClr val="000000"/>
                        </a:buClr>
                        <a:buSzPts val="1100"/>
                        <a:buFont typeface="Arial"/>
                        <a:buNone/>
                      </a:pPr>
                      <a:r>
                        <a:rPr lang="en" sz="1100" b="1" u="none" strike="noStrike" cap="none">
                          <a:latin typeface="Inter"/>
                          <a:ea typeface="Inter"/>
                          <a:cs typeface="Inter"/>
                          <a:sym typeface="Inter"/>
                        </a:rPr>
                        <a:t>2 tahun</a:t>
                      </a:r>
                      <a:r>
                        <a:rPr lang="en" sz="1100" u="none" strike="noStrike" cap="none">
                          <a:latin typeface="Inter"/>
                          <a:ea typeface="Inter"/>
                          <a:cs typeface="Inter"/>
                          <a:sym typeface="Inter"/>
                        </a:rPr>
                        <a:t> dan dapat diperpanjang berdasarkan evaluasi </a:t>
                      </a:r>
                      <a:r>
                        <a:rPr lang="en" sz="1100">
                          <a:latin typeface="Inter"/>
                          <a:ea typeface="Inter"/>
                          <a:cs typeface="Inter"/>
                          <a:sym typeface="Inter"/>
                        </a:rPr>
                        <a:t>p</a:t>
                      </a:r>
                      <a:r>
                        <a:rPr lang="en" sz="1100" u="none" strike="noStrike" cap="none">
                          <a:latin typeface="Inter"/>
                          <a:ea typeface="Inter"/>
                          <a:cs typeface="Inter"/>
                          <a:sym typeface="Inter"/>
                        </a:rPr>
                        <a:t>emimpin PT</a:t>
                      </a:r>
                      <a:endParaRPr sz="1100" u="none" strike="noStrike" cap="none">
                        <a:latin typeface="Inter"/>
                        <a:ea typeface="Inter"/>
                        <a:cs typeface="Inter"/>
                        <a:sym typeface="Inter"/>
                      </a:endParaRPr>
                    </a:p>
                  </a:txBody>
                  <a:tcPr marL="0" marR="53900" marT="53900" marB="539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CFE2F3"/>
                    </a:solidFill>
                  </a:tcPr>
                </a:tc>
                <a:extLst>
                  <a:ext uri="{0D108BD9-81ED-4DB2-BD59-A6C34878D82A}">
                    <a16:rowId xmlns:a16="http://schemas.microsoft.com/office/drawing/2014/main" xmlns="" val="10003"/>
                  </a:ext>
                </a:extLst>
              </a:tr>
            </a:tbl>
          </a:graphicData>
        </a:graphic>
      </p:graphicFrame>
      <p:sp>
        <p:nvSpPr>
          <p:cNvPr id="503" name="Google Shape;503;g31314b93c85_1_0"/>
          <p:cNvSpPr txBox="1"/>
          <p:nvPr/>
        </p:nvSpPr>
        <p:spPr>
          <a:xfrm>
            <a:off x="0" y="29675"/>
            <a:ext cx="9144000" cy="738900"/>
          </a:xfrm>
          <a:prstGeom prst="rect">
            <a:avLst/>
          </a:prstGeom>
          <a:noFill/>
          <a:ln>
            <a:noFill/>
          </a:ln>
        </p:spPr>
        <p:txBody>
          <a:bodyPr spcFirstLastPara="1" wrap="square" lIns="91425" tIns="91425" rIns="91425" bIns="91425" anchor="t" anchorCtr="0">
            <a:spAutoFit/>
          </a:bodyPr>
          <a:lstStyle/>
          <a:p>
            <a:pPr marL="457200" lvl="0" indent="0" algn="ctr" rtl="0">
              <a:spcBef>
                <a:spcPts val="0"/>
              </a:spcBef>
              <a:spcAft>
                <a:spcPts val="0"/>
              </a:spcAft>
              <a:buNone/>
            </a:pPr>
            <a:r>
              <a:rPr lang="en" sz="1800" b="1">
                <a:solidFill>
                  <a:srgbClr val="002060"/>
                </a:solidFill>
                <a:latin typeface="Inter"/>
                <a:ea typeface="Inter"/>
                <a:cs typeface="Inter"/>
                <a:sym typeface="Inter"/>
              </a:rPr>
              <a:t>Penyederhanaan Perekrutan Satuan Tugas, Kedudukannya Dipertegas dan Memperhatikan Perguruan Tinggi yang Minim SDM  (2/2) </a:t>
            </a:r>
            <a:endParaRPr sz="1800" b="1">
              <a:solidFill>
                <a:srgbClr val="002060"/>
              </a:solidFill>
              <a:latin typeface="Inter"/>
              <a:ea typeface="Inter"/>
              <a:cs typeface="Inter"/>
              <a:sym typeface="Int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30bbbe8f71c_2_25"/>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3</a:t>
            </a:fld>
            <a:endParaRPr/>
          </a:p>
        </p:txBody>
      </p:sp>
      <p:sp>
        <p:nvSpPr>
          <p:cNvPr id="175" name="Google Shape;175;g30bbbe8f71c_2_25"/>
          <p:cNvSpPr txBox="1">
            <a:spLocks noGrp="1"/>
          </p:cNvSpPr>
          <p:nvPr>
            <p:ph type="body" idx="1"/>
          </p:nvPr>
        </p:nvSpPr>
        <p:spPr>
          <a:xfrm>
            <a:off x="182879" y="4938950"/>
            <a:ext cx="5214000" cy="96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SzPts val="700"/>
              <a:buNone/>
            </a:pPr>
            <a:endParaRPr/>
          </a:p>
        </p:txBody>
      </p:sp>
      <p:sp>
        <p:nvSpPr>
          <p:cNvPr id="176" name="Google Shape;176;g30bbbe8f71c_2_25"/>
          <p:cNvSpPr txBox="1"/>
          <p:nvPr/>
        </p:nvSpPr>
        <p:spPr>
          <a:xfrm>
            <a:off x="98970" y="201597"/>
            <a:ext cx="8799300" cy="562200"/>
          </a:xfrm>
          <a:prstGeom prst="rect">
            <a:avLst/>
          </a:prstGeom>
          <a:noFill/>
          <a:ln>
            <a:noFill/>
          </a:ln>
        </p:spPr>
        <p:txBody>
          <a:bodyPr spcFirstLastPara="1" wrap="square" lIns="34275" tIns="17150" rIns="34275" bIns="17150" anchor="ctr" anchorCtr="0">
            <a:noAutofit/>
          </a:bodyPr>
          <a:lstStyle/>
          <a:p>
            <a:pPr marL="8890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2060"/>
                </a:solidFill>
                <a:latin typeface="Arial"/>
                <a:ea typeface="Arial"/>
                <a:cs typeface="Arial"/>
                <a:sym typeface="Arial"/>
              </a:rPr>
              <a:t>Agenda </a:t>
            </a:r>
            <a:endParaRPr sz="1400" b="0" i="0" u="none" strike="noStrike" cap="none">
              <a:solidFill>
                <a:srgbClr val="000000"/>
              </a:solidFill>
              <a:latin typeface="Arial"/>
              <a:ea typeface="Arial"/>
              <a:cs typeface="Arial"/>
              <a:sym typeface="Arial"/>
            </a:endParaRPr>
          </a:p>
        </p:txBody>
      </p:sp>
      <p:sp>
        <p:nvSpPr>
          <p:cNvPr id="177" name="Google Shape;177;g30bbbe8f71c_2_25"/>
          <p:cNvSpPr/>
          <p:nvPr/>
        </p:nvSpPr>
        <p:spPr>
          <a:xfrm>
            <a:off x="284375" y="713450"/>
            <a:ext cx="8587200" cy="432900"/>
          </a:xfrm>
          <a:prstGeom prst="roundRect">
            <a:avLst>
              <a:gd name="adj" fmla="val 16667"/>
            </a:avLst>
          </a:prstGeom>
          <a:solidFill>
            <a:srgbClr val="CFE2F3"/>
          </a:solidFill>
          <a:ln>
            <a:noFill/>
          </a:ln>
        </p:spPr>
        <p:txBody>
          <a:bodyPr spcFirstLastPara="1" wrap="square" lIns="91425" tIns="45700" rIns="91425" bIns="45700" anchor="ctr" anchorCtr="0">
            <a:noAutofit/>
          </a:bodyPr>
          <a:lstStyle/>
          <a:p>
            <a:pPr marL="457200" marR="0" lvl="0" indent="-314325" algn="l" rtl="0">
              <a:lnSpc>
                <a:spcPct val="115000"/>
              </a:lnSpc>
              <a:spcBef>
                <a:spcPts val="0"/>
              </a:spcBef>
              <a:spcAft>
                <a:spcPts val="0"/>
              </a:spcAft>
              <a:buClr>
                <a:srgbClr val="002060"/>
              </a:buClr>
              <a:buSzPts val="1350"/>
              <a:buFont typeface="Inter"/>
              <a:buAutoNum type="arabicPeriod"/>
            </a:pPr>
            <a:r>
              <a:rPr lang="en" sz="1500" b="1" i="0" u="none" strike="noStrike" cap="none">
                <a:solidFill>
                  <a:srgbClr val="002060"/>
                </a:solidFill>
                <a:latin typeface="Inter"/>
                <a:ea typeface="Inter"/>
                <a:cs typeface="Inter"/>
                <a:sym typeface="Inter"/>
              </a:rPr>
              <a:t>Latar Belakang: Capaian dan Evaluasi Permendikbudristek 30/2021 </a:t>
            </a:r>
            <a:endParaRPr sz="1350" b="1" i="0" u="none" strike="noStrike" cap="none">
              <a:solidFill>
                <a:srgbClr val="002060"/>
              </a:solidFill>
              <a:latin typeface="Inter"/>
              <a:ea typeface="Inter"/>
              <a:cs typeface="Inter"/>
              <a:sym typeface="Inter"/>
            </a:endParaRPr>
          </a:p>
        </p:txBody>
      </p:sp>
      <p:sp>
        <p:nvSpPr>
          <p:cNvPr id="178" name="Google Shape;178;g30bbbe8f71c_2_25"/>
          <p:cNvSpPr/>
          <p:nvPr/>
        </p:nvSpPr>
        <p:spPr>
          <a:xfrm>
            <a:off x="284375" y="1191115"/>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23850" algn="l" rtl="0">
              <a:lnSpc>
                <a:spcPct val="115000"/>
              </a:lnSpc>
              <a:spcBef>
                <a:spcPts val="0"/>
              </a:spcBef>
              <a:spcAft>
                <a:spcPts val="0"/>
              </a:spcAft>
              <a:buClr>
                <a:srgbClr val="002060"/>
              </a:buClr>
              <a:buSzPts val="1500"/>
              <a:buFont typeface="Arial"/>
              <a:buAutoNum type="arabicPeriod" startAt="2"/>
            </a:pPr>
            <a:r>
              <a:rPr lang="en" sz="1500" b="1">
                <a:solidFill>
                  <a:srgbClr val="002060"/>
                </a:solidFill>
              </a:rPr>
              <a:t>Mengenal Bentuk-Bentuk Kekerasan</a:t>
            </a:r>
            <a:endParaRPr sz="1500" b="1" i="0" u="none" strike="noStrike" cap="none">
              <a:solidFill>
                <a:srgbClr val="002060"/>
              </a:solidFill>
              <a:latin typeface="Inter"/>
              <a:ea typeface="Inter"/>
              <a:cs typeface="Inter"/>
              <a:sym typeface="Inter"/>
            </a:endParaRPr>
          </a:p>
        </p:txBody>
      </p:sp>
      <p:sp>
        <p:nvSpPr>
          <p:cNvPr id="179" name="Google Shape;179;g30bbbe8f71c_2_25"/>
          <p:cNvSpPr/>
          <p:nvPr/>
        </p:nvSpPr>
        <p:spPr>
          <a:xfrm>
            <a:off x="284300" y="214645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7500" algn="l" rtl="0">
              <a:lnSpc>
                <a:spcPct val="115000"/>
              </a:lnSpc>
              <a:spcBef>
                <a:spcPts val="0"/>
              </a:spcBef>
              <a:spcAft>
                <a:spcPts val="0"/>
              </a:spcAft>
              <a:buClr>
                <a:srgbClr val="002060"/>
              </a:buClr>
              <a:buSzPts val="1400"/>
              <a:buFont typeface="Inter"/>
              <a:buAutoNum type="arabicPeriod" startAt="4"/>
            </a:pPr>
            <a:r>
              <a:rPr lang="en" b="1">
                <a:solidFill>
                  <a:srgbClr val="002060"/>
                </a:solidFill>
                <a:latin typeface="Inter"/>
                <a:ea typeface="Inter"/>
                <a:cs typeface="Inter"/>
                <a:sym typeface="Inter"/>
              </a:rPr>
              <a:t>Prinsip Pencegahan dan Penanganan Kekerasan di Perguruan Tinggi</a:t>
            </a:r>
            <a:endParaRPr sz="1400" b="1" i="0" u="none" strike="noStrike" cap="none">
              <a:solidFill>
                <a:srgbClr val="013066"/>
              </a:solidFill>
              <a:latin typeface="Inter"/>
              <a:ea typeface="Inter"/>
              <a:cs typeface="Inter"/>
              <a:sym typeface="Inter"/>
            </a:endParaRPr>
          </a:p>
        </p:txBody>
      </p:sp>
      <p:sp>
        <p:nvSpPr>
          <p:cNvPr id="180" name="Google Shape;180;g30bbbe8f71c_2_25"/>
          <p:cNvSpPr/>
          <p:nvPr/>
        </p:nvSpPr>
        <p:spPr>
          <a:xfrm>
            <a:off x="284300" y="262410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7500" algn="l" rtl="0">
              <a:lnSpc>
                <a:spcPct val="115000"/>
              </a:lnSpc>
              <a:spcBef>
                <a:spcPts val="0"/>
              </a:spcBef>
              <a:spcAft>
                <a:spcPts val="0"/>
              </a:spcAft>
              <a:buClr>
                <a:srgbClr val="002060"/>
              </a:buClr>
              <a:buSzPts val="1400"/>
              <a:buFont typeface="Inter"/>
              <a:buAutoNum type="arabicPeriod" startAt="5"/>
            </a:pPr>
            <a:r>
              <a:rPr lang="en" b="1">
                <a:solidFill>
                  <a:srgbClr val="002060"/>
                </a:solidFill>
                <a:latin typeface="Inter"/>
                <a:ea typeface="Inter"/>
                <a:cs typeface="Inter"/>
                <a:sym typeface="Inter"/>
              </a:rPr>
              <a:t>Penanganan Kekerasan oleh Satuan Tugas</a:t>
            </a:r>
            <a:endParaRPr sz="1400" b="1" i="0" u="none" strike="noStrike" cap="none">
              <a:solidFill>
                <a:srgbClr val="013066"/>
              </a:solidFill>
              <a:latin typeface="Inter"/>
              <a:ea typeface="Inter"/>
              <a:cs typeface="Inter"/>
              <a:sym typeface="Inter"/>
            </a:endParaRPr>
          </a:p>
        </p:txBody>
      </p:sp>
      <p:sp>
        <p:nvSpPr>
          <p:cNvPr id="181" name="Google Shape;181;g30bbbe8f71c_2_25"/>
          <p:cNvSpPr/>
          <p:nvPr/>
        </p:nvSpPr>
        <p:spPr>
          <a:xfrm>
            <a:off x="278400" y="1668778"/>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23850" algn="l" rtl="0">
              <a:lnSpc>
                <a:spcPct val="115000"/>
              </a:lnSpc>
              <a:spcBef>
                <a:spcPts val="0"/>
              </a:spcBef>
              <a:spcAft>
                <a:spcPts val="0"/>
              </a:spcAft>
              <a:buClr>
                <a:srgbClr val="002060"/>
              </a:buClr>
              <a:buSzPts val="1500"/>
              <a:buFont typeface="Arial"/>
              <a:buAutoNum type="arabicPeriod" startAt="3"/>
            </a:pPr>
            <a:r>
              <a:rPr lang="en" sz="1500" b="1">
                <a:solidFill>
                  <a:srgbClr val="002060"/>
                </a:solidFill>
              </a:rPr>
              <a:t>Penyederhanaan Perekrutan dan Penguatan Satuan Tugas</a:t>
            </a:r>
            <a:endParaRPr sz="1500" b="1" i="0" u="none" strike="noStrike" cap="none">
              <a:solidFill>
                <a:srgbClr val="002060"/>
              </a:solidFill>
              <a:latin typeface="Inter"/>
              <a:ea typeface="Inter"/>
              <a:cs typeface="Inter"/>
              <a:sym typeface="Inter"/>
            </a:endParaRPr>
          </a:p>
        </p:txBody>
      </p:sp>
      <p:sp>
        <p:nvSpPr>
          <p:cNvPr id="182" name="Google Shape;182;g30bbbe8f71c_2_25"/>
          <p:cNvSpPr/>
          <p:nvPr/>
        </p:nvSpPr>
        <p:spPr>
          <a:xfrm>
            <a:off x="278400" y="310175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7500" algn="l" rtl="0">
              <a:lnSpc>
                <a:spcPct val="115000"/>
              </a:lnSpc>
              <a:spcBef>
                <a:spcPts val="0"/>
              </a:spcBef>
              <a:spcAft>
                <a:spcPts val="0"/>
              </a:spcAft>
              <a:buClr>
                <a:srgbClr val="002060"/>
              </a:buClr>
              <a:buSzPts val="1400"/>
              <a:buFont typeface="Inter"/>
              <a:buAutoNum type="arabicPeriod" startAt="6"/>
            </a:pPr>
            <a:r>
              <a:rPr lang="en" b="1">
                <a:solidFill>
                  <a:srgbClr val="002060"/>
                </a:solidFill>
                <a:latin typeface="Inter"/>
                <a:ea typeface="Inter"/>
                <a:cs typeface="Inter"/>
                <a:sym typeface="Inter"/>
              </a:rPr>
              <a:t>Pemulihan bagi Korban dan Saksi</a:t>
            </a:r>
            <a:endParaRPr sz="1400" b="1" i="0" u="none" strike="noStrike" cap="none">
              <a:solidFill>
                <a:srgbClr val="013066"/>
              </a:solidFill>
              <a:latin typeface="Inter"/>
              <a:ea typeface="Inter"/>
              <a:cs typeface="Inter"/>
              <a:sym typeface="Inter"/>
            </a:endParaRPr>
          </a:p>
        </p:txBody>
      </p:sp>
      <p:sp>
        <p:nvSpPr>
          <p:cNvPr id="183" name="Google Shape;183;g30bbbe8f71c_2_25"/>
          <p:cNvSpPr/>
          <p:nvPr/>
        </p:nvSpPr>
        <p:spPr>
          <a:xfrm>
            <a:off x="284300" y="357940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7500" algn="l" rtl="0">
              <a:lnSpc>
                <a:spcPct val="115000"/>
              </a:lnSpc>
              <a:spcBef>
                <a:spcPts val="0"/>
              </a:spcBef>
              <a:spcAft>
                <a:spcPts val="0"/>
              </a:spcAft>
              <a:buClr>
                <a:srgbClr val="002060"/>
              </a:buClr>
              <a:buSzPts val="1400"/>
              <a:buFont typeface="Inter"/>
              <a:buAutoNum type="arabicPeriod" startAt="7"/>
            </a:pPr>
            <a:r>
              <a:rPr lang="en" b="1">
                <a:solidFill>
                  <a:srgbClr val="002060"/>
                </a:solidFill>
                <a:latin typeface="Inter"/>
                <a:ea typeface="Inter"/>
                <a:cs typeface="Inter"/>
                <a:sym typeface="Inter"/>
              </a:rPr>
              <a:t>Informasi Laman </a:t>
            </a:r>
            <a:endParaRPr sz="1400" b="1" i="0" u="none" strike="noStrike" cap="none">
              <a:solidFill>
                <a:srgbClr val="013066"/>
              </a:solidFill>
              <a:latin typeface="Inter"/>
              <a:ea typeface="Inter"/>
              <a:cs typeface="Inter"/>
              <a:sym typeface="Inte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g312b99b4cba_2_6"/>
          <p:cNvSpPr txBox="1"/>
          <p:nvPr/>
        </p:nvSpPr>
        <p:spPr>
          <a:xfrm>
            <a:off x="0" y="29675"/>
            <a:ext cx="9144000" cy="461700"/>
          </a:xfrm>
          <a:prstGeom prst="rect">
            <a:avLst/>
          </a:prstGeom>
          <a:noFill/>
          <a:ln>
            <a:noFill/>
          </a:ln>
        </p:spPr>
        <p:txBody>
          <a:bodyPr spcFirstLastPara="1" wrap="square" lIns="91425" tIns="91425" rIns="91425" bIns="91425" anchor="t" anchorCtr="0">
            <a:spAutoFit/>
          </a:bodyPr>
          <a:lstStyle/>
          <a:p>
            <a:pPr marL="457200" marR="0" lvl="0" indent="0" algn="ctr" rtl="0">
              <a:lnSpc>
                <a:spcPct val="100000"/>
              </a:lnSpc>
              <a:spcBef>
                <a:spcPts val="0"/>
              </a:spcBef>
              <a:spcAft>
                <a:spcPts val="0"/>
              </a:spcAft>
              <a:buNone/>
            </a:pPr>
            <a:r>
              <a:rPr lang="en" sz="1800" b="1">
                <a:solidFill>
                  <a:srgbClr val="002060"/>
                </a:solidFill>
                <a:latin typeface="Inter"/>
                <a:ea typeface="Inter"/>
                <a:cs typeface="Inter"/>
                <a:sym typeface="Inter"/>
              </a:rPr>
              <a:t>Alur Pembentukan Satuan Tugas PPKPT</a:t>
            </a:r>
            <a:endParaRPr sz="1800" b="1" i="0" u="none" strike="noStrike" cap="none">
              <a:solidFill>
                <a:srgbClr val="002060"/>
              </a:solidFill>
              <a:latin typeface="Inter"/>
              <a:ea typeface="Inter"/>
              <a:cs typeface="Inter"/>
              <a:sym typeface="Inter"/>
            </a:endParaRPr>
          </a:p>
        </p:txBody>
      </p:sp>
      <p:sp>
        <p:nvSpPr>
          <p:cNvPr id="509" name="Google Shape;509;g312b99b4cba_2_6"/>
          <p:cNvSpPr/>
          <p:nvPr/>
        </p:nvSpPr>
        <p:spPr>
          <a:xfrm>
            <a:off x="632519" y="755150"/>
            <a:ext cx="1733400" cy="1132200"/>
          </a:xfrm>
          <a:prstGeom prst="rect">
            <a:avLst/>
          </a:prstGeom>
          <a:solidFill>
            <a:srgbClr val="CFE2F3"/>
          </a:solidFill>
          <a:ln>
            <a:noFill/>
          </a:ln>
        </p:spPr>
        <p:txBody>
          <a:bodyPr spcFirstLastPara="1" wrap="square" lIns="91425" tIns="91425" rIns="91425" bIns="91425" anchor="ctr" anchorCtr="0">
            <a:noAutofit/>
          </a:bodyPr>
          <a:lstStyle/>
          <a:p>
            <a:pPr marL="114300" lvl="0" indent="0" algn="just" rtl="0">
              <a:spcBef>
                <a:spcPts val="0"/>
              </a:spcBef>
              <a:spcAft>
                <a:spcPts val="0"/>
              </a:spcAft>
              <a:buNone/>
            </a:pPr>
            <a:r>
              <a:rPr lang="en" sz="1000">
                <a:solidFill>
                  <a:schemeClr val="dk1"/>
                </a:solidFill>
                <a:latin typeface="Inter"/>
                <a:ea typeface="Inter"/>
                <a:cs typeface="Inter"/>
                <a:sym typeface="Inter"/>
              </a:rPr>
              <a:t>Pemimpin PT mengumumkan pendaftaran calon satuan tugas PPKPT</a:t>
            </a:r>
            <a:endParaRPr sz="1000">
              <a:solidFill>
                <a:schemeClr val="dk1"/>
              </a:solidFill>
              <a:latin typeface="Inter"/>
              <a:ea typeface="Inter"/>
              <a:cs typeface="Inter"/>
              <a:sym typeface="Inter"/>
            </a:endParaRPr>
          </a:p>
        </p:txBody>
      </p:sp>
      <p:sp>
        <p:nvSpPr>
          <p:cNvPr id="510" name="Google Shape;510;g312b99b4cba_2_6"/>
          <p:cNvSpPr/>
          <p:nvPr/>
        </p:nvSpPr>
        <p:spPr>
          <a:xfrm>
            <a:off x="2788195" y="755150"/>
            <a:ext cx="1733400" cy="1132200"/>
          </a:xfrm>
          <a:prstGeom prst="rect">
            <a:avLst/>
          </a:prstGeom>
          <a:solidFill>
            <a:srgbClr val="CFE2F3"/>
          </a:solidFill>
          <a:ln>
            <a:noFill/>
          </a:ln>
        </p:spPr>
        <p:txBody>
          <a:bodyPr spcFirstLastPara="1" wrap="square" lIns="91425" tIns="91425" rIns="91425" bIns="91425" anchor="ctr" anchorCtr="0">
            <a:noAutofit/>
          </a:bodyPr>
          <a:lstStyle/>
          <a:p>
            <a:pPr marL="114300" lvl="0" indent="0" algn="just" rtl="0">
              <a:spcBef>
                <a:spcPts val="0"/>
              </a:spcBef>
              <a:spcAft>
                <a:spcPts val="0"/>
              </a:spcAft>
              <a:buNone/>
            </a:pPr>
            <a:r>
              <a:rPr lang="en" sz="1000">
                <a:solidFill>
                  <a:schemeClr val="dk1"/>
                </a:solidFill>
                <a:latin typeface="Inter"/>
                <a:ea typeface="Inter"/>
                <a:cs typeface="Inter"/>
                <a:sym typeface="Inter"/>
              </a:rPr>
              <a:t>Calon satuan tugas mengumpulkan dokumen persyaratan administrasi ke PT</a:t>
            </a:r>
            <a:endParaRPr sz="1000">
              <a:solidFill>
                <a:schemeClr val="dk1"/>
              </a:solidFill>
              <a:latin typeface="Inter"/>
              <a:ea typeface="Inter"/>
              <a:cs typeface="Inter"/>
              <a:sym typeface="Inter"/>
            </a:endParaRPr>
          </a:p>
        </p:txBody>
      </p:sp>
      <p:sp>
        <p:nvSpPr>
          <p:cNvPr id="511" name="Google Shape;511;g312b99b4cba_2_6"/>
          <p:cNvSpPr/>
          <p:nvPr/>
        </p:nvSpPr>
        <p:spPr>
          <a:xfrm>
            <a:off x="4934697" y="755150"/>
            <a:ext cx="1733400" cy="1132200"/>
          </a:xfrm>
          <a:prstGeom prst="rect">
            <a:avLst/>
          </a:prstGeom>
          <a:solidFill>
            <a:srgbClr val="CFE2F3"/>
          </a:solidFill>
          <a:ln>
            <a:noFill/>
          </a:ln>
        </p:spPr>
        <p:txBody>
          <a:bodyPr spcFirstLastPara="1" wrap="square" lIns="91425" tIns="91425" rIns="91425" bIns="91425" anchor="ctr" anchorCtr="0">
            <a:noAutofit/>
          </a:bodyPr>
          <a:lstStyle/>
          <a:p>
            <a:pPr marL="114300" lvl="0" indent="0" algn="just" rtl="0">
              <a:spcBef>
                <a:spcPts val="0"/>
              </a:spcBef>
              <a:spcAft>
                <a:spcPts val="0"/>
              </a:spcAft>
              <a:buNone/>
            </a:pPr>
            <a:r>
              <a:rPr lang="en" sz="1000">
                <a:solidFill>
                  <a:schemeClr val="dk1"/>
                </a:solidFill>
                <a:latin typeface="Inter"/>
                <a:ea typeface="Inter"/>
                <a:cs typeface="Inter"/>
                <a:sym typeface="Inter"/>
              </a:rPr>
              <a:t>Pemimpin PT dibantu tim sekretariat melakukan seleksi administrasi</a:t>
            </a:r>
            <a:endParaRPr sz="1000">
              <a:solidFill>
                <a:schemeClr val="dk1"/>
              </a:solidFill>
              <a:latin typeface="Inter"/>
              <a:ea typeface="Inter"/>
              <a:cs typeface="Inter"/>
              <a:sym typeface="Inter"/>
            </a:endParaRPr>
          </a:p>
        </p:txBody>
      </p:sp>
      <p:sp>
        <p:nvSpPr>
          <p:cNvPr id="512" name="Google Shape;512;g312b99b4cba_2_6"/>
          <p:cNvSpPr/>
          <p:nvPr/>
        </p:nvSpPr>
        <p:spPr>
          <a:xfrm>
            <a:off x="7090373" y="755150"/>
            <a:ext cx="1733400" cy="1132200"/>
          </a:xfrm>
          <a:prstGeom prst="rect">
            <a:avLst/>
          </a:prstGeom>
          <a:solidFill>
            <a:srgbClr val="CFE2F3"/>
          </a:solidFill>
          <a:ln>
            <a:noFill/>
          </a:ln>
        </p:spPr>
        <p:txBody>
          <a:bodyPr spcFirstLastPara="1" wrap="square" lIns="91425" tIns="91425" rIns="91425" bIns="91425" anchor="ctr" anchorCtr="0">
            <a:noAutofit/>
          </a:bodyPr>
          <a:lstStyle/>
          <a:p>
            <a:pPr marL="114300" lvl="0" indent="0" algn="just" rtl="0">
              <a:spcBef>
                <a:spcPts val="0"/>
              </a:spcBef>
              <a:spcAft>
                <a:spcPts val="0"/>
              </a:spcAft>
              <a:buNone/>
            </a:pPr>
            <a:r>
              <a:rPr lang="en" sz="1000">
                <a:solidFill>
                  <a:schemeClr val="dk1"/>
                </a:solidFill>
                <a:latin typeface="Inter"/>
                <a:ea typeface="Inter"/>
                <a:cs typeface="Inter"/>
                <a:sym typeface="Inter"/>
              </a:rPr>
              <a:t>PT mengumumkan nama-nama calon satuan tugas yang lolos seleksi administrasi dan membuka masukan dari masyarakat</a:t>
            </a:r>
            <a:endParaRPr sz="1000">
              <a:solidFill>
                <a:schemeClr val="dk1"/>
              </a:solidFill>
              <a:latin typeface="Inter"/>
              <a:ea typeface="Inter"/>
              <a:cs typeface="Inter"/>
              <a:sym typeface="Inter"/>
            </a:endParaRPr>
          </a:p>
        </p:txBody>
      </p:sp>
      <p:sp>
        <p:nvSpPr>
          <p:cNvPr id="513" name="Google Shape;513;g312b99b4cba_2_6"/>
          <p:cNvSpPr/>
          <p:nvPr/>
        </p:nvSpPr>
        <p:spPr>
          <a:xfrm>
            <a:off x="7090373" y="2088898"/>
            <a:ext cx="1733400" cy="1124100"/>
          </a:xfrm>
          <a:prstGeom prst="rect">
            <a:avLst/>
          </a:prstGeom>
          <a:solidFill>
            <a:srgbClr val="CFE2F3"/>
          </a:solidFill>
          <a:ln>
            <a:noFill/>
          </a:ln>
        </p:spPr>
        <p:txBody>
          <a:bodyPr spcFirstLastPara="1" wrap="square" lIns="91425" tIns="91425" rIns="91425" bIns="91425" anchor="ctr" anchorCtr="0">
            <a:noAutofit/>
          </a:bodyPr>
          <a:lstStyle/>
          <a:p>
            <a:pPr marL="114300" lvl="0" indent="0" algn="just" rtl="0">
              <a:spcBef>
                <a:spcPts val="0"/>
              </a:spcBef>
              <a:spcAft>
                <a:spcPts val="0"/>
              </a:spcAft>
              <a:buNone/>
            </a:pPr>
            <a:r>
              <a:rPr lang="en" sz="1000">
                <a:solidFill>
                  <a:schemeClr val="dk1"/>
                </a:solidFill>
                <a:latin typeface="Inter"/>
                <a:ea typeface="Inter"/>
                <a:cs typeface="Inter"/>
                <a:sym typeface="Inter"/>
              </a:rPr>
              <a:t>Calon Satgas mengerjakan LMS selama 30 hari sejak menerima surel/</a:t>
            </a:r>
            <a:r>
              <a:rPr lang="en" sz="1000" i="1">
                <a:solidFill>
                  <a:schemeClr val="dk1"/>
                </a:solidFill>
                <a:latin typeface="Inter"/>
                <a:ea typeface="Inter"/>
                <a:cs typeface="Inter"/>
                <a:sym typeface="Inter"/>
              </a:rPr>
              <a:t>email</a:t>
            </a:r>
            <a:endParaRPr sz="1000" i="1">
              <a:solidFill>
                <a:schemeClr val="dk1"/>
              </a:solidFill>
              <a:latin typeface="Inter"/>
              <a:ea typeface="Inter"/>
              <a:cs typeface="Inter"/>
              <a:sym typeface="Inter"/>
            </a:endParaRPr>
          </a:p>
          <a:p>
            <a:pPr marL="0" lvl="0" indent="0" algn="just" rtl="0">
              <a:spcBef>
                <a:spcPts val="0"/>
              </a:spcBef>
              <a:spcAft>
                <a:spcPts val="0"/>
              </a:spcAft>
              <a:buClr>
                <a:schemeClr val="dk1"/>
              </a:buClr>
              <a:buSzPts val="1100"/>
              <a:buFont typeface="Arial"/>
              <a:buNone/>
            </a:pPr>
            <a:endParaRPr sz="1000">
              <a:solidFill>
                <a:schemeClr val="dk1"/>
              </a:solidFill>
              <a:latin typeface="Inter"/>
              <a:ea typeface="Inter"/>
              <a:cs typeface="Inter"/>
              <a:sym typeface="Inter"/>
            </a:endParaRPr>
          </a:p>
        </p:txBody>
      </p:sp>
      <p:sp>
        <p:nvSpPr>
          <p:cNvPr id="514" name="Google Shape;514;g312b99b4cba_2_6"/>
          <p:cNvSpPr/>
          <p:nvPr/>
        </p:nvSpPr>
        <p:spPr>
          <a:xfrm>
            <a:off x="4934694" y="2097114"/>
            <a:ext cx="1733400" cy="1124100"/>
          </a:xfrm>
          <a:prstGeom prst="rect">
            <a:avLst/>
          </a:prstGeom>
          <a:solidFill>
            <a:srgbClr val="CFE2F3"/>
          </a:solidFill>
          <a:ln>
            <a:noFill/>
          </a:ln>
        </p:spPr>
        <p:txBody>
          <a:bodyPr spcFirstLastPara="1" wrap="square" lIns="91425" tIns="91425" rIns="91425" bIns="91425" anchor="ctr" anchorCtr="0">
            <a:noAutofit/>
          </a:bodyPr>
          <a:lstStyle/>
          <a:p>
            <a:pPr marL="114300" lvl="0" indent="0" algn="just" rtl="0">
              <a:spcBef>
                <a:spcPts val="0"/>
              </a:spcBef>
              <a:spcAft>
                <a:spcPts val="0"/>
              </a:spcAft>
              <a:buClr>
                <a:schemeClr val="dk1"/>
              </a:buClr>
              <a:buSzPts val="1100"/>
              <a:buFont typeface="Arial"/>
              <a:buNone/>
            </a:pPr>
            <a:r>
              <a:rPr lang="en" sz="1000">
                <a:solidFill>
                  <a:schemeClr val="dk1"/>
                </a:solidFill>
                <a:latin typeface="Inter"/>
                <a:ea typeface="Inter"/>
                <a:cs typeface="Inter"/>
                <a:sym typeface="Inter"/>
              </a:rPr>
              <a:t>Calon satuan tugas menerima surel/</a:t>
            </a:r>
            <a:r>
              <a:rPr lang="en" sz="1000" i="1">
                <a:solidFill>
                  <a:schemeClr val="dk1"/>
                </a:solidFill>
                <a:latin typeface="Inter"/>
                <a:ea typeface="Inter"/>
                <a:cs typeface="Inter"/>
                <a:sym typeface="Inter"/>
              </a:rPr>
              <a:t>email</a:t>
            </a:r>
            <a:r>
              <a:rPr lang="en" sz="1000">
                <a:solidFill>
                  <a:schemeClr val="dk1"/>
                </a:solidFill>
                <a:latin typeface="Inter"/>
                <a:ea typeface="Inter"/>
                <a:cs typeface="Inter"/>
                <a:sym typeface="Inter"/>
              </a:rPr>
              <a:t> untuk mengikuti asesmen pada LMS</a:t>
            </a:r>
            <a:endParaRPr sz="1000">
              <a:solidFill>
                <a:schemeClr val="dk1"/>
              </a:solidFill>
              <a:latin typeface="Inter"/>
              <a:ea typeface="Inter"/>
              <a:cs typeface="Inter"/>
              <a:sym typeface="Inter"/>
            </a:endParaRPr>
          </a:p>
        </p:txBody>
      </p:sp>
      <p:sp>
        <p:nvSpPr>
          <p:cNvPr id="515" name="Google Shape;515;g312b99b4cba_2_6"/>
          <p:cNvSpPr/>
          <p:nvPr/>
        </p:nvSpPr>
        <p:spPr>
          <a:xfrm>
            <a:off x="622100" y="2097121"/>
            <a:ext cx="1733400" cy="1124100"/>
          </a:xfrm>
          <a:prstGeom prst="rect">
            <a:avLst/>
          </a:prstGeom>
          <a:solidFill>
            <a:srgbClr val="CFE2F3"/>
          </a:solidFill>
          <a:ln>
            <a:noFill/>
          </a:ln>
        </p:spPr>
        <p:txBody>
          <a:bodyPr spcFirstLastPara="1" wrap="square" lIns="91425" tIns="91425" rIns="91425" bIns="91425" anchor="ctr" anchorCtr="0">
            <a:noAutofit/>
          </a:bodyPr>
          <a:lstStyle/>
          <a:p>
            <a:pPr marL="114300" lvl="0" indent="0" algn="just" rtl="0">
              <a:spcBef>
                <a:spcPts val="0"/>
              </a:spcBef>
              <a:spcAft>
                <a:spcPts val="0"/>
              </a:spcAft>
              <a:buClr>
                <a:schemeClr val="dk1"/>
              </a:buClr>
              <a:buSzPts val="1100"/>
              <a:buFont typeface="Arial"/>
              <a:buNone/>
            </a:pPr>
            <a:r>
              <a:rPr lang="en" sz="1000">
                <a:solidFill>
                  <a:schemeClr val="dk1"/>
                </a:solidFill>
                <a:latin typeface="Inter"/>
                <a:ea typeface="Inter"/>
                <a:cs typeface="Inter"/>
                <a:sym typeface="Inter"/>
              </a:rPr>
              <a:t>PT menyetor nama-nama calon satuan tugas yang lolos seleksi administrasi melalui LLDIKTI</a:t>
            </a:r>
            <a:endParaRPr sz="1000">
              <a:solidFill>
                <a:schemeClr val="dk1"/>
              </a:solidFill>
              <a:latin typeface="Inter"/>
              <a:ea typeface="Inter"/>
              <a:cs typeface="Inter"/>
              <a:sym typeface="Inter"/>
            </a:endParaRPr>
          </a:p>
          <a:p>
            <a:pPr marL="114300" lvl="0" indent="0" algn="just" rtl="0">
              <a:spcBef>
                <a:spcPts val="0"/>
              </a:spcBef>
              <a:spcAft>
                <a:spcPts val="0"/>
              </a:spcAft>
              <a:buNone/>
            </a:pPr>
            <a:endParaRPr sz="1000">
              <a:solidFill>
                <a:schemeClr val="dk1"/>
              </a:solidFill>
              <a:latin typeface="Inter"/>
              <a:ea typeface="Inter"/>
              <a:cs typeface="Inter"/>
              <a:sym typeface="Inter"/>
            </a:endParaRPr>
          </a:p>
        </p:txBody>
      </p:sp>
      <p:sp>
        <p:nvSpPr>
          <p:cNvPr id="516" name="Google Shape;516;g312b99b4cba_2_6"/>
          <p:cNvSpPr/>
          <p:nvPr/>
        </p:nvSpPr>
        <p:spPr>
          <a:xfrm>
            <a:off x="2446058" y="1136191"/>
            <a:ext cx="219600" cy="357600"/>
          </a:xfrm>
          <a:prstGeom prst="rightArrow">
            <a:avLst>
              <a:gd name="adj1" fmla="val 50000"/>
              <a:gd name="adj2" fmla="val 50000"/>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7" name="Google Shape;517;g312b99b4cba_2_6"/>
          <p:cNvSpPr/>
          <p:nvPr/>
        </p:nvSpPr>
        <p:spPr>
          <a:xfrm>
            <a:off x="4638606" y="1136191"/>
            <a:ext cx="219600" cy="357600"/>
          </a:xfrm>
          <a:prstGeom prst="rightArrow">
            <a:avLst>
              <a:gd name="adj1" fmla="val 50000"/>
              <a:gd name="adj2" fmla="val 50000"/>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8" name="Google Shape;518;g312b99b4cba_2_6"/>
          <p:cNvSpPr/>
          <p:nvPr/>
        </p:nvSpPr>
        <p:spPr>
          <a:xfrm>
            <a:off x="6789314" y="1136191"/>
            <a:ext cx="219600" cy="357600"/>
          </a:xfrm>
          <a:prstGeom prst="rightArrow">
            <a:avLst>
              <a:gd name="adj1" fmla="val 50000"/>
              <a:gd name="adj2" fmla="val 50000"/>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9" name="Google Shape;519;g312b99b4cba_2_6"/>
          <p:cNvSpPr/>
          <p:nvPr/>
        </p:nvSpPr>
        <p:spPr>
          <a:xfrm>
            <a:off x="2788188" y="2089591"/>
            <a:ext cx="1733400" cy="1124100"/>
          </a:xfrm>
          <a:prstGeom prst="rect">
            <a:avLst/>
          </a:prstGeom>
          <a:solidFill>
            <a:srgbClr val="CFE2F3"/>
          </a:solidFill>
          <a:ln>
            <a:noFill/>
          </a:ln>
        </p:spPr>
        <p:txBody>
          <a:bodyPr spcFirstLastPara="1" wrap="square" lIns="91425" tIns="91425" rIns="91425" bIns="91425" anchor="ctr" anchorCtr="0">
            <a:noAutofit/>
          </a:bodyPr>
          <a:lstStyle/>
          <a:p>
            <a:pPr marL="114300" lvl="0" indent="0" algn="just" rtl="0">
              <a:spcBef>
                <a:spcPts val="0"/>
              </a:spcBef>
              <a:spcAft>
                <a:spcPts val="0"/>
              </a:spcAft>
              <a:buClr>
                <a:schemeClr val="dk1"/>
              </a:buClr>
              <a:buSzPts val="1100"/>
              <a:buFont typeface="Arial"/>
              <a:buNone/>
            </a:pPr>
            <a:r>
              <a:rPr lang="en" sz="1000">
                <a:solidFill>
                  <a:schemeClr val="dk1"/>
                </a:solidFill>
                <a:latin typeface="Inter"/>
                <a:ea typeface="Inter"/>
                <a:cs typeface="Inter"/>
                <a:sym typeface="Inter"/>
              </a:rPr>
              <a:t>LLDIKTI menginput nama-nama calon satuan tugas pada portal PPKPT</a:t>
            </a:r>
            <a:endParaRPr sz="1000">
              <a:solidFill>
                <a:schemeClr val="dk1"/>
              </a:solidFill>
              <a:latin typeface="Inter"/>
              <a:ea typeface="Inter"/>
              <a:cs typeface="Inter"/>
              <a:sym typeface="Inter"/>
            </a:endParaRPr>
          </a:p>
        </p:txBody>
      </p:sp>
      <p:sp>
        <p:nvSpPr>
          <p:cNvPr id="520" name="Google Shape;520;g312b99b4cba_2_6"/>
          <p:cNvSpPr/>
          <p:nvPr/>
        </p:nvSpPr>
        <p:spPr>
          <a:xfrm>
            <a:off x="607675" y="3458075"/>
            <a:ext cx="1733400" cy="1164900"/>
          </a:xfrm>
          <a:prstGeom prst="rect">
            <a:avLst/>
          </a:prstGeom>
          <a:solidFill>
            <a:srgbClr val="CFE2F3"/>
          </a:solidFill>
          <a:ln>
            <a:noFill/>
          </a:ln>
        </p:spPr>
        <p:txBody>
          <a:bodyPr spcFirstLastPara="1" wrap="square" lIns="91425" tIns="91425" rIns="91425" bIns="91425" anchor="ctr" anchorCtr="0">
            <a:noAutofit/>
          </a:bodyPr>
          <a:lstStyle/>
          <a:p>
            <a:pPr marL="114300" lvl="0" indent="0" algn="just" rtl="0">
              <a:spcBef>
                <a:spcPts val="0"/>
              </a:spcBef>
              <a:spcAft>
                <a:spcPts val="0"/>
              </a:spcAft>
              <a:buClr>
                <a:schemeClr val="dk1"/>
              </a:buClr>
              <a:buSzPts val="1100"/>
              <a:buFont typeface="Arial"/>
              <a:buNone/>
            </a:pPr>
            <a:r>
              <a:rPr lang="en" sz="1000">
                <a:solidFill>
                  <a:schemeClr val="dk1"/>
                </a:solidFill>
                <a:latin typeface="Inter"/>
                <a:ea typeface="Inter"/>
                <a:cs typeface="Inter"/>
                <a:sym typeface="Inter"/>
              </a:rPr>
              <a:t>LLDIKTI mengirimkan nama-nama calon satuan tugas yang lolos ke PT</a:t>
            </a:r>
            <a:endParaRPr sz="1000" i="1">
              <a:solidFill>
                <a:schemeClr val="dk1"/>
              </a:solidFill>
              <a:latin typeface="Inter"/>
              <a:ea typeface="Inter"/>
              <a:cs typeface="Inter"/>
              <a:sym typeface="Inter"/>
            </a:endParaRPr>
          </a:p>
        </p:txBody>
      </p:sp>
      <p:sp>
        <p:nvSpPr>
          <p:cNvPr id="521" name="Google Shape;521;g312b99b4cba_2_6"/>
          <p:cNvSpPr/>
          <p:nvPr/>
        </p:nvSpPr>
        <p:spPr>
          <a:xfrm>
            <a:off x="2773775" y="3450275"/>
            <a:ext cx="1733400" cy="1164900"/>
          </a:xfrm>
          <a:prstGeom prst="rect">
            <a:avLst/>
          </a:prstGeom>
          <a:solidFill>
            <a:srgbClr val="CFE2F3"/>
          </a:solidFill>
          <a:ln>
            <a:noFill/>
          </a:ln>
        </p:spPr>
        <p:txBody>
          <a:bodyPr spcFirstLastPara="1" wrap="square" lIns="91425" tIns="91425" rIns="91425" bIns="91425" anchor="ctr" anchorCtr="0">
            <a:noAutofit/>
          </a:bodyPr>
          <a:lstStyle/>
          <a:p>
            <a:pPr marL="114300" lvl="0" indent="0" algn="just" rtl="0">
              <a:spcBef>
                <a:spcPts val="0"/>
              </a:spcBef>
              <a:spcAft>
                <a:spcPts val="0"/>
              </a:spcAft>
              <a:buClr>
                <a:schemeClr val="dk1"/>
              </a:buClr>
              <a:buSzPts val="1100"/>
              <a:buFont typeface="Arial"/>
              <a:buNone/>
            </a:pPr>
            <a:r>
              <a:rPr lang="en" sz="1000">
                <a:solidFill>
                  <a:schemeClr val="dk1"/>
                </a:solidFill>
                <a:latin typeface="Inter"/>
                <a:ea typeface="Inter"/>
                <a:cs typeface="Inter"/>
                <a:sym typeface="Inter"/>
              </a:rPr>
              <a:t>PT menerbitkan SK satuan tugas dan mengumumkannya</a:t>
            </a:r>
            <a:endParaRPr sz="1000">
              <a:solidFill>
                <a:schemeClr val="dk1"/>
              </a:solidFill>
              <a:latin typeface="Inter"/>
              <a:ea typeface="Inter"/>
              <a:cs typeface="Inter"/>
              <a:sym typeface="Inter"/>
            </a:endParaRPr>
          </a:p>
        </p:txBody>
      </p:sp>
      <p:sp>
        <p:nvSpPr>
          <p:cNvPr id="522" name="Google Shape;522;g312b99b4cba_2_6"/>
          <p:cNvSpPr/>
          <p:nvPr/>
        </p:nvSpPr>
        <p:spPr>
          <a:xfrm>
            <a:off x="2443407" y="2549254"/>
            <a:ext cx="219600" cy="357600"/>
          </a:xfrm>
          <a:prstGeom prst="rightArrow">
            <a:avLst>
              <a:gd name="adj1" fmla="val 50000"/>
              <a:gd name="adj2" fmla="val 50000"/>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3" name="Google Shape;523;g312b99b4cba_2_6"/>
          <p:cNvSpPr/>
          <p:nvPr/>
        </p:nvSpPr>
        <p:spPr>
          <a:xfrm>
            <a:off x="4635955" y="2549254"/>
            <a:ext cx="219600" cy="357600"/>
          </a:xfrm>
          <a:prstGeom prst="rightArrow">
            <a:avLst>
              <a:gd name="adj1" fmla="val 50000"/>
              <a:gd name="adj2" fmla="val 50000"/>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4" name="Google Shape;524;g312b99b4cba_2_6"/>
          <p:cNvSpPr/>
          <p:nvPr/>
        </p:nvSpPr>
        <p:spPr>
          <a:xfrm>
            <a:off x="6786663" y="2549254"/>
            <a:ext cx="219600" cy="357600"/>
          </a:xfrm>
          <a:prstGeom prst="rightArrow">
            <a:avLst>
              <a:gd name="adj1" fmla="val 50000"/>
              <a:gd name="adj2" fmla="val 50000"/>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5" name="Google Shape;525;g312b99b4cba_2_6"/>
          <p:cNvSpPr/>
          <p:nvPr/>
        </p:nvSpPr>
        <p:spPr>
          <a:xfrm>
            <a:off x="2469349" y="3819870"/>
            <a:ext cx="219600" cy="357600"/>
          </a:xfrm>
          <a:prstGeom prst="rightArrow">
            <a:avLst>
              <a:gd name="adj1" fmla="val 50000"/>
              <a:gd name="adj2" fmla="val 50000"/>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6" name="Google Shape;526;g312b99b4cba_2_6"/>
          <p:cNvSpPr/>
          <p:nvPr/>
        </p:nvSpPr>
        <p:spPr>
          <a:xfrm>
            <a:off x="2483426" y="3350700"/>
            <a:ext cx="466500" cy="357600"/>
          </a:xfrm>
          <a:prstGeom prst="ellipse">
            <a:avLst/>
          </a:prstGeom>
          <a:solidFill>
            <a:srgbClr val="135D9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000" b="1">
                <a:solidFill>
                  <a:schemeClr val="lt1"/>
                </a:solidFill>
                <a:latin typeface="Inter"/>
                <a:ea typeface="Inter"/>
                <a:cs typeface="Inter"/>
                <a:sym typeface="Inter"/>
              </a:rPr>
              <a:t>10</a:t>
            </a:r>
            <a:endParaRPr sz="1000" b="1" i="0" u="none" strike="noStrike" cap="none">
              <a:solidFill>
                <a:schemeClr val="lt1"/>
              </a:solidFill>
              <a:latin typeface="Inter"/>
              <a:ea typeface="Inter"/>
              <a:cs typeface="Inter"/>
              <a:sym typeface="Inter"/>
            </a:endParaRPr>
          </a:p>
        </p:txBody>
      </p:sp>
      <p:sp>
        <p:nvSpPr>
          <p:cNvPr id="527" name="Google Shape;527;g312b99b4cba_2_6"/>
          <p:cNvSpPr/>
          <p:nvPr/>
        </p:nvSpPr>
        <p:spPr>
          <a:xfrm>
            <a:off x="306226" y="3350700"/>
            <a:ext cx="466500" cy="357600"/>
          </a:xfrm>
          <a:prstGeom prst="ellipse">
            <a:avLst/>
          </a:prstGeom>
          <a:solidFill>
            <a:srgbClr val="135D9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000" b="1">
                <a:solidFill>
                  <a:schemeClr val="lt1"/>
                </a:solidFill>
                <a:latin typeface="Inter"/>
                <a:ea typeface="Inter"/>
                <a:cs typeface="Inter"/>
                <a:sym typeface="Inter"/>
              </a:rPr>
              <a:t>9</a:t>
            </a:r>
            <a:endParaRPr sz="1000" b="1" i="0" u="none" strike="noStrike" cap="none">
              <a:solidFill>
                <a:schemeClr val="lt1"/>
              </a:solidFill>
              <a:latin typeface="Inter"/>
              <a:ea typeface="Inter"/>
              <a:cs typeface="Inter"/>
              <a:sym typeface="Inter"/>
            </a:endParaRPr>
          </a:p>
        </p:txBody>
      </p:sp>
      <p:sp>
        <p:nvSpPr>
          <p:cNvPr id="528" name="Google Shape;528;g312b99b4cba_2_6"/>
          <p:cNvSpPr/>
          <p:nvPr/>
        </p:nvSpPr>
        <p:spPr>
          <a:xfrm>
            <a:off x="2467021" y="2000967"/>
            <a:ext cx="466500" cy="357600"/>
          </a:xfrm>
          <a:prstGeom prst="ellipse">
            <a:avLst/>
          </a:prstGeom>
          <a:solidFill>
            <a:srgbClr val="135D9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000" b="1">
                <a:solidFill>
                  <a:schemeClr val="lt1"/>
                </a:solidFill>
                <a:latin typeface="Inter"/>
                <a:ea typeface="Inter"/>
                <a:cs typeface="Inter"/>
                <a:sym typeface="Inter"/>
              </a:rPr>
              <a:t>6</a:t>
            </a:r>
            <a:endParaRPr sz="1000" b="1" i="0" u="none" strike="noStrike" cap="none">
              <a:solidFill>
                <a:schemeClr val="lt1"/>
              </a:solidFill>
              <a:latin typeface="Inter"/>
              <a:ea typeface="Inter"/>
              <a:cs typeface="Inter"/>
              <a:sym typeface="Inter"/>
            </a:endParaRPr>
          </a:p>
        </p:txBody>
      </p:sp>
      <p:sp>
        <p:nvSpPr>
          <p:cNvPr id="529" name="Google Shape;529;g312b99b4cba_2_6"/>
          <p:cNvSpPr/>
          <p:nvPr/>
        </p:nvSpPr>
        <p:spPr>
          <a:xfrm>
            <a:off x="4630453" y="2000967"/>
            <a:ext cx="466500" cy="357600"/>
          </a:xfrm>
          <a:prstGeom prst="ellipse">
            <a:avLst/>
          </a:prstGeom>
          <a:solidFill>
            <a:srgbClr val="135D9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000" b="1">
                <a:solidFill>
                  <a:schemeClr val="lt1"/>
                </a:solidFill>
                <a:latin typeface="Inter"/>
                <a:ea typeface="Inter"/>
                <a:cs typeface="Inter"/>
                <a:sym typeface="Inter"/>
              </a:rPr>
              <a:t>7</a:t>
            </a:r>
            <a:endParaRPr sz="1000" b="1" i="0" u="none" strike="noStrike" cap="none">
              <a:solidFill>
                <a:schemeClr val="lt1"/>
              </a:solidFill>
              <a:latin typeface="Inter"/>
              <a:ea typeface="Inter"/>
              <a:cs typeface="Inter"/>
              <a:sym typeface="Inter"/>
            </a:endParaRPr>
          </a:p>
        </p:txBody>
      </p:sp>
      <p:sp>
        <p:nvSpPr>
          <p:cNvPr id="530" name="Google Shape;530;g312b99b4cba_2_6"/>
          <p:cNvSpPr/>
          <p:nvPr/>
        </p:nvSpPr>
        <p:spPr>
          <a:xfrm>
            <a:off x="306237" y="2000967"/>
            <a:ext cx="466500" cy="357600"/>
          </a:xfrm>
          <a:prstGeom prst="ellipse">
            <a:avLst/>
          </a:prstGeom>
          <a:solidFill>
            <a:srgbClr val="135D9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000" b="1">
                <a:solidFill>
                  <a:schemeClr val="lt1"/>
                </a:solidFill>
                <a:latin typeface="Inter"/>
                <a:ea typeface="Inter"/>
                <a:cs typeface="Inter"/>
                <a:sym typeface="Inter"/>
              </a:rPr>
              <a:t>5</a:t>
            </a:r>
            <a:endParaRPr sz="1000" b="1" i="0" u="none" strike="noStrike" cap="none">
              <a:solidFill>
                <a:schemeClr val="lt1"/>
              </a:solidFill>
              <a:latin typeface="Inter"/>
              <a:ea typeface="Inter"/>
              <a:cs typeface="Inter"/>
              <a:sym typeface="Inter"/>
            </a:endParaRPr>
          </a:p>
        </p:txBody>
      </p:sp>
      <p:sp>
        <p:nvSpPr>
          <p:cNvPr id="531" name="Google Shape;531;g312b99b4cba_2_6"/>
          <p:cNvSpPr/>
          <p:nvPr/>
        </p:nvSpPr>
        <p:spPr>
          <a:xfrm>
            <a:off x="6807610" y="1992888"/>
            <a:ext cx="466500" cy="357600"/>
          </a:xfrm>
          <a:prstGeom prst="ellipse">
            <a:avLst/>
          </a:prstGeom>
          <a:solidFill>
            <a:srgbClr val="135D9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000" b="1">
                <a:solidFill>
                  <a:schemeClr val="lt1"/>
                </a:solidFill>
                <a:latin typeface="Inter"/>
                <a:ea typeface="Inter"/>
                <a:cs typeface="Inter"/>
                <a:sym typeface="Inter"/>
              </a:rPr>
              <a:t>8</a:t>
            </a:r>
            <a:endParaRPr sz="1000" b="1" i="0" u="none" strike="noStrike" cap="none">
              <a:solidFill>
                <a:schemeClr val="lt1"/>
              </a:solidFill>
              <a:latin typeface="Inter"/>
              <a:ea typeface="Inter"/>
              <a:cs typeface="Inter"/>
              <a:sym typeface="Inter"/>
            </a:endParaRPr>
          </a:p>
        </p:txBody>
      </p:sp>
      <p:sp>
        <p:nvSpPr>
          <p:cNvPr id="532" name="Google Shape;532;g312b99b4cba_2_6"/>
          <p:cNvSpPr/>
          <p:nvPr/>
        </p:nvSpPr>
        <p:spPr>
          <a:xfrm>
            <a:off x="2471696" y="651259"/>
            <a:ext cx="466500" cy="357600"/>
          </a:xfrm>
          <a:prstGeom prst="ellipse">
            <a:avLst/>
          </a:prstGeom>
          <a:solidFill>
            <a:srgbClr val="135D9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000" b="1">
                <a:solidFill>
                  <a:schemeClr val="lt1"/>
                </a:solidFill>
                <a:latin typeface="Inter"/>
                <a:ea typeface="Inter"/>
                <a:cs typeface="Inter"/>
                <a:sym typeface="Inter"/>
              </a:rPr>
              <a:t>2</a:t>
            </a:r>
            <a:endParaRPr sz="1000" b="1" i="0" u="none" strike="noStrike" cap="none">
              <a:solidFill>
                <a:schemeClr val="lt1"/>
              </a:solidFill>
              <a:latin typeface="Inter"/>
              <a:ea typeface="Inter"/>
              <a:cs typeface="Inter"/>
              <a:sym typeface="Inter"/>
            </a:endParaRPr>
          </a:p>
        </p:txBody>
      </p:sp>
      <p:sp>
        <p:nvSpPr>
          <p:cNvPr id="533" name="Google Shape;533;g312b99b4cba_2_6"/>
          <p:cNvSpPr/>
          <p:nvPr/>
        </p:nvSpPr>
        <p:spPr>
          <a:xfrm>
            <a:off x="4618711" y="651259"/>
            <a:ext cx="466500" cy="357600"/>
          </a:xfrm>
          <a:prstGeom prst="ellipse">
            <a:avLst/>
          </a:prstGeom>
          <a:solidFill>
            <a:srgbClr val="135D9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000" b="1">
                <a:solidFill>
                  <a:schemeClr val="lt1"/>
                </a:solidFill>
                <a:latin typeface="Inter"/>
                <a:ea typeface="Inter"/>
                <a:cs typeface="Inter"/>
                <a:sym typeface="Inter"/>
              </a:rPr>
              <a:t>3</a:t>
            </a:r>
            <a:endParaRPr sz="1000" b="1" i="0" u="none" strike="noStrike" cap="none">
              <a:solidFill>
                <a:schemeClr val="lt1"/>
              </a:solidFill>
              <a:latin typeface="Inter"/>
              <a:ea typeface="Inter"/>
              <a:cs typeface="Inter"/>
              <a:sym typeface="Inter"/>
            </a:endParaRPr>
          </a:p>
        </p:txBody>
      </p:sp>
      <p:sp>
        <p:nvSpPr>
          <p:cNvPr id="534" name="Google Shape;534;g312b99b4cba_2_6"/>
          <p:cNvSpPr/>
          <p:nvPr/>
        </p:nvSpPr>
        <p:spPr>
          <a:xfrm>
            <a:off x="319120" y="651259"/>
            <a:ext cx="466500" cy="357600"/>
          </a:xfrm>
          <a:prstGeom prst="ellipse">
            <a:avLst/>
          </a:prstGeom>
          <a:solidFill>
            <a:srgbClr val="135D9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000" b="1">
                <a:solidFill>
                  <a:schemeClr val="lt1"/>
                </a:solidFill>
                <a:latin typeface="Inter"/>
                <a:ea typeface="Inter"/>
                <a:cs typeface="Inter"/>
                <a:sym typeface="Inter"/>
              </a:rPr>
              <a:t>1</a:t>
            </a:r>
            <a:endParaRPr sz="1000" b="1" i="0" u="none" strike="noStrike" cap="none">
              <a:solidFill>
                <a:schemeClr val="lt1"/>
              </a:solidFill>
              <a:latin typeface="Inter"/>
              <a:ea typeface="Inter"/>
              <a:cs typeface="Inter"/>
              <a:sym typeface="Inter"/>
            </a:endParaRPr>
          </a:p>
        </p:txBody>
      </p:sp>
      <p:sp>
        <p:nvSpPr>
          <p:cNvPr id="535" name="Google Shape;535;g312b99b4cba_2_6"/>
          <p:cNvSpPr/>
          <p:nvPr/>
        </p:nvSpPr>
        <p:spPr>
          <a:xfrm>
            <a:off x="6812285" y="643179"/>
            <a:ext cx="466500" cy="357600"/>
          </a:xfrm>
          <a:prstGeom prst="ellipse">
            <a:avLst/>
          </a:prstGeom>
          <a:solidFill>
            <a:srgbClr val="135D9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000" b="1">
                <a:solidFill>
                  <a:schemeClr val="lt1"/>
                </a:solidFill>
                <a:latin typeface="Inter"/>
                <a:ea typeface="Inter"/>
                <a:cs typeface="Inter"/>
                <a:sym typeface="Inter"/>
              </a:rPr>
              <a:t>4</a:t>
            </a:r>
            <a:endParaRPr sz="1000" b="1" i="0" u="none" strike="noStrike" cap="none">
              <a:solidFill>
                <a:schemeClr val="lt1"/>
              </a:solidFill>
              <a:latin typeface="Inter"/>
              <a:ea typeface="Inter"/>
              <a:cs typeface="Inter"/>
              <a:sym typeface="Inter"/>
            </a:endParaRPr>
          </a:p>
        </p:txBody>
      </p:sp>
      <p:sp>
        <p:nvSpPr>
          <p:cNvPr id="536" name="Google Shape;536;g312b99b4cba_2_6"/>
          <p:cNvSpPr/>
          <p:nvPr/>
        </p:nvSpPr>
        <p:spPr>
          <a:xfrm>
            <a:off x="4939875" y="3458075"/>
            <a:ext cx="1733400" cy="1164900"/>
          </a:xfrm>
          <a:prstGeom prst="rect">
            <a:avLst/>
          </a:prstGeom>
          <a:solidFill>
            <a:srgbClr val="CFE2F3"/>
          </a:solidFill>
          <a:ln>
            <a:noFill/>
          </a:ln>
        </p:spPr>
        <p:txBody>
          <a:bodyPr spcFirstLastPara="1" wrap="square" lIns="91425" tIns="91425" rIns="91425" bIns="91425" anchor="ctr" anchorCtr="0">
            <a:noAutofit/>
          </a:bodyPr>
          <a:lstStyle/>
          <a:p>
            <a:pPr marL="114300" lvl="0" indent="0" algn="just" rtl="0">
              <a:spcBef>
                <a:spcPts val="0"/>
              </a:spcBef>
              <a:spcAft>
                <a:spcPts val="0"/>
              </a:spcAft>
              <a:buNone/>
            </a:pPr>
            <a:r>
              <a:rPr lang="en" sz="1000">
                <a:solidFill>
                  <a:schemeClr val="dk1"/>
                </a:solidFill>
                <a:latin typeface="Inter"/>
                <a:ea typeface="Inter"/>
                <a:cs typeface="Inter"/>
                <a:sym typeface="Inter"/>
              </a:rPr>
              <a:t>PT mengirimkan SK satuan tugas ke LLDIKTI</a:t>
            </a:r>
            <a:endParaRPr sz="1000">
              <a:solidFill>
                <a:schemeClr val="dk1"/>
              </a:solidFill>
              <a:latin typeface="Inter"/>
              <a:ea typeface="Inter"/>
              <a:cs typeface="Inter"/>
              <a:sym typeface="Inter"/>
            </a:endParaRPr>
          </a:p>
        </p:txBody>
      </p:sp>
      <p:sp>
        <p:nvSpPr>
          <p:cNvPr id="537" name="Google Shape;537;g312b99b4cba_2_6"/>
          <p:cNvSpPr/>
          <p:nvPr/>
        </p:nvSpPr>
        <p:spPr>
          <a:xfrm>
            <a:off x="7105975" y="3458075"/>
            <a:ext cx="1733400" cy="1164900"/>
          </a:xfrm>
          <a:prstGeom prst="rect">
            <a:avLst/>
          </a:prstGeom>
          <a:solidFill>
            <a:srgbClr val="CFE2F3"/>
          </a:solidFill>
          <a:ln>
            <a:noFill/>
          </a:ln>
        </p:spPr>
        <p:txBody>
          <a:bodyPr spcFirstLastPara="1" wrap="square" lIns="91425" tIns="91425" rIns="91425" bIns="91425" anchor="ctr" anchorCtr="0">
            <a:noAutofit/>
          </a:bodyPr>
          <a:lstStyle/>
          <a:p>
            <a:pPr marL="114300" lvl="0" indent="0" algn="just" rtl="0">
              <a:spcBef>
                <a:spcPts val="0"/>
              </a:spcBef>
              <a:spcAft>
                <a:spcPts val="0"/>
              </a:spcAft>
              <a:buNone/>
            </a:pPr>
            <a:r>
              <a:rPr lang="en" sz="1000">
                <a:solidFill>
                  <a:schemeClr val="dk1"/>
                </a:solidFill>
                <a:latin typeface="Inter"/>
                <a:ea typeface="Inter"/>
                <a:cs typeface="Inter"/>
                <a:sym typeface="Inter"/>
              </a:rPr>
              <a:t>LLDIKTI mengunggah SK satuan tugas pada portal PPKPT</a:t>
            </a:r>
            <a:endParaRPr sz="1000">
              <a:solidFill>
                <a:schemeClr val="dk1"/>
              </a:solidFill>
              <a:latin typeface="Inter"/>
              <a:ea typeface="Inter"/>
              <a:cs typeface="Inter"/>
              <a:sym typeface="Inter"/>
            </a:endParaRPr>
          </a:p>
        </p:txBody>
      </p:sp>
      <p:sp>
        <p:nvSpPr>
          <p:cNvPr id="538" name="Google Shape;538;g312b99b4cba_2_6"/>
          <p:cNvSpPr/>
          <p:nvPr/>
        </p:nvSpPr>
        <p:spPr>
          <a:xfrm>
            <a:off x="4613725" y="3868175"/>
            <a:ext cx="219600" cy="357600"/>
          </a:xfrm>
          <a:prstGeom prst="rightArrow">
            <a:avLst>
              <a:gd name="adj1" fmla="val 50000"/>
              <a:gd name="adj2" fmla="val 50000"/>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9" name="Google Shape;539;g312b99b4cba_2_6"/>
          <p:cNvSpPr/>
          <p:nvPr/>
        </p:nvSpPr>
        <p:spPr>
          <a:xfrm>
            <a:off x="6779824" y="3852020"/>
            <a:ext cx="219600" cy="357600"/>
          </a:xfrm>
          <a:prstGeom prst="rightArrow">
            <a:avLst>
              <a:gd name="adj1" fmla="val 50000"/>
              <a:gd name="adj2" fmla="val 50000"/>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0" name="Google Shape;540;g312b99b4cba_2_6"/>
          <p:cNvSpPr/>
          <p:nvPr/>
        </p:nvSpPr>
        <p:spPr>
          <a:xfrm>
            <a:off x="4645513" y="3350700"/>
            <a:ext cx="466500" cy="357600"/>
          </a:xfrm>
          <a:prstGeom prst="ellipse">
            <a:avLst/>
          </a:prstGeom>
          <a:solidFill>
            <a:srgbClr val="135D9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000" b="1">
                <a:solidFill>
                  <a:schemeClr val="lt1"/>
                </a:solidFill>
                <a:latin typeface="Inter"/>
                <a:ea typeface="Inter"/>
                <a:cs typeface="Inter"/>
                <a:sym typeface="Inter"/>
              </a:rPr>
              <a:t>11</a:t>
            </a:r>
            <a:endParaRPr sz="1000" b="1" i="0" u="none" strike="noStrike" cap="none">
              <a:solidFill>
                <a:schemeClr val="lt1"/>
              </a:solidFill>
              <a:latin typeface="Inter"/>
              <a:ea typeface="Inter"/>
              <a:cs typeface="Inter"/>
              <a:sym typeface="Inter"/>
            </a:endParaRPr>
          </a:p>
        </p:txBody>
      </p:sp>
      <p:sp>
        <p:nvSpPr>
          <p:cNvPr id="541" name="Google Shape;541;g312b99b4cba_2_6"/>
          <p:cNvSpPr/>
          <p:nvPr/>
        </p:nvSpPr>
        <p:spPr>
          <a:xfrm>
            <a:off x="6807601" y="3353713"/>
            <a:ext cx="466500" cy="357600"/>
          </a:xfrm>
          <a:prstGeom prst="ellipse">
            <a:avLst/>
          </a:prstGeom>
          <a:solidFill>
            <a:srgbClr val="135D9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000" b="1">
                <a:solidFill>
                  <a:schemeClr val="lt1"/>
                </a:solidFill>
                <a:latin typeface="Inter"/>
                <a:ea typeface="Inter"/>
                <a:cs typeface="Inter"/>
                <a:sym typeface="Inter"/>
              </a:rPr>
              <a:t>12</a:t>
            </a:r>
            <a:endParaRPr sz="1000" b="1" i="0" u="none" strike="noStrike" cap="none">
              <a:solidFill>
                <a:schemeClr val="lt1"/>
              </a:solidFill>
              <a:latin typeface="Inter"/>
              <a:ea typeface="Inter"/>
              <a:cs typeface="Inter"/>
              <a:sym typeface="Inte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g2f6e6aab0c2_0_54"/>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800"/>
              <a:buNone/>
            </a:pPr>
            <a:fld id="{00000000-1234-1234-1234-123412341234}" type="slidenum">
              <a:rPr lang="en"/>
              <a:t>31</a:t>
            </a:fld>
            <a:endParaRPr/>
          </a:p>
        </p:txBody>
      </p:sp>
      <p:sp>
        <p:nvSpPr>
          <p:cNvPr id="547" name="Google Shape;547;g2f6e6aab0c2_0_54"/>
          <p:cNvSpPr txBox="1">
            <a:spLocks noGrp="1"/>
          </p:cNvSpPr>
          <p:nvPr>
            <p:ph type="body" idx="1"/>
          </p:nvPr>
        </p:nvSpPr>
        <p:spPr>
          <a:xfrm>
            <a:off x="182879" y="4851400"/>
            <a:ext cx="2703300" cy="184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700"/>
              <a:buNone/>
            </a:pPr>
            <a:endParaRPr/>
          </a:p>
        </p:txBody>
      </p:sp>
      <p:sp>
        <p:nvSpPr>
          <p:cNvPr id="548" name="Google Shape;548;g2f6e6aab0c2_0_54"/>
          <p:cNvSpPr txBox="1"/>
          <p:nvPr/>
        </p:nvSpPr>
        <p:spPr>
          <a:xfrm>
            <a:off x="229700" y="649150"/>
            <a:ext cx="3915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400" b="1" i="0" u="sng" strike="noStrike" cap="none">
                <a:solidFill>
                  <a:srgbClr val="000000"/>
                </a:solidFill>
                <a:latin typeface="Arial"/>
                <a:ea typeface="Arial"/>
                <a:cs typeface="Arial"/>
                <a:sym typeface="Arial"/>
              </a:rPr>
              <a:t>Kondisi saat ini (satuan tugas PPKS)</a:t>
            </a:r>
            <a:endParaRPr sz="1400" b="1" i="0" u="sng" strike="noStrike" cap="none">
              <a:solidFill>
                <a:srgbClr val="000000"/>
              </a:solidFill>
              <a:latin typeface="Arial"/>
              <a:ea typeface="Arial"/>
              <a:cs typeface="Arial"/>
              <a:sym typeface="Arial"/>
            </a:endParaRPr>
          </a:p>
        </p:txBody>
      </p:sp>
      <p:sp>
        <p:nvSpPr>
          <p:cNvPr id="549" name="Google Shape;549;g2f6e6aab0c2_0_54"/>
          <p:cNvSpPr txBox="1"/>
          <p:nvPr/>
        </p:nvSpPr>
        <p:spPr>
          <a:xfrm>
            <a:off x="4521200" y="649150"/>
            <a:ext cx="47172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400" b="1" i="0" u="sng" strike="noStrike" cap="none">
                <a:solidFill>
                  <a:srgbClr val="000000"/>
                </a:solidFill>
                <a:latin typeface="Arial"/>
                <a:ea typeface="Arial"/>
                <a:cs typeface="Arial"/>
                <a:sym typeface="Arial"/>
              </a:rPr>
              <a:t>Perubahan ke depannya (satuan tugas PPKPT)</a:t>
            </a:r>
            <a:endParaRPr sz="1400" b="1" i="0" u="sng" strike="noStrike" cap="none">
              <a:solidFill>
                <a:srgbClr val="000000"/>
              </a:solidFill>
              <a:latin typeface="Arial"/>
              <a:ea typeface="Arial"/>
              <a:cs typeface="Arial"/>
              <a:sym typeface="Arial"/>
            </a:endParaRPr>
          </a:p>
        </p:txBody>
      </p:sp>
      <p:sp>
        <p:nvSpPr>
          <p:cNvPr id="550" name="Google Shape;550;g2f6e6aab0c2_0_54"/>
          <p:cNvSpPr/>
          <p:nvPr/>
        </p:nvSpPr>
        <p:spPr>
          <a:xfrm>
            <a:off x="336542" y="2144390"/>
            <a:ext cx="4265700" cy="10665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571500" marR="0" lvl="0" indent="0" algn="l" rtl="0">
              <a:lnSpc>
                <a:spcPct val="100000"/>
              </a:lnSpc>
              <a:spcBef>
                <a:spcPts val="0"/>
              </a:spcBef>
              <a:spcAft>
                <a:spcPts val="0"/>
              </a:spcAft>
              <a:buClr>
                <a:srgbClr val="000000"/>
              </a:buClr>
              <a:buSzPts val="1125"/>
              <a:buFont typeface="Arial"/>
              <a:buNone/>
            </a:pPr>
            <a:r>
              <a:rPr lang="en" sz="1325" b="0" i="0" u="none" strike="noStrike" cap="none">
                <a:solidFill>
                  <a:schemeClr val="dk1"/>
                </a:solidFill>
                <a:latin typeface="Inter"/>
                <a:ea typeface="Inter"/>
                <a:cs typeface="Inter"/>
                <a:sym typeface="Inter"/>
              </a:rPr>
              <a:t>Satuan tugas PPKS yang </a:t>
            </a:r>
            <a:r>
              <a:rPr lang="en" sz="1325" b="1" i="0" u="none" strike="noStrike" cap="none">
                <a:solidFill>
                  <a:schemeClr val="dk1"/>
                </a:solidFill>
                <a:latin typeface="Inter"/>
                <a:ea typeface="Inter"/>
                <a:cs typeface="Inter"/>
                <a:sym typeface="Inter"/>
              </a:rPr>
              <a:t>masih berjumlah 5 orang</a:t>
            </a:r>
            <a:endParaRPr sz="1325" b="1" i="0" u="none" strike="noStrike" cap="none">
              <a:solidFill>
                <a:schemeClr val="dk1"/>
              </a:solidFill>
              <a:latin typeface="Inter"/>
              <a:ea typeface="Inter"/>
              <a:cs typeface="Inter"/>
              <a:sym typeface="Inter"/>
            </a:endParaRPr>
          </a:p>
        </p:txBody>
      </p:sp>
      <p:sp>
        <p:nvSpPr>
          <p:cNvPr id="551" name="Google Shape;551;g2f6e6aab0c2_0_54"/>
          <p:cNvSpPr/>
          <p:nvPr/>
        </p:nvSpPr>
        <p:spPr>
          <a:xfrm>
            <a:off x="336542" y="3277018"/>
            <a:ext cx="4265700" cy="1116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571500" marR="0" lvl="0" indent="0" algn="l" rtl="0">
              <a:lnSpc>
                <a:spcPct val="100000"/>
              </a:lnSpc>
              <a:spcBef>
                <a:spcPts val="0"/>
              </a:spcBef>
              <a:spcAft>
                <a:spcPts val="0"/>
              </a:spcAft>
              <a:buClr>
                <a:srgbClr val="000000"/>
              </a:buClr>
              <a:buSzPts val="1125"/>
              <a:buFont typeface="Arial"/>
              <a:buNone/>
            </a:pPr>
            <a:r>
              <a:rPr lang="en" sz="1325" b="0" i="0" u="none" strike="noStrike" cap="none">
                <a:solidFill>
                  <a:schemeClr val="dk1"/>
                </a:solidFill>
                <a:latin typeface="Inter"/>
                <a:ea typeface="Inter"/>
                <a:cs typeface="Inter"/>
                <a:sym typeface="Inter"/>
              </a:rPr>
              <a:t>Perguruan tinggi </a:t>
            </a:r>
            <a:r>
              <a:rPr lang="en" sz="1325" b="1" i="0" u="none" strike="noStrike" cap="none">
                <a:solidFill>
                  <a:schemeClr val="dk1"/>
                </a:solidFill>
                <a:latin typeface="Inter"/>
                <a:ea typeface="Inter"/>
                <a:cs typeface="Inter"/>
                <a:sym typeface="Inter"/>
              </a:rPr>
              <a:t>yang belum ada satuan tugas</a:t>
            </a:r>
            <a:endParaRPr sz="1325" b="1" i="0" u="none" strike="noStrike" cap="none">
              <a:solidFill>
                <a:schemeClr val="dk1"/>
              </a:solidFill>
              <a:latin typeface="Inter"/>
              <a:ea typeface="Inter"/>
              <a:cs typeface="Inter"/>
              <a:sym typeface="Inter"/>
            </a:endParaRPr>
          </a:p>
        </p:txBody>
      </p:sp>
      <p:sp>
        <p:nvSpPr>
          <p:cNvPr id="552" name="Google Shape;552;g2f6e6aab0c2_0_54"/>
          <p:cNvSpPr/>
          <p:nvPr/>
        </p:nvSpPr>
        <p:spPr>
          <a:xfrm>
            <a:off x="4875413" y="2144390"/>
            <a:ext cx="4019400" cy="1066500"/>
          </a:xfrm>
          <a:prstGeom prst="roundRect">
            <a:avLst>
              <a:gd name="adj" fmla="val 16667"/>
            </a:avLst>
          </a:prstGeom>
          <a:solidFill>
            <a:srgbClr val="CFE2F3"/>
          </a:solidFill>
          <a:ln>
            <a:noFill/>
          </a:ln>
        </p:spPr>
        <p:txBody>
          <a:bodyPr spcFirstLastPara="1" wrap="square" lIns="91425" tIns="45700" rIns="91425" bIns="45700" anchor="ctr" anchorCtr="0">
            <a:noAutofit/>
          </a:bodyPr>
          <a:lstStyle/>
          <a:p>
            <a:pPr marL="571500" marR="0" lvl="0" indent="0" algn="l" rtl="0">
              <a:lnSpc>
                <a:spcPct val="100000"/>
              </a:lnSpc>
              <a:spcBef>
                <a:spcPts val="0"/>
              </a:spcBef>
              <a:spcAft>
                <a:spcPts val="0"/>
              </a:spcAft>
              <a:buClr>
                <a:srgbClr val="000000"/>
              </a:buClr>
              <a:buSzPts val="1125"/>
              <a:buFont typeface="Arial"/>
              <a:buNone/>
            </a:pPr>
            <a:r>
              <a:rPr lang="en" sz="1325" b="1" i="0" u="none" strike="noStrike" cap="none">
                <a:solidFill>
                  <a:schemeClr val="dk1"/>
                </a:solidFill>
                <a:latin typeface="Inter"/>
                <a:ea typeface="Inter"/>
                <a:cs typeface="Inter"/>
                <a:sym typeface="Inter"/>
              </a:rPr>
              <a:t>Ditambah jumlah keanggotaan satuan tugas minimal 7 orang </a:t>
            </a:r>
            <a:r>
              <a:rPr lang="en" sz="1325" b="0" i="0" u="none" strike="noStrike" cap="none">
                <a:solidFill>
                  <a:schemeClr val="dk1"/>
                </a:solidFill>
                <a:latin typeface="Inter"/>
                <a:ea typeface="Inter"/>
                <a:cs typeface="Inter"/>
                <a:sym typeface="Inter"/>
              </a:rPr>
              <a:t>oleh pimpinan perguruan tinggi</a:t>
            </a:r>
            <a:endParaRPr sz="1325" b="0" i="0" u="none" strike="noStrike" cap="none">
              <a:solidFill>
                <a:schemeClr val="dk1"/>
              </a:solidFill>
              <a:latin typeface="Inter"/>
              <a:ea typeface="Inter"/>
              <a:cs typeface="Inter"/>
              <a:sym typeface="Inter"/>
            </a:endParaRPr>
          </a:p>
        </p:txBody>
      </p:sp>
      <p:sp>
        <p:nvSpPr>
          <p:cNvPr id="553" name="Google Shape;553;g2f6e6aab0c2_0_54"/>
          <p:cNvSpPr/>
          <p:nvPr/>
        </p:nvSpPr>
        <p:spPr>
          <a:xfrm>
            <a:off x="4875413" y="3277018"/>
            <a:ext cx="4019400" cy="1116900"/>
          </a:xfrm>
          <a:prstGeom prst="roundRect">
            <a:avLst>
              <a:gd name="adj" fmla="val 16667"/>
            </a:avLst>
          </a:prstGeom>
          <a:solidFill>
            <a:srgbClr val="CFE2F3"/>
          </a:solidFill>
          <a:ln>
            <a:noFill/>
          </a:ln>
        </p:spPr>
        <p:txBody>
          <a:bodyPr spcFirstLastPara="1" wrap="square" lIns="91425" tIns="45700" rIns="91425" bIns="45700" anchor="ctr" anchorCtr="0">
            <a:noAutofit/>
          </a:bodyPr>
          <a:lstStyle/>
          <a:p>
            <a:pPr marL="571500" marR="0" lvl="0" indent="0" algn="l" rtl="0">
              <a:lnSpc>
                <a:spcPct val="100000"/>
              </a:lnSpc>
              <a:spcBef>
                <a:spcPts val="0"/>
              </a:spcBef>
              <a:spcAft>
                <a:spcPts val="0"/>
              </a:spcAft>
              <a:buClr>
                <a:srgbClr val="000000"/>
              </a:buClr>
              <a:buSzPts val="1125"/>
              <a:buFont typeface="Arial"/>
              <a:buNone/>
            </a:pPr>
            <a:r>
              <a:rPr lang="en" sz="1325" b="1" i="0" u="none" strike="noStrike" cap="none">
                <a:solidFill>
                  <a:schemeClr val="dk1"/>
                </a:solidFill>
                <a:latin typeface="Inter"/>
                <a:ea typeface="Inter"/>
                <a:cs typeface="Inter"/>
                <a:sym typeface="Inter"/>
              </a:rPr>
              <a:t>Membentuk satuan tugas</a:t>
            </a:r>
            <a:r>
              <a:rPr lang="en" sz="1325" b="0" i="0" u="none" strike="noStrike" cap="none">
                <a:solidFill>
                  <a:schemeClr val="dk1"/>
                </a:solidFill>
                <a:latin typeface="Inter"/>
                <a:ea typeface="Inter"/>
                <a:cs typeface="Inter"/>
                <a:sym typeface="Inter"/>
              </a:rPr>
              <a:t> </a:t>
            </a:r>
            <a:r>
              <a:rPr lang="en" sz="1325" b="1" i="0" u="none" strike="noStrike" cap="none">
                <a:solidFill>
                  <a:schemeClr val="dk1"/>
                </a:solidFill>
                <a:latin typeface="Inter"/>
                <a:ea typeface="Inter"/>
                <a:cs typeface="Inter"/>
                <a:sym typeface="Inter"/>
              </a:rPr>
              <a:t>maksimal April 2025 </a:t>
            </a:r>
            <a:r>
              <a:rPr lang="en" sz="1325" b="0" i="0" u="none" strike="noStrike" cap="none">
                <a:solidFill>
                  <a:schemeClr val="dk1"/>
                </a:solidFill>
                <a:latin typeface="Inter"/>
                <a:ea typeface="Inter"/>
                <a:cs typeface="Inter"/>
                <a:sym typeface="Inter"/>
              </a:rPr>
              <a:t>(6 bulan</a:t>
            </a:r>
            <a:r>
              <a:rPr lang="en" sz="1325" b="1" i="0" u="none" strike="noStrike" cap="none">
                <a:solidFill>
                  <a:schemeClr val="dk1"/>
                </a:solidFill>
                <a:latin typeface="Inter"/>
                <a:ea typeface="Inter"/>
                <a:cs typeface="Inter"/>
                <a:sym typeface="Inter"/>
              </a:rPr>
              <a:t> </a:t>
            </a:r>
            <a:r>
              <a:rPr lang="en" sz="1325" b="0" i="0" u="none" strike="noStrike" cap="none">
                <a:solidFill>
                  <a:schemeClr val="dk1"/>
                </a:solidFill>
                <a:latin typeface="Inter"/>
                <a:ea typeface="Inter"/>
                <a:cs typeface="Inter"/>
                <a:sym typeface="Inter"/>
              </a:rPr>
              <a:t>setelah kebijakan ini diundangkan)</a:t>
            </a:r>
            <a:endParaRPr sz="1325" b="0" i="0" u="none" strike="noStrike" cap="none">
              <a:solidFill>
                <a:schemeClr val="dk1"/>
              </a:solidFill>
              <a:latin typeface="Inter"/>
              <a:ea typeface="Inter"/>
              <a:cs typeface="Inter"/>
              <a:sym typeface="Inter"/>
            </a:endParaRPr>
          </a:p>
        </p:txBody>
      </p:sp>
      <p:sp>
        <p:nvSpPr>
          <p:cNvPr id="554" name="Google Shape;554;g2f6e6aab0c2_0_54"/>
          <p:cNvSpPr/>
          <p:nvPr/>
        </p:nvSpPr>
        <p:spPr>
          <a:xfrm rot="5400000">
            <a:off x="4341329" y="3803144"/>
            <a:ext cx="798300" cy="171600"/>
          </a:xfrm>
          <a:prstGeom prst="triangle">
            <a:avLst>
              <a:gd name="adj" fmla="val 50000"/>
            </a:avLst>
          </a:prstGeom>
          <a:solidFill>
            <a:srgbClr val="135D91"/>
          </a:solidFill>
          <a:ln>
            <a:noFill/>
          </a:ln>
        </p:spPr>
        <p:txBody>
          <a:bodyPr spcFirstLastPara="1" wrap="square" lIns="54850" tIns="54850" rIns="54850" bIns="5485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55" name="Google Shape;555;g2f6e6aab0c2_0_54"/>
          <p:cNvSpPr/>
          <p:nvPr/>
        </p:nvSpPr>
        <p:spPr>
          <a:xfrm rot="5400000">
            <a:off x="4341329" y="2604688"/>
            <a:ext cx="798300" cy="171600"/>
          </a:xfrm>
          <a:prstGeom prst="triangle">
            <a:avLst>
              <a:gd name="adj" fmla="val 50000"/>
            </a:avLst>
          </a:prstGeom>
          <a:solidFill>
            <a:srgbClr val="135D91"/>
          </a:solidFill>
          <a:ln>
            <a:noFill/>
          </a:ln>
        </p:spPr>
        <p:txBody>
          <a:bodyPr spcFirstLastPara="1" wrap="square" lIns="54850" tIns="54850" rIns="54850" bIns="5485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56" name="Google Shape;556;g2f6e6aab0c2_0_54"/>
          <p:cNvSpPr txBox="1"/>
          <p:nvPr/>
        </p:nvSpPr>
        <p:spPr>
          <a:xfrm>
            <a:off x="0" y="54300"/>
            <a:ext cx="9144000" cy="4341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chemeClr val="dk1"/>
              </a:buClr>
              <a:buSzPts val="2100"/>
              <a:buFont typeface="Arial"/>
              <a:buNone/>
            </a:pPr>
            <a:r>
              <a:rPr lang="en" sz="1800" b="1">
                <a:solidFill>
                  <a:srgbClr val="002060"/>
                </a:solidFill>
                <a:latin typeface="Inter"/>
                <a:ea typeface="Inter"/>
                <a:cs typeface="Inter"/>
                <a:sym typeface="Inte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P</a:t>
            </a:r>
            <a:r>
              <a:rPr lang="en" sz="1800" b="1" i="0" u="none" strike="noStrike" cap="none">
                <a:solidFill>
                  <a:srgbClr val="002060"/>
                </a:solidFill>
                <a:latin typeface="Inter"/>
                <a:ea typeface="Inter"/>
                <a:cs typeface="Inter"/>
                <a:sym typeface="Inte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eralihan</a:t>
            </a:r>
            <a:r>
              <a:rPr lang="en" sz="1800" b="1" i="0" u="none" strike="noStrike" cap="none">
                <a:solidFill>
                  <a:srgbClr val="002060"/>
                </a:solidFill>
                <a:latin typeface="Inter"/>
                <a:ea typeface="Inter"/>
                <a:cs typeface="Inter"/>
                <a:sym typeface="Inter"/>
              </a:rPr>
              <a:t> </a:t>
            </a:r>
            <a:r>
              <a:rPr lang="en" sz="1800" b="1">
                <a:solidFill>
                  <a:srgbClr val="002060"/>
                </a:solidFill>
                <a:latin typeface="Inter"/>
                <a:ea typeface="Inter"/>
                <a:cs typeface="Inter"/>
                <a:sym typeface="Inter"/>
              </a:rPr>
              <a:t>S</a:t>
            </a:r>
            <a:r>
              <a:rPr lang="en" sz="1800" b="1" i="0" u="none" strike="noStrike" cap="none">
                <a:solidFill>
                  <a:srgbClr val="002060"/>
                </a:solidFill>
                <a:latin typeface="Inter"/>
                <a:ea typeface="Inter"/>
                <a:cs typeface="Inter"/>
                <a:sym typeface="Inter"/>
              </a:rPr>
              <a:t>atuan </a:t>
            </a:r>
            <a:r>
              <a:rPr lang="en" sz="1800" b="1">
                <a:solidFill>
                  <a:srgbClr val="002060"/>
                </a:solidFill>
                <a:latin typeface="Inter"/>
                <a:ea typeface="Inter"/>
                <a:cs typeface="Inter"/>
                <a:sym typeface="Inter"/>
              </a:rPr>
              <a:t>T</a:t>
            </a:r>
            <a:r>
              <a:rPr lang="en" sz="1800" b="1" i="0" u="none" strike="noStrike" cap="none">
                <a:solidFill>
                  <a:srgbClr val="002060"/>
                </a:solidFill>
                <a:latin typeface="Inter"/>
                <a:ea typeface="Inter"/>
                <a:cs typeface="Inter"/>
                <a:sym typeface="Inter"/>
              </a:rPr>
              <a:t>ugas PPKS </a:t>
            </a:r>
            <a:r>
              <a:rPr lang="en" sz="1800" b="1">
                <a:solidFill>
                  <a:srgbClr val="002060"/>
                </a:solidFill>
                <a:latin typeface="Inter"/>
                <a:ea typeface="Inter"/>
                <a:cs typeface="Inter"/>
                <a:sym typeface="Inter"/>
              </a:rPr>
              <a:t>M</a:t>
            </a:r>
            <a:r>
              <a:rPr lang="en" sz="1800" b="1" i="0" u="none" strike="noStrike" cap="none">
                <a:solidFill>
                  <a:srgbClr val="002060"/>
                </a:solidFill>
                <a:latin typeface="Inter"/>
                <a:ea typeface="Inter"/>
                <a:cs typeface="Inter"/>
                <a:sym typeface="Inter"/>
              </a:rPr>
              <a:t>enjadi </a:t>
            </a:r>
            <a:r>
              <a:rPr lang="en" sz="1800" b="1">
                <a:solidFill>
                  <a:srgbClr val="002060"/>
                </a:solidFill>
                <a:latin typeface="Inter"/>
                <a:ea typeface="Inter"/>
                <a:cs typeface="Inter"/>
                <a:sym typeface="Inter"/>
              </a:rPr>
              <a:t>S</a:t>
            </a:r>
            <a:r>
              <a:rPr lang="en" sz="1800" b="1" i="0" u="none" strike="noStrike" cap="none">
                <a:solidFill>
                  <a:srgbClr val="002060"/>
                </a:solidFill>
                <a:latin typeface="Inter"/>
                <a:ea typeface="Inter"/>
                <a:cs typeface="Inter"/>
                <a:sym typeface="Inter"/>
              </a:rPr>
              <a:t>atuan </a:t>
            </a:r>
            <a:r>
              <a:rPr lang="en" sz="1800" b="1">
                <a:solidFill>
                  <a:srgbClr val="002060"/>
                </a:solidFill>
                <a:latin typeface="Inter"/>
                <a:ea typeface="Inter"/>
                <a:cs typeface="Inter"/>
                <a:sym typeface="Inter"/>
              </a:rPr>
              <a:t>T</a:t>
            </a:r>
            <a:r>
              <a:rPr lang="en" sz="1800" b="1" i="0" u="none" strike="noStrike" cap="none">
                <a:solidFill>
                  <a:srgbClr val="002060"/>
                </a:solidFill>
                <a:latin typeface="Inter"/>
                <a:ea typeface="Inter"/>
                <a:cs typeface="Inter"/>
                <a:sym typeface="Inter"/>
              </a:rPr>
              <a:t>ugas PPKPT </a:t>
            </a:r>
            <a:endParaRPr sz="1800" b="1" i="0" u="none" strike="noStrike" cap="none">
              <a:solidFill>
                <a:srgbClr val="002060"/>
              </a:solidFill>
              <a:latin typeface="Inter"/>
              <a:ea typeface="Inter"/>
              <a:cs typeface="Inter"/>
              <a:sym typeface="Inter"/>
            </a:endParaRPr>
          </a:p>
        </p:txBody>
      </p:sp>
      <p:sp>
        <p:nvSpPr>
          <p:cNvPr id="557" name="Google Shape;557;g2f6e6aab0c2_0_54"/>
          <p:cNvSpPr/>
          <p:nvPr/>
        </p:nvSpPr>
        <p:spPr>
          <a:xfrm>
            <a:off x="336542" y="1002240"/>
            <a:ext cx="4265700" cy="10665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571500" marR="0" lvl="0" indent="0" algn="l" rtl="0">
              <a:lnSpc>
                <a:spcPct val="100000"/>
              </a:lnSpc>
              <a:spcBef>
                <a:spcPts val="0"/>
              </a:spcBef>
              <a:spcAft>
                <a:spcPts val="0"/>
              </a:spcAft>
              <a:buClr>
                <a:srgbClr val="000000"/>
              </a:buClr>
              <a:buSzPts val="1125"/>
              <a:buFont typeface="Arial"/>
              <a:buNone/>
            </a:pPr>
            <a:r>
              <a:rPr lang="en" sz="1325" b="0" i="0" u="none" strike="noStrike" cap="none">
                <a:solidFill>
                  <a:schemeClr val="dk1"/>
                </a:solidFill>
                <a:latin typeface="Inter"/>
                <a:ea typeface="Inter"/>
                <a:cs typeface="Inter"/>
                <a:sym typeface="Inter"/>
              </a:rPr>
              <a:t>Satuan tugas PPKS </a:t>
            </a:r>
            <a:endParaRPr sz="1325" b="1" i="0" u="none" strike="noStrike" cap="none">
              <a:solidFill>
                <a:schemeClr val="dk1"/>
              </a:solidFill>
              <a:latin typeface="Inter"/>
              <a:ea typeface="Inter"/>
              <a:cs typeface="Inter"/>
              <a:sym typeface="Inter"/>
            </a:endParaRPr>
          </a:p>
        </p:txBody>
      </p:sp>
      <p:sp>
        <p:nvSpPr>
          <p:cNvPr id="558" name="Google Shape;558;g2f6e6aab0c2_0_54"/>
          <p:cNvSpPr/>
          <p:nvPr/>
        </p:nvSpPr>
        <p:spPr>
          <a:xfrm>
            <a:off x="4875413" y="1002240"/>
            <a:ext cx="4019400" cy="1066500"/>
          </a:xfrm>
          <a:prstGeom prst="roundRect">
            <a:avLst>
              <a:gd name="adj" fmla="val 16667"/>
            </a:avLst>
          </a:prstGeom>
          <a:solidFill>
            <a:srgbClr val="CFE2F3"/>
          </a:solidFill>
          <a:ln>
            <a:noFill/>
          </a:ln>
        </p:spPr>
        <p:txBody>
          <a:bodyPr spcFirstLastPara="1" wrap="square" lIns="91425" tIns="45700" rIns="91425" bIns="45700" anchor="ctr" anchorCtr="0">
            <a:noAutofit/>
          </a:bodyPr>
          <a:lstStyle/>
          <a:p>
            <a:pPr marL="571500" marR="0" lvl="0" indent="0" algn="l" rtl="0">
              <a:lnSpc>
                <a:spcPct val="100000"/>
              </a:lnSpc>
              <a:spcBef>
                <a:spcPts val="0"/>
              </a:spcBef>
              <a:spcAft>
                <a:spcPts val="0"/>
              </a:spcAft>
              <a:buClr>
                <a:srgbClr val="000000"/>
              </a:buClr>
              <a:buSzPts val="1125"/>
              <a:buFont typeface="Arial"/>
              <a:buNone/>
            </a:pPr>
            <a:r>
              <a:rPr lang="en" sz="1325" b="0" i="0" u="none" strike="noStrike" cap="none">
                <a:solidFill>
                  <a:schemeClr val="dk1"/>
                </a:solidFill>
                <a:latin typeface="Inter"/>
                <a:ea typeface="Inter"/>
                <a:cs typeface="Inter"/>
                <a:sym typeface="Inter"/>
              </a:rPr>
              <a:t>Berubah menjadi satuan tugas PPKPT</a:t>
            </a:r>
            <a:endParaRPr sz="1325" b="1" i="0" u="none" strike="noStrike" cap="none">
              <a:solidFill>
                <a:schemeClr val="dk1"/>
              </a:solidFill>
              <a:latin typeface="Inter"/>
              <a:ea typeface="Inter"/>
              <a:cs typeface="Inter"/>
              <a:sym typeface="Inter"/>
            </a:endParaRPr>
          </a:p>
        </p:txBody>
      </p:sp>
      <p:sp>
        <p:nvSpPr>
          <p:cNvPr id="559" name="Google Shape;559;g2f6e6aab0c2_0_54"/>
          <p:cNvSpPr/>
          <p:nvPr/>
        </p:nvSpPr>
        <p:spPr>
          <a:xfrm rot="5400000">
            <a:off x="4341329" y="1462538"/>
            <a:ext cx="798300" cy="171600"/>
          </a:xfrm>
          <a:prstGeom prst="triangle">
            <a:avLst>
              <a:gd name="adj" fmla="val 50000"/>
            </a:avLst>
          </a:prstGeom>
          <a:solidFill>
            <a:srgbClr val="135D91"/>
          </a:solidFill>
          <a:ln>
            <a:noFill/>
          </a:ln>
        </p:spPr>
        <p:txBody>
          <a:bodyPr spcFirstLastPara="1" wrap="square" lIns="54850" tIns="54850" rIns="54850" bIns="5485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60" name="Google Shape;560;g2f6e6aab0c2_0_54"/>
          <p:cNvSpPr/>
          <p:nvPr/>
        </p:nvSpPr>
        <p:spPr>
          <a:xfrm>
            <a:off x="5019750" y="1276657"/>
            <a:ext cx="365341" cy="470328"/>
          </a:xfrm>
          <a:custGeom>
            <a:avLst/>
            <a:gdLst/>
            <a:ahLst/>
            <a:cxnLst/>
            <a:rect l="l" t="t" r="r" b="b"/>
            <a:pathLst>
              <a:path w="449650" h="599144" extrusionOk="0">
                <a:moveTo>
                  <a:pt x="399527" y="50708"/>
                </a:moveTo>
                <a:lnTo>
                  <a:pt x="347400" y="50708"/>
                </a:lnTo>
                <a:cubicBezTo>
                  <a:pt x="342240" y="36238"/>
                  <a:pt x="328542" y="25792"/>
                  <a:pt x="312322" y="25792"/>
                </a:cubicBezTo>
                <a:lnTo>
                  <a:pt x="274692" y="25792"/>
                </a:lnTo>
                <a:cubicBezTo>
                  <a:pt x="262990" y="10268"/>
                  <a:pt x="244595" y="876"/>
                  <a:pt x="225117" y="876"/>
                </a:cubicBezTo>
                <a:cubicBezTo>
                  <a:pt x="205640" y="876"/>
                  <a:pt x="187245" y="10268"/>
                  <a:pt x="175541" y="25791"/>
                </a:cubicBezTo>
                <a:lnTo>
                  <a:pt x="137912" y="25791"/>
                </a:lnTo>
                <a:cubicBezTo>
                  <a:pt x="121692" y="25791"/>
                  <a:pt x="107993" y="36237"/>
                  <a:pt x="102833" y="50707"/>
                </a:cubicBezTo>
                <a:lnTo>
                  <a:pt x="50708" y="50707"/>
                </a:lnTo>
                <a:cubicBezTo>
                  <a:pt x="23224" y="50708"/>
                  <a:pt x="876" y="73056"/>
                  <a:pt x="876" y="100538"/>
                </a:cubicBezTo>
                <a:lnTo>
                  <a:pt x="876" y="549021"/>
                </a:lnTo>
                <a:cubicBezTo>
                  <a:pt x="876" y="576505"/>
                  <a:pt x="23224" y="598853"/>
                  <a:pt x="50708" y="598853"/>
                </a:cubicBezTo>
                <a:lnTo>
                  <a:pt x="399528" y="598853"/>
                </a:lnTo>
                <a:cubicBezTo>
                  <a:pt x="427010" y="598853"/>
                  <a:pt x="449359" y="576505"/>
                  <a:pt x="449359" y="549021"/>
                </a:cubicBezTo>
                <a:lnTo>
                  <a:pt x="449359" y="100538"/>
                </a:lnTo>
                <a:cubicBezTo>
                  <a:pt x="449359" y="73056"/>
                  <a:pt x="427010" y="50708"/>
                  <a:pt x="399527" y="50708"/>
                </a:cubicBezTo>
                <a:close/>
                <a:moveTo>
                  <a:pt x="112997" y="524106"/>
                </a:moveTo>
                <a:cubicBezTo>
                  <a:pt x="92387" y="524106"/>
                  <a:pt x="75623" y="507341"/>
                  <a:pt x="75623" y="486732"/>
                </a:cubicBezTo>
                <a:cubicBezTo>
                  <a:pt x="75623" y="466123"/>
                  <a:pt x="92387" y="449359"/>
                  <a:pt x="112997" y="449359"/>
                </a:cubicBezTo>
                <a:cubicBezTo>
                  <a:pt x="133606" y="449359"/>
                  <a:pt x="150370" y="466123"/>
                  <a:pt x="150370" y="486732"/>
                </a:cubicBezTo>
                <a:cubicBezTo>
                  <a:pt x="150370" y="507341"/>
                  <a:pt x="133606" y="524106"/>
                  <a:pt x="112997" y="524106"/>
                </a:cubicBezTo>
                <a:close/>
                <a:moveTo>
                  <a:pt x="112997" y="399527"/>
                </a:moveTo>
                <a:cubicBezTo>
                  <a:pt x="92387" y="399527"/>
                  <a:pt x="75623" y="382763"/>
                  <a:pt x="75623" y="362153"/>
                </a:cubicBezTo>
                <a:cubicBezTo>
                  <a:pt x="75623" y="341544"/>
                  <a:pt x="92387" y="324780"/>
                  <a:pt x="112997" y="324780"/>
                </a:cubicBezTo>
                <a:cubicBezTo>
                  <a:pt x="133606" y="324780"/>
                  <a:pt x="150370" y="341544"/>
                  <a:pt x="150370" y="362153"/>
                </a:cubicBezTo>
                <a:cubicBezTo>
                  <a:pt x="150370" y="382763"/>
                  <a:pt x="133606" y="399527"/>
                  <a:pt x="112997" y="399527"/>
                </a:cubicBezTo>
                <a:close/>
                <a:moveTo>
                  <a:pt x="112997" y="274949"/>
                </a:moveTo>
                <a:cubicBezTo>
                  <a:pt x="92387" y="274949"/>
                  <a:pt x="75623" y="258185"/>
                  <a:pt x="75623" y="237576"/>
                </a:cubicBezTo>
                <a:cubicBezTo>
                  <a:pt x="75623" y="216966"/>
                  <a:pt x="92387" y="200202"/>
                  <a:pt x="112997" y="200202"/>
                </a:cubicBezTo>
                <a:cubicBezTo>
                  <a:pt x="133606" y="200202"/>
                  <a:pt x="150370" y="216966"/>
                  <a:pt x="150370" y="237576"/>
                </a:cubicBezTo>
                <a:cubicBezTo>
                  <a:pt x="150370" y="258185"/>
                  <a:pt x="133606" y="274949"/>
                  <a:pt x="112997" y="274949"/>
                </a:cubicBezTo>
                <a:close/>
                <a:moveTo>
                  <a:pt x="125455" y="75623"/>
                </a:moveTo>
                <a:lnTo>
                  <a:pt x="125455" y="63165"/>
                </a:lnTo>
                <a:cubicBezTo>
                  <a:pt x="125455" y="56292"/>
                  <a:pt x="131039" y="50707"/>
                  <a:pt x="137913" y="50707"/>
                </a:cubicBezTo>
                <a:lnTo>
                  <a:pt x="182197" y="50707"/>
                </a:lnTo>
                <a:cubicBezTo>
                  <a:pt x="186626" y="50707"/>
                  <a:pt x="190725" y="48346"/>
                  <a:pt x="192964" y="44514"/>
                </a:cubicBezTo>
                <a:cubicBezTo>
                  <a:pt x="199790" y="32786"/>
                  <a:pt x="211809" y="25791"/>
                  <a:pt x="225119" y="25791"/>
                </a:cubicBezTo>
                <a:cubicBezTo>
                  <a:pt x="238428" y="25791"/>
                  <a:pt x="250448" y="32787"/>
                  <a:pt x="257273" y="44514"/>
                </a:cubicBezTo>
                <a:cubicBezTo>
                  <a:pt x="259512" y="48346"/>
                  <a:pt x="263611" y="50707"/>
                  <a:pt x="268040" y="50707"/>
                </a:cubicBezTo>
                <a:lnTo>
                  <a:pt x="312324" y="50707"/>
                </a:lnTo>
                <a:cubicBezTo>
                  <a:pt x="319197" y="50707"/>
                  <a:pt x="324782" y="56290"/>
                  <a:pt x="324782" y="63165"/>
                </a:cubicBezTo>
                <a:lnTo>
                  <a:pt x="324782" y="75623"/>
                </a:lnTo>
                <a:cubicBezTo>
                  <a:pt x="324782" y="89358"/>
                  <a:pt x="313602" y="100538"/>
                  <a:pt x="299867" y="100538"/>
                </a:cubicBezTo>
                <a:lnTo>
                  <a:pt x="150370" y="100538"/>
                </a:lnTo>
                <a:cubicBezTo>
                  <a:pt x="136635" y="100538"/>
                  <a:pt x="125455" y="89358"/>
                  <a:pt x="125455" y="75623"/>
                </a:cubicBezTo>
                <a:close/>
                <a:moveTo>
                  <a:pt x="362153" y="499191"/>
                </a:moveTo>
                <a:lnTo>
                  <a:pt x="212659" y="499191"/>
                </a:lnTo>
                <a:cubicBezTo>
                  <a:pt x="205773" y="499191"/>
                  <a:pt x="200201" y="493618"/>
                  <a:pt x="200201" y="486732"/>
                </a:cubicBezTo>
                <a:cubicBezTo>
                  <a:pt x="200201" y="479846"/>
                  <a:pt x="205773" y="474274"/>
                  <a:pt x="212659" y="474274"/>
                </a:cubicBezTo>
                <a:lnTo>
                  <a:pt x="362153" y="474274"/>
                </a:lnTo>
                <a:cubicBezTo>
                  <a:pt x="369039" y="474274"/>
                  <a:pt x="374612" y="479846"/>
                  <a:pt x="374612" y="486732"/>
                </a:cubicBezTo>
                <a:cubicBezTo>
                  <a:pt x="374612" y="493618"/>
                  <a:pt x="369039" y="499191"/>
                  <a:pt x="362153" y="499191"/>
                </a:cubicBezTo>
                <a:close/>
                <a:moveTo>
                  <a:pt x="362153" y="374612"/>
                </a:moveTo>
                <a:lnTo>
                  <a:pt x="212659" y="374612"/>
                </a:lnTo>
                <a:cubicBezTo>
                  <a:pt x="205773" y="374612"/>
                  <a:pt x="200201" y="369039"/>
                  <a:pt x="200201" y="362153"/>
                </a:cubicBezTo>
                <a:cubicBezTo>
                  <a:pt x="200201" y="355267"/>
                  <a:pt x="205773" y="349695"/>
                  <a:pt x="212659" y="349695"/>
                </a:cubicBezTo>
                <a:lnTo>
                  <a:pt x="362153" y="349695"/>
                </a:lnTo>
                <a:cubicBezTo>
                  <a:pt x="369039" y="349695"/>
                  <a:pt x="374612" y="355267"/>
                  <a:pt x="374612" y="362153"/>
                </a:cubicBezTo>
                <a:cubicBezTo>
                  <a:pt x="374612" y="369039"/>
                  <a:pt x="369039" y="374612"/>
                  <a:pt x="362153" y="374612"/>
                </a:cubicBezTo>
                <a:close/>
                <a:moveTo>
                  <a:pt x="362153" y="250033"/>
                </a:moveTo>
                <a:lnTo>
                  <a:pt x="212659" y="250033"/>
                </a:lnTo>
                <a:cubicBezTo>
                  <a:pt x="205773" y="250033"/>
                  <a:pt x="200201" y="244460"/>
                  <a:pt x="200201" y="237574"/>
                </a:cubicBezTo>
                <a:cubicBezTo>
                  <a:pt x="200201" y="230688"/>
                  <a:pt x="205773" y="225116"/>
                  <a:pt x="212659" y="225116"/>
                </a:cubicBezTo>
                <a:lnTo>
                  <a:pt x="362153" y="225116"/>
                </a:lnTo>
                <a:cubicBezTo>
                  <a:pt x="369039" y="225116"/>
                  <a:pt x="374612" y="230688"/>
                  <a:pt x="374612" y="237574"/>
                </a:cubicBezTo>
                <a:cubicBezTo>
                  <a:pt x="374612" y="244462"/>
                  <a:pt x="369039" y="250033"/>
                  <a:pt x="362153" y="250033"/>
                </a:cubicBezTo>
                <a:close/>
              </a:path>
            </a:pathLst>
          </a:custGeom>
          <a:solidFill>
            <a:srgbClr val="013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61" name="Google Shape;561;g2f6e6aab0c2_0_54"/>
          <p:cNvGrpSpPr/>
          <p:nvPr/>
        </p:nvGrpSpPr>
        <p:grpSpPr>
          <a:xfrm>
            <a:off x="450850" y="2411454"/>
            <a:ext cx="365342" cy="434080"/>
            <a:chOff x="2951726" y="4281143"/>
            <a:chExt cx="450040" cy="599144"/>
          </a:xfrm>
        </p:grpSpPr>
        <p:sp>
          <p:nvSpPr>
            <p:cNvPr id="562" name="Google Shape;562;g2f6e6aab0c2_0_54"/>
            <p:cNvSpPr/>
            <p:nvPr/>
          </p:nvSpPr>
          <p:spPr>
            <a:xfrm>
              <a:off x="2951726" y="4281143"/>
              <a:ext cx="75915" cy="599144"/>
            </a:xfrm>
            <a:custGeom>
              <a:avLst/>
              <a:gdLst/>
              <a:ahLst/>
              <a:cxnLst/>
              <a:rect l="l" t="t" r="r" b="b"/>
              <a:pathLst>
                <a:path w="75915" h="599144" extrusionOk="0">
                  <a:moveTo>
                    <a:pt x="63165" y="876"/>
                  </a:moveTo>
                  <a:lnTo>
                    <a:pt x="50707" y="876"/>
                  </a:lnTo>
                  <a:cubicBezTo>
                    <a:pt x="23224" y="876"/>
                    <a:pt x="876" y="23224"/>
                    <a:pt x="876" y="50708"/>
                  </a:cubicBezTo>
                  <a:lnTo>
                    <a:pt x="876" y="549022"/>
                  </a:lnTo>
                  <a:cubicBezTo>
                    <a:pt x="876" y="576505"/>
                    <a:pt x="23224" y="598853"/>
                    <a:pt x="50708" y="598853"/>
                  </a:cubicBezTo>
                  <a:lnTo>
                    <a:pt x="63166" y="598853"/>
                  </a:lnTo>
                  <a:cubicBezTo>
                    <a:pt x="70052" y="598853"/>
                    <a:pt x="75624" y="593281"/>
                    <a:pt x="75624" y="586395"/>
                  </a:cubicBezTo>
                  <a:lnTo>
                    <a:pt x="75624" y="13334"/>
                  </a:lnTo>
                  <a:cubicBezTo>
                    <a:pt x="75623" y="6448"/>
                    <a:pt x="70051" y="876"/>
                    <a:pt x="63165" y="876"/>
                  </a:cubicBezTo>
                  <a:close/>
                </a:path>
              </a:pathLst>
            </a:custGeom>
            <a:solidFill>
              <a:srgbClr val="013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3" name="Google Shape;563;g2f6e6aab0c2_0_54"/>
            <p:cNvSpPr/>
            <p:nvPr/>
          </p:nvSpPr>
          <p:spPr>
            <a:xfrm>
              <a:off x="3051389" y="4281143"/>
              <a:ext cx="350377" cy="599144"/>
            </a:xfrm>
            <a:custGeom>
              <a:avLst/>
              <a:gdLst/>
              <a:ahLst/>
              <a:cxnLst/>
              <a:rect l="l" t="t" r="r" b="b"/>
              <a:pathLst>
                <a:path w="350377" h="599144" extrusionOk="0">
                  <a:moveTo>
                    <a:pt x="299864" y="876"/>
                  </a:moveTo>
                  <a:lnTo>
                    <a:pt x="13334" y="876"/>
                  </a:lnTo>
                  <a:cubicBezTo>
                    <a:pt x="6448" y="876"/>
                    <a:pt x="876" y="6448"/>
                    <a:pt x="876" y="13334"/>
                  </a:cubicBezTo>
                  <a:lnTo>
                    <a:pt x="876" y="586396"/>
                  </a:lnTo>
                  <a:cubicBezTo>
                    <a:pt x="876" y="593282"/>
                    <a:pt x="6448" y="598854"/>
                    <a:pt x="13334" y="598854"/>
                  </a:cubicBezTo>
                  <a:lnTo>
                    <a:pt x="299864" y="598854"/>
                  </a:lnTo>
                  <a:cubicBezTo>
                    <a:pt x="327348" y="598853"/>
                    <a:pt x="349696" y="576505"/>
                    <a:pt x="349696" y="549021"/>
                  </a:cubicBezTo>
                  <a:lnTo>
                    <a:pt x="349696" y="50708"/>
                  </a:lnTo>
                  <a:cubicBezTo>
                    <a:pt x="349696" y="23224"/>
                    <a:pt x="327348" y="876"/>
                    <a:pt x="299864" y="876"/>
                  </a:cubicBezTo>
                  <a:close/>
                  <a:moveTo>
                    <a:pt x="175287" y="175286"/>
                  </a:moveTo>
                  <a:cubicBezTo>
                    <a:pt x="209631" y="175286"/>
                    <a:pt x="237576" y="203230"/>
                    <a:pt x="237576" y="237574"/>
                  </a:cubicBezTo>
                  <a:cubicBezTo>
                    <a:pt x="237576" y="271918"/>
                    <a:pt x="209631" y="299864"/>
                    <a:pt x="175287" y="299864"/>
                  </a:cubicBezTo>
                  <a:cubicBezTo>
                    <a:pt x="140943" y="299864"/>
                    <a:pt x="112998" y="271920"/>
                    <a:pt x="112998" y="237576"/>
                  </a:cubicBezTo>
                  <a:cubicBezTo>
                    <a:pt x="112998" y="203232"/>
                    <a:pt x="140942" y="175286"/>
                    <a:pt x="175287" y="175286"/>
                  </a:cubicBezTo>
                  <a:close/>
                  <a:moveTo>
                    <a:pt x="287407" y="395634"/>
                  </a:moveTo>
                  <a:cubicBezTo>
                    <a:pt x="287407" y="411523"/>
                    <a:pt x="275436" y="424443"/>
                    <a:pt x="260716" y="424443"/>
                  </a:cubicBezTo>
                  <a:lnTo>
                    <a:pt x="89858" y="424443"/>
                  </a:lnTo>
                  <a:cubicBezTo>
                    <a:pt x="75137" y="424443"/>
                    <a:pt x="63166" y="411523"/>
                    <a:pt x="63166" y="395634"/>
                  </a:cubicBezTo>
                  <a:lnTo>
                    <a:pt x="63166" y="387654"/>
                  </a:lnTo>
                  <a:cubicBezTo>
                    <a:pt x="63166" y="366838"/>
                    <a:pt x="73471" y="347823"/>
                    <a:pt x="90077" y="338029"/>
                  </a:cubicBezTo>
                  <a:cubicBezTo>
                    <a:pt x="109968" y="326300"/>
                    <a:pt x="140894" y="312323"/>
                    <a:pt x="175287" y="312323"/>
                  </a:cubicBezTo>
                  <a:cubicBezTo>
                    <a:pt x="209680" y="312323"/>
                    <a:pt x="240605" y="326302"/>
                    <a:pt x="260496" y="338029"/>
                  </a:cubicBezTo>
                  <a:cubicBezTo>
                    <a:pt x="277103" y="347822"/>
                    <a:pt x="287407" y="366838"/>
                    <a:pt x="287407" y="387654"/>
                  </a:cubicBezTo>
                  <a:lnTo>
                    <a:pt x="287407" y="395634"/>
                  </a:lnTo>
                  <a:close/>
                </a:path>
              </a:pathLst>
            </a:custGeom>
            <a:solidFill>
              <a:srgbClr val="013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564" name="Google Shape;564;g2f6e6aab0c2_0_54"/>
          <p:cNvSpPr/>
          <p:nvPr/>
        </p:nvSpPr>
        <p:spPr>
          <a:xfrm>
            <a:off x="5019750" y="2409450"/>
            <a:ext cx="422534" cy="433832"/>
          </a:xfrm>
          <a:custGeom>
            <a:avLst/>
            <a:gdLst/>
            <a:ahLst/>
            <a:cxnLst/>
            <a:rect l="l" t="t" r="r" b="b"/>
            <a:pathLst>
              <a:path w="523262" h="570831" extrusionOk="0">
                <a:moveTo>
                  <a:pt x="523262" y="178396"/>
                </a:moveTo>
                <a:lnTo>
                  <a:pt x="523262" y="83251"/>
                </a:lnTo>
                <a:cubicBezTo>
                  <a:pt x="523262" y="28594"/>
                  <a:pt x="391646" y="0"/>
                  <a:pt x="261631" y="0"/>
                </a:cubicBezTo>
                <a:cubicBezTo>
                  <a:pt x="131617" y="0"/>
                  <a:pt x="0" y="28594"/>
                  <a:pt x="0" y="83251"/>
                </a:cubicBezTo>
                <a:lnTo>
                  <a:pt x="0" y="178396"/>
                </a:lnTo>
                <a:cubicBezTo>
                  <a:pt x="0" y="189384"/>
                  <a:pt x="5525" y="199267"/>
                  <a:pt x="15084" y="208128"/>
                </a:cubicBezTo>
                <a:cubicBezTo>
                  <a:pt x="5525" y="216989"/>
                  <a:pt x="0" y="226872"/>
                  <a:pt x="0" y="237860"/>
                </a:cubicBezTo>
                <a:lnTo>
                  <a:pt x="0" y="333005"/>
                </a:lnTo>
                <a:cubicBezTo>
                  <a:pt x="0" y="343987"/>
                  <a:pt x="5518" y="353863"/>
                  <a:pt x="15062" y="362721"/>
                </a:cubicBezTo>
                <a:cubicBezTo>
                  <a:pt x="5518" y="371578"/>
                  <a:pt x="0" y="381454"/>
                  <a:pt x="0" y="392436"/>
                </a:cubicBezTo>
                <a:lnTo>
                  <a:pt x="0" y="487581"/>
                </a:lnTo>
                <a:cubicBezTo>
                  <a:pt x="0" y="542237"/>
                  <a:pt x="131617" y="570831"/>
                  <a:pt x="261631" y="570831"/>
                </a:cubicBezTo>
                <a:cubicBezTo>
                  <a:pt x="391646" y="570831"/>
                  <a:pt x="523262" y="542237"/>
                  <a:pt x="523262" y="487580"/>
                </a:cubicBezTo>
                <a:lnTo>
                  <a:pt x="523262" y="392435"/>
                </a:lnTo>
                <a:cubicBezTo>
                  <a:pt x="523262" y="381453"/>
                  <a:pt x="517745" y="371578"/>
                  <a:pt x="508200" y="362720"/>
                </a:cubicBezTo>
                <a:cubicBezTo>
                  <a:pt x="517745" y="353862"/>
                  <a:pt x="523262" y="343986"/>
                  <a:pt x="523262" y="333004"/>
                </a:cubicBezTo>
                <a:lnTo>
                  <a:pt x="523262" y="237859"/>
                </a:lnTo>
                <a:cubicBezTo>
                  <a:pt x="523262" y="226871"/>
                  <a:pt x="517737" y="216988"/>
                  <a:pt x="508179" y="208127"/>
                </a:cubicBezTo>
                <a:cubicBezTo>
                  <a:pt x="517737" y="199267"/>
                  <a:pt x="523262" y="189384"/>
                  <a:pt x="523262" y="178396"/>
                </a:cubicBezTo>
                <a:close/>
                <a:moveTo>
                  <a:pt x="261631" y="440016"/>
                </a:moveTo>
                <a:cubicBezTo>
                  <a:pt x="130956" y="440016"/>
                  <a:pt x="47570" y="408310"/>
                  <a:pt x="47570" y="386477"/>
                </a:cubicBezTo>
                <a:cubicBezTo>
                  <a:pt x="47570" y="385429"/>
                  <a:pt x="47934" y="384340"/>
                  <a:pt x="48314" y="383252"/>
                </a:cubicBezTo>
                <a:cubicBezTo>
                  <a:pt x="98282" y="405029"/>
                  <a:pt x="180263" y="416232"/>
                  <a:pt x="261631" y="416232"/>
                </a:cubicBezTo>
                <a:cubicBezTo>
                  <a:pt x="342999" y="416232"/>
                  <a:pt x="424980" y="405029"/>
                  <a:pt x="474948" y="383252"/>
                </a:cubicBezTo>
                <a:cubicBezTo>
                  <a:pt x="475328" y="384341"/>
                  <a:pt x="475693" y="385429"/>
                  <a:pt x="475693" y="386477"/>
                </a:cubicBezTo>
                <a:cubicBezTo>
                  <a:pt x="475693" y="408310"/>
                  <a:pt x="392307" y="440016"/>
                  <a:pt x="261631" y="440016"/>
                </a:cubicBezTo>
                <a:close/>
                <a:moveTo>
                  <a:pt x="261631" y="285450"/>
                </a:moveTo>
                <a:cubicBezTo>
                  <a:pt x="130956" y="285450"/>
                  <a:pt x="47570" y="253744"/>
                  <a:pt x="47570" y="231924"/>
                </a:cubicBezTo>
                <a:cubicBezTo>
                  <a:pt x="47570" y="230862"/>
                  <a:pt x="47933" y="229759"/>
                  <a:pt x="48323" y="228656"/>
                </a:cubicBezTo>
                <a:cubicBezTo>
                  <a:pt x="98292" y="250430"/>
                  <a:pt x="180270" y="261631"/>
                  <a:pt x="261631" y="261631"/>
                </a:cubicBezTo>
                <a:cubicBezTo>
                  <a:pt x="342993" y="261631"/>
                  <a:pt x="424970" y="250430"/>
                  <a:pt x="474939" y="228656"/>
                </a:cubicBezTo>
                <a:cubicBezTo>
                  <a:pt x="475329" y="229759"/>
                  <a:pt x="475693" y="230862"/>
                  <a:pt x="475693" y="231924"/>
                </a:cubicBezTo>
                <a:cubicBezTo>
                  <a:pt x="475693" y="253746"/>
                  <a:pt x="392307" y="285450"/>
                  <a:pt x="261631" y="285450"/>
                </a:cubicBezTo>
                <a:close/>
                <a:moveTo>
                  <a:pt x="261631" y="142708"/>
                </a:moveTo>
                <a:cubicBezTo>
                  <a:pt x="129004" y="142708"/>
                  <a:pt x="47570" y="108077"/>
                  <a:pt x="47570" y="83247"/>
                </a:cubicBezTo>
                <a:cubicBezTo>
                  <a:pt x="47570" y="58417"/>
                  <a:pt x="129004" y="23785"/>
                  <a:pt x="261631" y="23785"/>
                </a:cubicBezTo>
                <a:cubicBezTo>
                  <a:pt x="394258" y="23785"/>
                  <a:pt x="475693" y="58418"/>
                  <a:pt x="475693" y="83247"/>
                </a:cubicBezTo>
                <a:cubicBezTo>
                  <a:pt x="475693" y="108077"/>
                  <a:pt x="394258" y="142708"/>
                  <a:pt x="261631" y="142708"/>
                </a:cubicBezTo>
                <a:close/>
              </a:path>
            </a:pathLst>
          </a:custGeom>
          <a:solidFill>
            <a:srgbClr val="013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5" name="Google Shape;565;g2f6e6aab0c2_0_54"/>
          <p:cNvSpPr/>
          <p:nvPr/>
        </p:nvSpPr>
        <p:spPr>
          <a:xfrm>
            <a:off x="450900" y="3592616"/>
            <a:ext cx="422715" cy="434140"/>
          </a:xfrm>
          <a:custGeom>
            <a:avLst/>
            <a:gdLst/>
            <a:ahLst/>
            <a:cxnLst/>
            <a:rect l="l" t="t" r="r" b="b"/>
            <a:pathLst>
              <a:path w="571237" h="571237" extrusionOk="0">
                <a:moveTo>
                  <a:pt x="519307" y="0"/>
                </a:moveTo>
                <a:lnTo>
                  <a:pt x="51931" y="0"/>
                </a:lnTo>
                <a:cubicBezTo>
                  <a:pt x="23303" y="0"/>
                  <a:pt x="0" y="23290"/>
                  <a:pt x="0" y="51931"/>
                </a:cubicBezTo>
                <a:lnTo>
                  <a:pt x="0" y="519307"/>
                </a:lnTo>
                <a:cubicBezTo>
                  <a:pt x="0" y="547947"/>
                  <a:pt x="23303" y="571238"/>
                  <a:pt x="51931" y="571238"/>
                </a:cubicBezTo>
                <a:lnTo>
                  <a:pt x="519307" y="571238"/>
                </a:lnTo>
                <a:cubicBezTo>
                  <a:pt x="547934" y="571238"/>
                  <a:pt x="571238" y="547948"/>
                  <a:pt x="571238" y="519307"/>
                </a:cubicBezTo>
                <a:lnTo>
                  <a:pt x="571238" y="51931"/>
                </a:lnTo>
                <a:cubicBezTo>
                  <a:pt x="571236" y="23290"/>
                  <a:pt x="547934" y="0"/>
                  <a:pt x="519307" y="0"/>
                </a:cubicBezTo>
                <a:close/>
                <a:moveTo>
                  <a:pt x="168775" y="51931"/>
                </a:moveTo>
                <a:cubicBezTo>
                  <a:pt x="175945" y="51931"/>
                  <a:pt x="181758" y="57743"/>
                  <a:pt x="181758" y="64914"/>
                </a:cubicBezTo>
                <a:cubicBezTo>
                  <a:pt x="181758" y="72084"/>
                  <a:pt x="175945" y="77897"/>
                  <a:pt x="168775" y="77897"/>
                </a:cubicBezTo>
                <a:cubicBezTo>
                  <a:pt x="161605" y="77897"/>
                  <a:pt x="155792" y="72083"/>
                  <a:pt x="155792" y="64913"/>
                </a:cubicBezTo>
                <a:cubicBezTo>
                  <a:pt x="155792" y="57742"/>
                  <a:pt x="161605" y="51931"/>
                  <a:pt x="168775" y="51931"/>
                </a:cubicBezTo>
                <a:close/>
                <a:moveTo>
                  <a:pt x="116844" y="51931"/>
                </a:moveTo>
                <a:cubicBezTo>
                  <a:pt x="124014" y="51931"/>
                  <a:pt x="129827" y="57743"/>
                  <a:pt x="129827" y="64914"/>
                </a:cubicBezTo>
                <a:cubicBezTo>
                  <a:pt x="129827" y="72083"/>
                  <a:pt x="124014" y="77896"/>
                  <a:pt x="116844" y="77896"/>
                </a:cubicBezTo>
                <a:cubicBezTo>
                  <a:pt x="109674" y="77896"/>
                  <a:pt x="103861" y="72083"/>
                  <a:pt x="103861" y="64913"/>
                </a:cubicBezTo>
                <a:cubicBezTo>
                  <a:pt x="103861" y="57742"/>
                  <a:pt x="109674" y="51931"/>
                  <a:pt x="116844" y="51931"/>
                </a:cubicBezTo>
                <a:close/>
                <a:moveTo>
                  <a:pt x="64913" y="51931"/>
                </a:moveTo>
                <a:cubicBezTo>
                  <a:pt x="72083" y="51931"/>
                  <a:pt x="77896" y="57742"/>
                  <a:pt x="77896" y="64913"/>
                </a:cubicBezTo>
                <a:cubicBezTo>
                  <a:pt x="77896" y="72083"/>
                  <a:pt x="72083" y="77896"/>
                  <a:pt x="64913" y="77896"/>
                </a:cubicBezTo>
                <a:cubicBezTo>
                  <a:pt x="57743" y="77896"/>
                  <a:pt x="51930" y="72083"/>
                  <a:pt x="51930" y="64913"/>
                </a:cubicBezTo>
                <a:cubicBezTo>
                  <a:pt x="51931" y="57742"/>
                  <a:pt x="57744" y="51931"/>
                  <a:pt x="64913" y="51931"/>
                </a:cubicBezTo>
                <a:close/>
                <a:moveTo>
                  <a:pt x="519307" y="519307"/>
                </a:moveTo>
                <a:lnTo>
                  <a:pt x="51931" y="519307"/>
                </a:lnTo>
                <a:lnTo>
                  <a:pt x="51931" y="129827"/>
                </a:lnTo>
                <a:lnTo>
                  <a:pt x="519307" y="129827"/>
                </a:lnTo>
                <a:lnTo>
                  <a:pt x="519307" y="519307"/>
                </a:lnTo>
                <a:close/>
              </a:path>
            </a:pathLst>
          </a:custGeom>
          <a:solidFill>
            <a:srgbClr val="013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6" name="Google Shape;566;g2f6e6aab0c2_0_54"/>
          <p:cNvSpPr/>
          <p:nvPr/>
        </p:nvSpPr>
        <p:spPr>
          <a:xfrm>
            <a:off x="423275" y="1301750"/>
            <a:ext cx="487671" cy="434756"/>
          </a:xfrm>
          <a:custGeom>
            <a:avLst/>
            <a:gdLst/>
            <a:ahLst/>
            <a:cxnLst/>
            <a:rect l="l" t="t" r="r" b="b"/>
            <a:pathLst>
              <a:path w="572048" h="572048" extrusionOk="0">
                <a:moveTo>
                  <a:pt x="559167" y="913"/>
                </a:moveTo>
                <a:lnTo>
                  <a:pt x="13896" y="913"/>
                </a:lnTo>
                <a:cubicBezTo>
                  <a:pt x="6720" y="913"/>
                  <a:pt x="913" y="6720"/>
                  <a:pt x="913" y="13896"/>
                </a:cubicBezTo>
                <a:lnTo>
                  <a:pt x="913" y="520219"/>
                </a:lnTo>
                <a:cubicBezTo>
                  <a:pt x="913" y="548860"/>
                  <a:pt x="24203" y="572150"/>
                  <a:pt x="52844" y="572150"/>
                </a:cubicBezTo>
                <a:lnTo>
                  <a:pt x="520219" y="572150"/>
                </a:lnTo>
                <a:cubicBezTo>
                  <a:pt x="548860" y="572150"/>
                  <a:pt x="572150" y="548861"/>
                  <a:pt x="572150" y="520219"/>
                </a:cubicBezTo>
                <a:lnTo>
                  <a:pt x="572150" y="13896"/>
                </a:lnTo>
                <a:cubicBezTo>
                  <a:pt x="572149" y="6720"/>
                  <a:pt x="566343" y="913"/>
                  <a:pt x="559167" y="913"/>
                </a:cubicBezTo>
                <a:close/>
                <a:moveTo>
                  <a:pt x="390392" y="182670"/>
                </a:moveTo>
                <a:lnTo>
                  <a:pt x="182670" y="182670"/>
                </a:lnTo>
                <a:cubicBezTo>
                  <a:pt x="154029" y="182670"/>
                  <a:pt x="130739" y="159380"/>
                  <a:pt x="130739" y="130739"/>
                </a:cubicBezTo>
                <a:cubicBezTo>
                  <a:pt x="130739" y="102097"/>
                  <a:pt x="154029" y="78809"/>
                  <a:pt x="182670" y="78809"/>
                </a:cubicBezTo>
                <a:lnTo>
                  <a:pt x="390392" y="78809"/>
                </a:lnTo>
                <a:cubicBezTo>
                  <a:pt x="419033" y="78809"/>
                  <a:pt x="442323" y="102098"/>
                  <a:pt x="442323" y="130740"/>
                </a:cubicBezTo>
                <a:cubicBezTo>
                  <a:pt x="442323" y="159381"/>
                  <a:pt x="419033" y="182670"/>
                  <a:pt x="390392" y="182670"/>
                </a:cubicBezTo>
                <a:close/>
              </a:path>
            </a:pathLst>
          </a:custGeom>
          <a:solidFill>
            <a:srgbClr val="013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7" name="Google Shape;567;g2f6e6aab0c2_0_54"/>
          <p:cNvSpPr/>
          <p:nvPr/>
        </p:nvSpPr>
        <p:spPr>
          <a:xfrm>
            <a:off x="4991851" y="3536550"/>
            <a:ext cx="488302" cy="501783"/>
          </a:xfrm>
          <a:custGeom>
            <a:avLst/>
            <a:gdLst/>
            <a:ahLst/>
            <a:cxnLst/>
            <a:rect l="l" t="t" r="r" b="b"/>
            <a:pathLst>
              <a:path w="599144" h="599144" extrusionOk="0">
                <a:moveTo>
                  <a:pt x="597710" y="107778"/>
                </a:moveTo>
                <a:cubicBezTo>
                  <a:pt x="595982" y="104018"/>
                  <a:pt x="592478" y="101366"/>
                  <a:pt x="588415" y="100697"/>
                </a:cubicBezTo>
                <a:cubicBezTo>
                  <a:pt x="565300" y="96913"/>
                  <a:pt x="528948" y="87764"/>
                  <a:pt x="520456" y="79272"/>
                </a:cubicBezTo>
                <a:cubicBezTo>
                  <a:pt x="511964" y="70780"/>
                  <a:pt x="502816" y="34417"/>
                  <a:pt x="499020" y="11326"/>
                </a:cubicBezTo>
                <a:cubicBezTo>
                  <a:pt x="498362" y="7238"/>
                  <a:pt x="495711" y="3759"/>
                  <a:pt x="491963" y="2019"/>
                </a:cubicBezTo>
                <a:cubicBezTo>
                  <a:pt x="488168" y="279"/>
                  <a:pt x="483837" y="547"/>
                  <a:pt x="480284" y="2676"/>
                </a:cubicBezTo>
                <a:cubicBezTo>
                  <a:pt x="477997" y="4051"/>
                  <a:pt x="424442" y="37009"/>
                  <a:pt x="424442" y="88081"/>
                </a:cubicBezTo>
                <a:lnTo>
                  <a:pt x="424442" y="132049"/>
                </a:lnTo>
                <a:cubicBezTo>
                  <a:pt x="366534" y="180068"/>
                  <a:pt x="299864" y="240203"/>
                  <a:pt x="299864" y="262490"/>
                </a:cubicBezTo>
                <a:lnTo>
                  <a:pt x="299864" y="263894"/>
                </a:lnTo>
                <a:lnTo>
                  <a:pt x="299864" y="277090"/>
                </a:lnTo>
                <a:cubicBezTo>
                  <a:pt x="299864" y="280398"/>
                  <a:pt x="298551" y="283562"/>
                  <a:pt x="296215" y="285898"/>
                </a:cubicBezTo>
                <a:lnTo>
                  <a:pt x="241225" y="340887"/>
                </a:lnTo>
                <a:cubicBezTo>
                  <a:pt x="238793" y="343320"/>
                  <a:pt x="235604" y="344537"/>
                  <a:pt x="232417" y="344537"/>
                </a:cubicBezTo>
                <a:cubicBezTo>
                  <a:pt x="229230" y="344537"/>
                  <a:pt x="226042" y="343320"/>
                  <a:pt x="223608" y="340887"/>
                </a:cubicBezTo>
                <a:cubicBezTo>
                  <a:pt x="218742" y="336021"/>
                  <a:pt x="218742" y="328137"/>
                  <a:pt x="223608" y="323272"/>
                </a:cubicBezTo>
                <a:lnTo>
                  <a:pt x="274948" y="271932"/>
                </a:lnTo>
                <a:lnTo>
                  <a:pt x="274948" y="262492"/>
                </a:lnTo>
                <a:cubicBezTo>
                  <a:pt x="274948" y="260020"/>
                  <a:pt x="274992" y="257216"/>
                  <a:pt x="275653" y="253792"/>
                </a:cubicBezTo>
                <a:cubicBezTo>
                  <a:pt x="267428" y="251587"/>
                  <a:pt x="258945" y="250035"/>
                  <a:pt x="250031" y="250035"/>
                </a:cubicBezTo>
                <a:cubicBezTo>
                  <a:pt x="195065" y="250035"/>
                  <a:pt x="150369" y="294744"/>
                  <a:pt x="150369" y="349697"/>
                </a:cubicBezTo>
                <a:cubicBezTo>
                  <a:pt x="150369" y="404650"/>
                  <a:pt x="195068" y="449359"/>
                  <a:pt x="250034" y="449359"/>
                </a:cubicBezTo>
                <a:cubicBezTo>
                  <a:pt x="305000" y="449359"/>
                  <a:pt x="349696" y="404650"/>
                  <a:pt x="349696" y="349697"/>
                </a:cubicBezTo>
                <a:cubicBezTo>
                  <a:pt x="349696" y="331479"/>
                  <a:pt x="344706" y="314488"/>
                  <a:pt x="336079" y="299865"/>
                </a:cubicBezTo>
                <a:lnTo>
                  <a:pt x="337238" y="299865"/>
                </a:lnTo>
                <a:cubicBezTo>
                  <a:pt x="348903" y="299865"/>
                  <a:pt x="370968" y="281528"/>
                  <a:pt x="396204" y="255815"/>
                </a:cubicBezTo>
                <a:cubicBezTo>
                  <a:pt x="414398" y="284000"/>
                  <a:pt x="424442" y="316084"/>
                  <a:pt x="424442" y="349697"/>
                </a:cubicBezTo>
                <a:cubicBezTo>
                  <a:pt x="424442" y="445869"/>
                  <a:pt x="346191" y="524107"/>
                  <a:pt x="250033" y="524107"/>
                </a:cubicBezTo>
                <a:cubicBezTo>
                  <a:pt x="153874" y="524107"/>
                  <a:pt x="75623" y="445867"/>
                  <a:pt x="75623" y="349696"/>
                </a:cubicBezTo>
                <a:cubicBezTo>
                  <a:pt x="75623" y="253524"/>
                  <a:pt x="153874" y="175286"/>
                  <a:pt x="250033" y="175286"/>
                </a:cubicBezTo>
                <a:cubicBezTo>
                  <a:pt x="274866" y="175286"/>
                  <a:pt x="298827" y="180966"/>
                  <a:pt x="321107" y="191030"/>
                </a:cubicBezTo>
                <a:cubicBezTo>
                  <a:pt x="335615" y="176451"/>
                  <a:pt x="354568" y="158857"/>
                  <a:pt x="379693" y="137229"/>
                </a:cubicBezTo>
                <a:cubicBezTo>
                  <a:pt x="340810" y="113503"/>
                  <a:pt x="295948" y="100539"/>
                  <a:pt x="250033" y="100539"/>
                </a:cubicBezTo>
                <a:cubicBezTo>
                  <a:pt x="112657" y="100539"/>
                  <a:pt x="876" y="212307"/>
                  <a:pt x="876" y="349696"/>
                </a:cubicBezTo>
                <a:cubicBezTo>
                  <a:pt x="876" y="487085"/>
                  <a:pt x="112657" y="598854"/>
                  <a:pt x="250034" y="598854"/>
                </a:cubicBezTo>
                <a:cubicBezTo>
                  <a:pt x="387411" y="598854"/>
                  <a:pt x="499191" y="487086"/>
                  <a:pt x="499191" y="349697"/>
                </a:cubicBezTo>
                <a:cubicBezTo>
                  <a:pt x="499191" y="295120"/>
                  <a:pt x="480918" y="242035"/>
                  <a:pt x="447902" y="198773"/>
                </a:cubicBezTo>
                <a:cubicBezTo>
                  <a:pt x="454628" y="190906"/>
                  <a:pt x="461267" y="183020"/>
                  <a:pt x="467681" y="175287"/>
                </a:cubicBezTo>
                <a:lnTo>
                  <a:pt x="511649" y="175287"/>
                </a:lnTo>
                <a:cubicBezTo>
                  <a:pt x="562745" y="175287"/>
                  <a:pt x="595690" y="121721"/>
                  <a:pt x="597053" y="119434"/>
                </a:cubicBezTo>
                <a:cubicBezTo>
                  <a:pt x="599194" y="115893"/>
                  <a:pt x="599437" y="111525"/>
                  <a:pt x="597710" y="107778"/>
                </a:cubicBezTo>
                <a:close/>
              </a:path>
            </a:pathLst>
          </a:custGeom>
          <a:solidFill>
            <a:srgbClr val="013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g310181e0932_0_451"/>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32</a:t>
            </a:fld>
            <a:endParaRPr/>
          </a:p>
        </p:txBody>
      </p:sp>
      <p:sp>
        <p:nvSpPr>
          <p:cNvPr id="573" name="Google Shape;573;g310181e0932_0_451"/>
          <p:cNvSpPr txBox="1">
            <a:spLocks noGrp="1"/>
          </p:cNvSpPr>
          <p:nvPr>
            <p:ph type="body" idx="1"/>
          </p:nvPr>
        </p:nvSpPr>
        <p:spPr>
          <a:xfrm>
            <a:off x="182879" y="4938950"/>
            <a:ext cx="5214000" cy="96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SzPts val="700"/>
              <a:buNone/>
            </a:pPr>
            <a:endParaRPr/>
          </a:p>
        </p:txBody>
      </p:sp>
      <p:sp>
        <p:nvSpPr>
          <p:cNvPr id="574" name="Google Shape;574;g310181e0932_0_451"/>
          <p:cNvSpPr txBox="1"/>
          <p:nvPr/>
        </p:nvSpPr>
        <p:spPr>
          <a:xfrm>
            <a:off x="98970" y="201597"/>
            <a:ext cx="8799300" cy="562200"/>
          </a:xfrm>
          <a:prstGeom prst="rect">
            <a:avLst/>
          </a:prstGeom>
          <a:noFill/>
          <a:ln>
            <a:noFill/>
          </a:ln>
        </p:spPr>
        <p:txBody>
          <a:bodyPr spcFirstLastPara="1" wrap="square" lIns="34275" tIns="17150" rIns="34275" bIns="17150" anchor="ctr" anchorCtr="0">
            <a:noAutofit/>
          </a:bodyPr>
          <a:lstStyle/>
          <a:p>
            <a:pPr marL="8890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2060"/>
                </a:solidFill>
                <a:latin typeface="Arial"/>
                <a:ea typeface="Arial"/>
                <a:cs typeface="Arial"/>
                <a:sym typeface="Arial"/>
              </a:rPr>
              <a:t>Agenda </a:t>
            </a:r>
            <a:endParaRPr sz="1400" b="0" i="0" u="none" strike="noStrike" cap="none">
              <a:solidFill>
                <a:srgbClr val="000000"/>
              </a:solidFill>
              <a:latin typeface="Arial"/>
              <a:ea typeface="Arial"/>
              <a:cs typeface="Arial"/>
              <a:sym typeface="Arial"/>
            </a:endParaRPr>
          </a:p>
        </p:txBody>
      </p:sp>
      <p:sp>
        <p:nvSpPr>
          <p:cNvPr id="575" name="Google Shape;575;g310181e0932_0_451"/>
          <p:cNvSpPr/>
          <p:nvPr/>
        </p:nvSpPr>
        <p:spPr>
          <a:xfrm>
            <a:off x="284375" y="71345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4325" algn="l" rtl="0">
              <a:lnSpc>
                <a:spcPct val="115000"/>
              </a:lnSpc>
              <a:spcBef>
                <a:spcPts val="0"/>
              </a:spcBef>
              <a:spcAft>
                <a:spcPts val="0"/>
              </a:spcAft>
              <a:buClr>
                <a:srgbClr val="002060"/>
              </a:buClr>
              <a:buSzPts val="1350"/>
              <a:buFont typeface="Inter"/>
              <a:buAutoNum type="arabicPeriod"/>
            </a:pPr>
            <a:r>
              <a:rPr lang="en" sz="1500" b="1" i="0" u="none" strike="noStrike" cap="none">
                <a:solidFill>
                  <a:srgbClr val="002060"/>
                </a:solidFill>
                <a:latin typeface="Inter"/>
                <a:ea typeface="Inter"/>
                <a:cs typeface="Inter"/>
                <a:sym typeface="Inter"/>
              </a:rPr>
              <a:t>Latar Belakang: Capaian dan Evaluasi Permendikbudristek 30/2021 </a:t>
            </a:r>
            <a:endParaRPr sz="1350" b="1" i="0" u="none" strike="noStrike" cap="none">
              <a:solidFill>
                <a:srgbClr val="002060"/>
              </a:solidFill>
              <a:latin typeface="Inter"/>
              <a:ea typeface="Inter"/>
              <a:cs typeface="Inter"/>
              <a:sym typeface="Inter"/>
            </a:endParaRPr>
          </a:p>
        </p:txBody>
      </p:sp>
      <p:sp>
        <p:nvSpPr>
          <p:cNvPr id="576" name="Google Shape;576;g310181e0932_0_451"/>
          <p:cNvSpPr/>
          <p:nvPr/>
        </p:nvSpPr>
        <p:spPr>
          <a:xfrm>
            <a:off x="284375" y="1191115"/>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23850" algn="l" rtl="0">
              <a:lnSpc>
                <a:spcPct val="115000"/>
              </a:lnSpc>
              <a:spcBef>
                <a:spcPts val="0"/>
              </a:spcBef>
              <a:spcAft>
                <a:spcPts val="0"/>
              </a:spcAft>
              <a:buClr>
                <a:srgbClr val="002060"/>
              </a:buClr>
              <a:buSzPts val="1500"/>
              <a:buFont typeface="Arial"/>
              <a:buAutoNum type="arabicPeriod" startAt="2"/>
            </a:pPr>
            <a:r>
              <a:rPr lang="en" sz="1500" b="1">
                <a:solidFill>
                  <a:srgbClr val="002060"/>
                </a:solidFill>
              </a:rPr>
              <a:t>Mengenal Bentuk-Bentuk Kekerasan</a:t>
            </a:r>
            <a:endParaRPr sz="1500" b="1" i="0" u="none" strike="noStrike" cap="none">
              <a:solidFill>
                <a:srgbClr val="002060"/>
              </a:solidFill>
              <a:latin typeface="Inter"/>
              <a:ea typeface="Inter"/>
              <a:cs typeface="Inter"/>
              <a:sym typeface="Inter"/>
            </a:endParaRPr>
          </a:p>
        </p:txBody>
      </p:sp>
      <p:sp>
        <p:nvSpPr>
          <p:cNvPr id="577" name="Google Shape;577;g310181e0932_0_451"/>
          <p:cNvSpPr/>
          <p:nvPr/>
        </p:nvSpPr>
        <p:spPr>
          <a:xfrm>
            <a:off x="284300" y="2146450"/>
            <a:ext cx="8587200" cy="432900"/>
          </a:xfrm>
          <a:prstGeom prst="roundRect">
            <a:avLst>
              <a:gd name="adj" fmla="val 16667"/>
            </a:avLst>
          </a:prstGeom>
          <a:solidFill>
            <a:srgbClr val="CFE2F3"/>
          </a:solidFill>
          <a:ln>
            <a:noFill/>
          </a:ln>
        </p:spPr>
        <p:txBody>
          <a:bodyPr spcFirstLastPara="1" wrap="square" lIns="91425" tIns="45700" rIns="91425" bIns="45700" anchor="ctr" anchorCtr="0">
            <a:noAutofit/>
          </a:bodyPr>
          <a:lstStyle/>
          <a:p>
            <a:pPr marL="457200" marR="0" lvl="0" indent="-317500" algn="l" rtl="0">
              <a:lnSpc>
                <a:spcPct val="115000"/>
              </a:lnSpc>
              <a:spcBef>
                <a:spcPts val="0"/>
              </a:spcBef>
              <a:spcAft>
                <a:spcPts val="0"/>
              </a:spcAft>
              <a:buClr>
                <a:srgbClr val="002060"/>
              </a:buClr>
              <a:buSzPts val="1400"/>
              <a:buFont typeface="Inter"/>
              <a:buAutoNum type="arabicPeriod" startAt="4"/>
            </a:pPr>
            <a:r>
              <a:rPr lang="en" b="1">
                <a:solidFill>
                  <a:srgbClr val="002060"/>
                </a:solidFill>
                <a:latin typeface="Inter"/>
                <a:ea typeface="Inter"/>
                <a:cs typeface="Inter"/>
                <a:sym typeface="Inter"/>
              </a:rPr>
              <a:t>Prinsip Pencegahan dan Penanganan Kekerasan di Perguruan Tinggi</a:t>
            </a:r>
            <a:endParaRPr sz="1400" b="1" i="0" u="none" strike="noStrike" cap="none">
              <a:solidFill>
                <a:srgbClr val="013066"/>
              </a:solidFill>
              <a:latin typeface="Inter"/>
              <a:ea typeface="Inter"/>
              <a:cs typeface="Inter"/>
              <a:sym typeface="Inter"/>
            </a:endParaRPr>
          </a:p>
        </p:txBody>
      </p:sp>
      <p:sp>
        <p:nvSpPr>
          <p:cNvPr id="578" name="Google Shape;578;g310181e0932_0_451"/>
          <p:cNvSpPr/>
          <p:nvPr/>
        </p:nvSpPr>
        <p:spPr>
          <a:xfrm>
            <a:off x="284300" y="262410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7500" algn="l" rtl="0">
              <a:lnSpc>
                <a:spcPct val="115000"/>
              </a:lnSpc>
              <a:spcBef>
                <a:spcPts val="0"/>
              </a:spcBef>
              <a:spcAft>
                <a:spcPts val="0"/>
              </a:spcAft>
              <a:buClr>
                <a:srgbClr val="002060"/>
              </a:buClr>
              <a:buSzPts val="1400"/>
              <a:buFont typeface="Inter"/>
              <a:buAutoNum type="arabicPeriod" startAt="5"/>
            </a:pPr>
            <a:r>
              <a:rPr lang="en" b="1">
                <a:solidFill>
                  <a:srgbClr val="002060"/>
                </a:solidFill>
                <a:latin typeface="Inter"/>
                <a:ea typeface="Inter"/>
                <a:cs typeface="Inter"/>
                <a:sym typeface="Inter"/>
              </a:rPr>
              <a:t>Penanganan Kekerasan oleh Satuan Tugas</a:t>
            </a:r>
            <a:endParaRPr sz="1400" b="1" i="0" u="none" strike="noStrike" cap="none">
              <a:solidFill>
                <a:srgbClr val="013066"/>
              </a:solidFill>
              <a:latin typeface="Inter"/>
              <a:ea typeface="Inter"/>
              <a:cs typeface="Inter"/>
              <a:sym typeface="Inter"/>
            </a:endParaRPr>
          </a:p>
        </p:txBody>
      </p:sp>
      <p:sp>
        <p:nvSpPr>
          <p:cNvPr id="579" name="Google Shape;579;g310181e0932_0_451"/>
          <p:cNvSpPr/>
          <p:nvPr/>
        </p:nvSpPr>
        <p:spPr>
          <a:xfrm>
            <a:off x="278400" y="1668778"/>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23850" algn="l" rtl="0">
              <a:lnSpc>
                <a:spcPct val="115000"/>
              </a:lnSpc>
              <a:spcBef>
                <a:spcPts val="0"/>
              </a:spcBef>
              <a:spcAft>
                <a:spcPts val="0"/>
              </a:spcAft>
              <a:buClr>
                <a:srgbClr val="002060"/>
              </a:buClr>
              <a:buSzPts val="1500"/>
              <a:buFont typeface="Arial"/>
              <a:buAutoNum type="arabicPeriod" startAt="3"/>
            </a:pPr>
            <a:r>
              <a:rPr lang="en" sz="1500" b="1">
                <a:solidFill>
                  <a:srgbClr val="002060"/>
                </a:solidFill>
              </a:rPr>
              <a:t>Penyederhanaan Perekrutan dan Penguatan Satuan Tugas</a:t>
            </a:r>
            <a:endParaRPr sz="1500" b="1" i="0" u="none" strike="noStrike" cap="none">
              <a:solidFill>
                <a:srgbClr val="002060"/>
              </a:solidFill>
              <a:latin typeface="Inter"/>
              <a:ea typeface="Inter"/>
              <a:cs typeface="Inter"/>
              <a:sym typeface="Inter"/>
            </a:endParaRPr>
          </a:p>
        </p:txBody>
      </p:sp>
      <p:sp>
        <p:nvSpPr>
          <p:cNvPr id="580" name="Google Shape;580;g310181e0932_0_451"/>
          <p:cNvSpPr/>
          <p:nvPr/>
        </p:nvSpPr>
        <p:spPr>
          <a:xfrm>
            <a:off x="278400" y="310175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7500" algn="l" rtl="0">
              <a:lnSpc>
                <a:spcPct val="115000"/>
              </a:lnSpc>
              <a:spcBef>
                <a:spcPts val="0"/>
              </a:spcBef>
              <a:spcAft>
                <a:spcPts val="0"/>
              </a:spcAft>
              <a:buClr>
                <a:srgbClr val="002060"/>
              </a:buClr>
              <a:buSzPts val="1400"/>
              <a:buFont typeface="Inter"/>
              <a:buAutoNum type="arabicPeriod" startAt="6"/>
            </a:pPr>
            <a:r>
              <a:rPr lang="en" b="1">
                <a:solidFill>
                  <a:srgbClr val="002060"/>
                </a:solidFill>
                <a:latin typeface="Inter"/>
                <a:ea typeface="Inter"/>
                <a:cs typeface="Inter"/>
                <a:sym typeface="Inter"/>
              </a:rPr>
              <a:t>Pemulihan bagi Korban dan Saksi</a:t>
            </a:r>
            <a:endParaRPr sz="1400" b="1" i="0" u="none" strike="noStrike" cap="none">
              <a:solidFill>
                <a:srgbClr val="013066"/>
              </a:solidFill>
              <a:latin typeface="Inter"/>
              <a:ea typeface="Inter"/>
              <a:cs typeface="Inter"/>
              <a:sym typeface="Inter"/>
            </a:endParaRPr>
          </a:p>
        </p:txBody>
      </p:sp>
      <p:sp>
        <p:nvSpPr>
          <p:cNvPr id="581" name="Google Shape;581;g310181e0932_0_451"/>
          <p:cNvSpPr/>
          <p:nvPr/>
        </p:nvSpPr>
        <p:spPr>
          <a:xfrm>
            <a:off x="284300" y="357940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7500" algn="l" rtl="0">
              <a:lnSpc>
                <a:spcPct val="115000"/>
              </a:lnSpc>
              <a:spcBef>
                <a:spcPts val="0"/>
              </a:spcBef>
              <a:spcAft>
                <a:spcPts val="0"/>
              </a:spcAft>
              <a:buClr>
                <a:srgbClr val="002060"/>
              </a:buClr>
              <a:buSzPts val="1400"/>
              <a:buFont typeface="Inter"/>
              <a:buAutoNum type="arabicPeriod" startAt="7"/>
            </a:pPr>
            <a:r>
              <a:rPr lang="en" b="1">
                <a:solidFill>
                  <a:srgbClr val="002060"/>
                </a:solidFill>
                <a:latin typeface="Inter"/>
                <a:ea typeface="Inter"/>
                <a:cs typeface="Inter"/>
                <a:sym typeface="Inter"/>
              </a:rPr>
              <a:t>Informasi Laman </a:t>
            </a:r>
            <a:endParaRPr sz="1400" b="1" i="0" u="none" strike="noStrike" cap="none">
              <a:solidFill>
                <a:srgbClr val="013066"/>
              </a:solidFill>
              <a:latin typeface="Inter"/>
              <a:ea typeface="Inter"/>
              <a:cs typeface="Inter"/>
              <a:sym typeface="Inte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g30a0a83fd23_0_774"/>
          <p:cNvSpPr/>
          <p:nvPr/>
        </p:nvSpPr>
        <p:spPr>
          <a:xfrm>
            <a:off x="151500" y="1191831"/>
            <a:ext cx="2132400" cy="2162100"/>
          </a:xfrm>
          <a:prstGeom prst="roundRect">
            <a:avLst>
              <a:gd name="adj" fmla="val 16667"/>
            </a:avLst>
          </a:prstGeom>
          <a:solidFill>
            <a:srgbClr val="135D91"/>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lt1"/>
                </a:solidFill>
                <a:latin typeface="Inter"/>
                <a:ea typeface="Inter"/>
                <a:cs typeface="Inter"/>
                <a:sym typeface="Inter"/>
              </a:rPr>
              <a:t>Warga kampus, perguruan tinggi, dan mitra perguruan tinggi </a:t>
            </a:r>
            <a:r>
              <a:rPr lang="en" sz="1200" b="1" dirty="0">
                <a:solidFill>
                  <a:schemeClr val="lt1"/>
                </a:solidFill>
                <a:latin typeface="Inter"/>
                <a:ea typeface="Inter"/>
                <a:cs typeface="Inter"/>
                <a:sym typeface="Inter"/>
              </a:rPr>
              <a:t>mampu mencegah terjadinya kekerasan</a:t>
            </a:r>
            <a:r>
              <a:rPr lang="en" sz="1200" dirty="0">
                <a:solidFill>
                  <a:schemeClr val="lt1"/>
                </a:solidFill>
                <a:latin typeface="Inter"/>
                <a:ea typeface="Inter"/>
                <a:cs typeface="Inter"/>
                <a:sym typeface="Inter"/>
              </a:rPr>
              <a:t> di</a:t>
            </a:r>
            <a:endParaRPr sz="1200" dirty="0">
              <a:solidFill>
                <a:schemeClr val="lt1"/>
              </a:solidFill>
              <a:latin typeface="Inter"/>
              <a:ea typeface="Inter"/>
              <a:cs typeface="Inter"/>
              <a:sym typeface="Inter"/>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lt1"/>
                </a:solidFill>
                <a:latin typeface="Inter"/>
                <a:ea typeface="Inter"/>
                <a:cs typeface="Inter"/>
                <a:sym typeface="Inter"/>
              </a:rPr>
              <a:t>lingkungan perguruan tinggi.</a:t>
            </a:r>
            <a:endParaRPr sz="1200" dirty="0">
              <a:solidFill>
                <a:schemeClr val="lt1"/>
              </a:solidFill>
              <a:latin typeface="Inter"/>
              <a:ea typeface="Inter"/>
              <a:cs typeface="Inter"/>
              <a:sym typeface="Inter"/>
            </a:endParaRPr>
          </a:p>
        </p:txBody>
      </p:sp>
      <p:sp>
        <p:nvSpPr>
          <p:cNvPr id="587" name="Google Shape;587;g30a0a83fd23_0_774"/>
          <p:cNvSpPr/>
          <p:nvPr/>
        </p:nvSpPr>
        <p:spPr>
          <a:xfrm>
            <a:off x="2387699" y="1480799"/>
            <a:ext cx="2132400" cy="21621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Inter"/>
                <a:ea typeface="Inter"/>
                <a:cs typeface="Inter"/>
                <a:sym typeface="Inter"/>
              </a:rPr>
              <a:t>Warga kampus, perguruan tinggi, dan mitra perguruan tinggi </a:t>
            </a:r>
            <a:r>
              <a:rPr lang="en" sz="1200" b="1" dirty="0">
                <a:solidFill>
                  <a:schemeClr val="dk1"/>
                </a:solidFill>
                <a:latin typeface="Inter"/>
                <a:ea typeface="Inter"/>
                <a:cs typeface="Inter"/>
                <a:sym typeface="Inter"/>
              </a:rPr>
              <a:t>mampu untuk melaporkan kekerasan yang dialami dan/atau diketahuinya.</a:t>
            </a:r>
            <a:endParaRPr sz="1200" b="1" dirty="0">
              <a:solidFill>
                <a:schemeClr val="dk1"/>
              </a:solidFill>
              <a:latin typeface="Inter"/>
              <a:ea typeface="Inter"/>
              <a:cs typeface="Inter"/>
              <a:sym typeface="Inter"/>
            </a:endParaRPr>
          </a:p>
        </p:txBody>
      </p:sp>
      <p:sp>
        <p:nvSpPr>
          <p:cNvPr id="588" name="Google Shape;588;g30a0a83fd23_0_774"/>
          <p:cNvSpPr/>
          <p:nvPr/>
        </p:nvSpPr>
        <p:spPr>
          <a:xfrm>
            <a:off x="4623897" y="1847852"/>
            <a:ext cx="2132400" cy="2162100"/>
          </a:xfrm>
          <a:prstGeom prst="roundRect">
            <a:avLst>
              <a:gd name="adj" fmla="val 16667"/>
            </a:avLst>
          </a:prstGeom>
          <a:solidFill>
            <a:srgbClr val="135D91"/>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lt1"/>
                </a:solidFill>
                <a:latin typeface="Inter"/>
                <a:ea typeface="Inter"/>
                <a:cs typeface="Inter"/>
                <a:sym typeface="Inter"/>
              </a:rPr>
              <a:t>Warga kampus, perguruan tinggi, dan mitra perguruan tinggi </a:t>
            </a:r>
            <a:r>
              <a:rPr lang="en" sz="1200" b="1" dirty="0">
                <a:solidFill>
                  <a:schemeClr val="lt1"/>
                </a:solidFill>
                <a:latin typeface="Inter"/>
                <a:ea typeface="Inter"/>
                <a:cs typeface="Inter"/>
                <a:sym typeface="Inter"/>
              </a:rPr>
              <a:t>mampu mencari dan mendapatkan bantuan ketika mengalami kekerasan.</a:t>
            </a:r>
            <a:endParaRPr sz="1200" b="1" dirty="0">
              <a:solidFill>
                <a:schemeClr val="lt1"/>
              </a:solidFill>
              <a:latin typeface="Inter"/>
              <a:ea typeface="Inter"/>
              <a:cs typeface="Inter"/>
              <a:sym typeface="Inter"/>
            </a:endParaRPr>
          </a:p>
        </p:txBody>
      </p:sp>
      <p:sp>
        <p:nvSpPr>
          <p:cNvPr id="589" name="Google Shape;589;g30a0a83fd23_0_774"/>
          <p:cNvSpPr txBox="1"/>
          <p:nvPr/>
        </p:nvSpPr>
        <p:spPr>
          <a:xfrm>
            <a:off x="0" y="54300"/>
            <a:ext cx="9144000" cy="10989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n" sz="1800" b="1" i="0" u="none" strike="noStrike" cap="none">
                <a:solidFill>
                  <a:srgbClr val="002060"/>
                </a:solidFill>
                <a:latin typeface="Inter"/>
                <a:ea typeface="Inter"/>
                <a:cs typeface="Inter"/>
                <a:sym typeface="Inter"/>
              </a:rPr>
              <a:t>Adanya Permendikbudristek </a:t>
            </a:r>
            <a:r>
              <a:rPr lang="en" sz="1800" b="1">
                <a:solidFill>
                  <a:srgbClr val="002060"/>
                </a:solidFill>
                <a:latin typeface="Inter"/>
                <a:ea typeface="Inter"/>
                <a:cs typeface="Inter"/>
                <a:sym typeface="Inter"/>
              </a:rPr>
              <a:t>N</a:t>
            </a:r>
            <a:r>
              <a:rPr lang="en" sz="1800" b="1" i="0" u="none" strike="noStrike" cap="none">
                <a:solidFill>
                  <a:srgbClr val="002060"/>
                </a:solidFill>
                <a:latin typeface="Inter"/>
                <a:ea typeface="Inter"/>
                <a:cs typeface="Inter"/>
                <a:sym typeface="Inter"/>
              </a:rPr>
              <a:t>omor 55 </a:t>
            </a:r>
            <a:r>
              <a:rPr lang="en" sz="1800" b="1">
                <a:solidFill>
                  <a:srgbClr val="002060"/>
                </a:solidFill>
                <a:latin typeface="Inter"/>
                <a:ea typeface="Inter"/>
                <a:cs typeface="Inter"/>
                <a:sym typeface="Inter"/>
              </a:rPr>
              <a:t>T</a:t>
            </a:r>
            <a:r>
              <a:rPr lang="en" sz="1800" b="1" i="0" u="none" strike="noStrike" cap="none">
                <a:solidFill>
                  <a:srgbClr val="002060"/>
                </a:solidFill>
                <a:latin typeface="Inter"/>
                <a:ea typeface="Inter"/>
                <a:cs typeface="Inter"/>
                <a:sym typeface="Inter"/>
              </a:rPr>
              <a:t>ahun 2024 tentang Pencegahan dan Penanganan Kekerasan di Lingkungan Perguruan Tinggi (PPKPT) </a:t>
            </a:r>
            <a:r>
              <a:rPr lang="en" sz="1800" b="1">
                <a:solidFill>
                  <a:srgbClr val="002060"/>
                </a:solidFill>
                <a:latin typeface="Inter"/>
                <a:ea typeface="Inter"/>
                <a:cs typeface="Inter"/>
                <a:sym typeface="Inter"/>
              </a:rPr>
              <a:t>bertujuan agar</a:t>
            </a:r>
            <a:r>
              <a:rPr lang="en" sz="1800" b="1" i="0" u="none" strike="noStrike" cap="none">
                <a:solidFill>
                  <a:srgbClr val="002060"/>
                </a:solidFill>
                <a:latin typeface="Inter"/>
                <a:ea typeface="Inter"/>
                <a:cs typeface="Inter"/>
                <a:sym typeface="Inter"/>
              </a:rPr>
              <a:t>:</a:t>
            </a:r>
            <a:endParaRPr sz="1800" b="1" i="0" u="none" strike="noStrike" cap="none">
              <a:solidFill>
                <a:srgbClr val="002060"/>
              </a:solidFill>
              <a:latin typeface="Inter"/>
              <a:ea typeface="Inter"/>
              <a:cs typeface="Inter"/>
              <a:sym typeface="Inter"/>
            </a:endParaRPr>
          </a:p>
        </p:txBody>
      </p:sp>
      <p:sp>
        <p:nvSpPr>
          <p:cNvPr id="590" name="Google Shape;590;g30a0a83fd23_0_774"/>
          <p:cNvSpPr/>
          <p:nvPr/>
        </p:nvSpPr>
        <p:spPr>
          <a:xfrm>
            <a:off x="6860099" y="2450901"/>
            <a:ext cx="2132400" cy="21621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Inter"/>
                <a:ea typeface="Inter"/>
                <a:cs typeface="Inter"/>
                <a:sym typeface="Inter"/>
              </a:rPr>
              <a:t>Warga kampus dan mitra perguruan tinggi </a:t>
            </a:r>
            <a:r>
              <a:rPr lang="en" sz="1200" b="1" dirty="0">
                <a:solidFill>
                  <a:schemeClr val="dk1"/>
                </a:solidFill>
                <a:latin typeface="Inter"/>
                <a:ea typeface="Inter"/>
                <a:cs typeface="Inter"/>
                <a:sym typeface="Inter"/>
              </a:rPr>
              <a:t>yang mengalami kekerasan segera mendapatkan penanganan dan bantuan yang menyeluruh.</a:t>
            </a:r>
            <a:endParaRPr sz="1200" b="1" dirty="0">
              <a:solidFill>
                <a:schemeClr val="dk1"/>
              </a:solidFill>
              <a:latin typeface="Inter"/>
              <a:ea typeface="Inter"/>
              <a:cs typeface="Inter"/>
              <a:sym typeface="Inte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g3118fbdc7d1_0_195"/>
          <p:cNvSpPr/>
          <p:nvPr/>
        </p:nvSpPr>
        <p:spPr>
          <a:xfrm>
            <a:off x="332384" y="680186"/>
            <a:ext cx="1911300" cy="956400"/>
          </a:xfrm>
          <a:prstGeom prst="rect">
            <a:avLst/>
          </a:prstGeom>
          <a:solidFill>
            <a:srgbClr val="012F66"/>
          </a:solidFill>
          <a:ln>
            <a:noFill/>
          </a:ln>
        </p:spPr>
        <p:txBody>
          <a:bodyPr spcFirstLastPara="1" wrap="square" lIns="91425" tIns="45700" rIns="91425" bIns="45700" anchor="ctr" anchorCtr="0">
            <a:noAutofit/>
          </a:bodyPr>
          <a:lstStyle/>
          <a:p>
            <a:pPr marL="228600" marR="0" lvl="0" indent="0" algn="l" rtl="0">
              <a:lnSpc>
                <a:spcPct val="100000"/>
              </a:lnSpc>
              <a:spcBef>
                <a:spcPts val="0"/>
              </a:spcBef>
              <a:spcAft>
                <a:spcPts val="0"/>
              </a:spcAft>
              <a:buClr>
                <a:srgbClr val="000000"/>
              </a:buClr>
              <a:buSzPts val="1700"/>
              <a:buFont typeface="Arial"/>
              <a:buNone/>
            </a:pPr>
            <a:r>
              <a:rPr lang="en" sz="1200" b="0" i="0" u="none" strike="noStrike" cap="none">
                <a:solidFill>
                  <a:schemeClr val="lt1"/>
                </a:solidFill>
                <a:latin typeface="Inter Medium"/>
                <a:ea typeface="Inter Medium"/>
                <a:cs typeface="Inter Medium"/>
                <a:sym typeface="Inter Medium"/>
              </a:rPr>
              <a:t>Non Diskriminasi</a:t>
            </a:r>
            <a:endParaRPr sz="1200" b="0" i="0" u="none" strike="noStrike" cap="none">
              <a:solidFill>
                <a:schemeClr val="lt1"/>
              </a:solidFill>
              <a:latin typeface="Inter Medium"/>
              <a:ea typeface="Inter Medium"/>
              <a:cs typeface="Inter Medium"/>
              <a:sym typeface="Inter Medium"/>
            </a:endParaRPr>
          </a:p>
        </p:txBody>
      </p:sp>
      <p:sp>
        <p:nvSpPr>
          <p:cNvPr id="596" name="Google Shape;596;g3118fbdc7d1_0_195"/>
          <p:cNvSpPr/>
          <p:nvPr/>
        </p:nvSpPr>
        <p:spPr>
          <a:xfrm>
            <a:off x="195209" y="672348"/>
            <a:ext cx="396900" cy="353400"/>
          </a:xfrm>
          <a:prstGeom prst="roundRect">
            <a:avLst>
              <a:gd name="adj" fmla="val 16667"/>
            </a:avLst>
          </a:prstGeom>
          <a:solidFill>
            <a:srgbClr val="FFE5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200" b="1" i="0" u="none" strike="noStrike" cap="none">
                <a:solidFill>
                  <a:srgbClr val="002060"/>
                </a:solidFill>
                <a:latin typeface="Inter"/>
                <a:ea typeface="Inter"/>
                <a:cs typeface="Inter"/>
                <a:sym typeface="Inter"/>
              </a:rPr>
              <a:t>1</a:t>
            </a:r>
            <a:endParaRPr sz="1200" b="1" i="0" u="none" strike="noStrike" cap="none">
              <a:solidFill>
                <a:srgbClr val="002060"/>
              </a:solidFill>
              <a:latin typeface="Inter"/>
              <a:ea typeface="Inter"/>
              <a:cs typeface="Inter"/>
              <a:sym typeface="Inter"/>
            </a:endParaRPr>
          </a:p>
        </p:txBody>
      </p:sp>
      <p:sp>
        <p:nvSpPr>
          <p:cNvPr id="597" name="Google Shape;597;g3118fbdc7d1_0_195"/>
          <p:cNvSpPr/>
          <p:nvPr/>
        </p:nvSpPr>
        <p:spPr>
          <a:xfrm>
            <a:off x="2323727" y="680183"/>
            <a:ext cx="6572400" cy="9564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Inter"/>
                <a:ea typeface="Inter"/>
                <a:cs typeface="Inter"/>
                <a:sym typeface="Inter"/>
              </a:rPr>
              <a:t>prinsip </a:t>
            </a:r>
            <a:r>
              <a:rPr lang="en" sz="1200" b="1">
                <a:solidFill>
                  <a:schemeClr val="dk1"/>
                </a:solidFill>
                <a:latin typeface="Inter"/>
                <a:ea typeface="Inter"/>
                <a:cs typeface="Inter"/>
                <a:sym typeface="Inter"/>
              </a:rPr>
              <a:t>yang tidak membedakan seseoran</a:t>
            </a:r>
            <a:r>
              <a:rPr lang="en" sz="1200">
                <a:solidFill>
                  <a:schemeClr val="dk1"/>
                </a:solidFill>
                <a:latin typeface="Inter"/>
                <a:ea typeface="Inter"/>
                <a:cs typeface="Inter"/>
                <a:sym typeface="Inter"/>
              </a:rPr>
              <a:t>g berdasarkan suku/etnis, agama, kepercayaan, ras, warna kulit, usia, status sosial ekonomi, kebangsaan, afiliasi, ideologi, jenis kelamin, dan/atau kemampuan intelektual, mental, sensorik, serta fisik.</a:t>
            </a:r>
            <a:endParaRPr sz="1200">
              <a:solidFill>
                <a:schemeClr val="dk1"/>
              </a:solidFill>
              <a:latin typeface="Inter"/>
              <a:ea typeface="Inter"/>
              <a:cs typeface="Inter"/>
              <a:sym typeface="Inter"/>
            </a:endParaRPr>
          </a:p>
        </p:txBody>
      </p:sp>
      <p:sp>
        <p:nvSpPr>
          <p:cNvPr id="598" name="Google Shape;598;g3118fbdc7d1_0_195"/>
          <p:cNvSpPr txBox="1"/>
          <p:nvPr/>
        </p:nvSpPr>
        <p:spPr>
          <a:xfrm>
            <a:off x="0" y="54300"/>
            <a:ext cx="9144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n" sz="1800" b="1">
                <a:solidFill>
                  <a:srgbClr val="002060"/>
                </a:solidFill>
                <a:latin typeface="Inter"/>
                <a:ea typeface="Inter"/>
                <a:cs typeface="Inter"/>
                <a:sym typeface="Inter"/>
              </a:rPr>
              <a:t>Prinsip-Prinsip Pencegahan dan Penanganan Kekerasan (1/2)</a:t>
            </a:r>
            <a:endParaRPr sz="1800" b="1" i="0" u="none" strike="noStrike" cap="none">
              <a:solidFill>
                <a:srgbClr val="002060"/>
              </a:solidFill>
              <a:latin typeface="Inter"/>
              <a:ea typeface="Inter"/>
              <a:cs typeface="Inter"/>
              <a:sym typeface="Inter"/>
            </a:endParaRPr>
          </a:p>
        </p:txBody>
      </p:sp>
      <p:sp>
        <p:nvSpPr>
          <p:cNvPr id="599" name="Google Shape;599;g3118fbdc7d1_0_195"/>
          <p:cNvSpPr/>
          <p:nvPr/>
        </p:nvSpPr>
        <p:spPr>
          <a:xfrm>
            <a:off x="328825" y="1700343"/>
            <a:ext cx="1911300" cy="948600"/>
          </a:xfrm>
          <a:prstGeom prst="rect">
            <a:avLst/>
          </a:prstGeom>
          <a:solidFill>
            <a:srgbClr val="012F66"/>
          </a:solidFill>
          <a:ln>
            <a:noFill/>
          </a:ln>
        </p:spPr>
        <p:txBody>
          <a:bodyPr spcFirstLastPara="1" wrap="square" lIns="91425" tIns="45700" rIns="91425" bIns="45700" anchor="ctr" anchorCtr="0">
            <a:noAutofit/>
          </a:bodyPr>
          <a:lstStyle/>
          <a:p>
            <a:pPr marL="228600" marR="0" lvl="0" indent="0" algn="l" rtl="0">
              <a:lnSpc>
                <a:spcPct val="100000"/>
              </a:lnSpc>
              <a:spcBef>
                <a:spcPts val="0"/>
              </a:spcBef>
              <a:spcAft>
                <a:spcPts val="0"/>
              </a:spcAft>
              <a:buClr>
                <a:srgbClr val="000000"/>
              </a:buClr>
              <a:buSzPts val="1700"/>
              <a:buFont typeface="Arial"/>
              <a:buNone/>
            </a:pPr>
            <a:r>
              <a:rPr lang="en" sz="1200">
                <a:solidFill>
                  <a:schemeClr val="lt1"/>
                </a:solidFill>
                <a:latin typeface="Inter Medium"/>
                <a:ea typeface="Inter Medium"/>
                <a:cs typeface="Inter Medium"/>
                <a:sym typeface="Inter Medium"/>
              </a:rPr>
              <a:t>Kepentingan terbaik bagi korban</a:t>
            </a:r>
            <a:endParaRPr sz="1200" b="0" i="0" u="none" strike="noStrike" cap="none">
              <a:solidFill>
                <a:schemeClr val="lt1"/>
              </a:solidFill>
              <a:latin typeface="Inter Medium"/>
              <a:ea typeface="Inter Medium"/>
              <a:cs typeface="Inter Medium"/>
              <a:sym typeface="Inter Medium"/>
            </a:endParaRPr>
          </a:p>
        </p:txBody>
      </p:sp>
      <p:sp>
        <p:nvSpPr>
          <p:cNvPr id="600" name="Google Shape;600;g3118fbdc7d1_0_195"/>
          <p:cNvSpPr/>
          <p:nvPr/>
        </p:nvSpPr>
        <p:spPr>
          <a:xfrm>
            <a:off x="191650" y="1693335"/>
            <a:ext cx="396900" cy="350400"/>
          </a:xfrm>
          <a:prstGeom prst="roundRect">
            <a:avLst>
              <a:gd name="adj" fmla="val 16667"/>
            </a:avLst>
          </a:prstGeom>
          <a:solidFill>
            <a:srgbClr val="FFE5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200" b="1">
                <a:solidFill>
                  <a:srgbClr val="002060"/>
                </a:solidFill>
                <a:latin typeface="Inter"/>
                <a:ea typeface="Inter"/>
                <a:cs typeface="Inter"/>
                <a:sym typeface="Inter"/>
              </a:rPr>
              <a:t>2</a:t>
            </a:r>
            <a:endParaRPr sz="1200" b="1" i="0" u="none" strike="noStrike" cap="none">
              <a:solidFill>
                <a:srgbClr val="002060"/>
              </a:solidFill>
              <a:latin typeface="Inter"/>
              <a:ea typeface="Inter"/>
              <a:cs typeface="Inter"/>
              <a:sym typeface="Inter"/>
            </a:endParaRPr>
          </a:p>
        </p:txBody>
      </p:sp>
      <p:sp>
        <p:nvSpPr>
          <p:cNvPr id="601" name="Google Shape;601;g3118fbdc7d1_0_195"/>
          <p:cNvSpPr/>
          <p:nvPr/>
        </p:nvSpPr>
        <p:spPr>
          <a:xfrm>
            <a:off x="2320150" y="1700343"/>
            <a:ext cx="6572400" cy="9486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Inter"/>
                <a:ea typeface="Inter"/>
                <a:cs typeface="Inter"/>
                <a:sym typeface="Inter"/>
              </a:rPr>
              <a:t>prinsip yang </a:t>
            </a:r>
            <a:r>
              <a:rPr lang="en" sz="1200" b="1">
                <a:solidFill>
                  <a:schemeClr val="dk1"/>
                </a:solidFill>
                <a:latin typeface="Inter"/>
                <a:ea typeface="Inter"/>
                <a:cs typeface="Inter"/>
                <a:sym typeface="Inter"/>
              </a:rPr>
              <a:t>mengutamakan kepentingan korban</a:t>
            </a:r>
            <a:r>
              <a:rPr lang="en" sz="1200">
                <a:solidFill>
                  <a:schemeClr val="dk1"/>
                </a:solidFill>
                <a:latin typeface="Inter"/>
                <a:ea typeface="Inter"/>
                <a:cs typeface="Inter"/>
                <a:sym typeface="Inter"/>
              </a:rPr>
              <a:t> dengan berorientasi pada pelindungan korban dalam tiap tahapan penanganan kekerasan.</a:t>
            </a:r>
            <a:endParaRPr sz="1200">
              <a:solidFill>
                <a:schemeClr val="dk1"/>
              </a:solidFill>
              <a:latin typeface="Inter"/>
              <a:ea typeface="Inter"/>
              <a:cs typeface="Inter"/>
              <a:sym typeface="Inter"/>
            </a:endParaRPr>
          </a:p>
        </p:txBody>
      </p:sp>
      <p:sp>
        <p:nvSpPr>
          <p:cNvPr id="602" name="Google Shape;602;g3118fbdc7d1_0_195"/>
          <p:cNvSpPr/>
          <p:nvPr/>
        </p:nvSpPr>
        <p:spPr>
          <a:xfrm>
            <a:off x="333474" y="2721343"/>
            <a:ext cx="1911300" cy="948600"/>
          </a:xfrm>
          <a:prstGeom prst="rect">
            <a:avLst/>
          </a:prstGeom>
          <a:solidFill>
            <a:srgbClr val="012F66"/>
          </a:solidFill>
          <a:ln>
            <a:noFill/>
          </a:ln>
        </p:spPr>
        <p:txBody>
          <a:bodyPr spcFirstLastPara="1" wrap="square" lIns="91425" tIns="45700" rIns="91425" bIns="45700" anchor="ctr" anchorCtr="0">
            <a:noAutofit/>
          </a:bodyPr>
          <a:lstStyle/>
          <a:p>
            <a:pPr marL="228600" marR="0" lvl="0" indent="0" algn="l" rtl="0">
              <a:lnSpc>
                <a:spcPct val="100000"/>
              </a:lnSpc>
              <a:spcBef>
                <a:spcPts val="0"/>
              </a:spcBef>
              <a:spcAft>
                <a:spcPts val="0"/>
              </a:spcAft>
              <a:buClr>
                <a:srgbClr val="000000"/>
              </a:buClr>
              <a:buSzPts val="1700"/>
              <a:buFont typeface="Arial"/>
              <a:buNone/>
            </a:pPr>
            <a:r>
              <a:rPr lang="en" sz="1200">
                <a:solidFill>
                  <a:schemeClr val="lt1"/>
                </a:solidFill>
                <a:latin typeface="Inter Medium"/>
                <a:ea typeface="Inter Medium"/>
                <a:cs typeface="Inter Medium"/>
                <a:sym typeface="Inter Medium"/>
              </a:rPr>
              <a:t>Keadilan dan kesetaraan gender</a:t>
            </a:r>
            <a:endParaRPr sz="1200" b="0" i="0" u="none" strike="noStrike" cap="none">
              <a:solidFill>
                <a:schemeClr val="lt1"/>
              </a:solidFill>
              <a:latin typeface="Inter Medium"/>
              <a:ea typeface="Inter Medium"/>
              <a:cs typeface="Inter Medium"/>
              <a:sym typeface="Inter Medium"/>
            </a:endParaRPr>
          </a:p>
        </p:txBody>
      </p:sp>
      <p:sp>
        <p:nvSpPr>
          <p:cNvPr id="603" name="Google Shape;603;g3118fbdc7d1_0_195"/>
          <p:cNvSpPr/>
          <p:nvPr/>
        </p:nvSpPr>
        <p:spPr>
          <a:xfrm>
            <a:off x="196299" y="2714335"/>
            <a:ext cx="396900" cy="350400"/>
          </a:xfrm>
          <a:prstGeom prst="roundRect">
            <a:avLst>
              <a:gd name="adj" fmla="val 16667"/>
            </a:avLst>
          </a:prstGeom>
          <a:solidFill>
            <a:srgbClr val="FFE5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200" b="1">
                <a:solidFill>
                  <a:srgbClr val="002060"/>
                </a:solidFill>
                <a:latin typeface="Inter"/>
                <a:ea typeface="Inter"/>
                <a:cs typeface="Inter"/>
                <a:sym typeface="Inter"/>
              </a:rPr>
              <a:t>3</a:t>
            </a:r>
            <a:endParaRPr sz="1200" b="1" i="0" u="none" strike="noStrike" cap="none">
              <a:solidFill>
                <a:srgbClr val="002060"/>
              </a:solidFill>
              <a:latin typeface="Inter"/>
              <a:ea typeface="Inter"/>
              <a:cs typeface="Inter"/>
              <a:sym typeface="Inter"/>
            </a:endParaRPr>
          </a:p>
        </p:txBody>
      </p:sp>
      <p:sp>
        <p:nvSpPr>
          <p:cNvPr id="604" name="Google Shape;604;g3118fbdc7d1_0_195"/>
          <p:cNvSpPr/>
          <p:nvPr/>
        </p:nvSpPr>
        <p:spPr>
          <a:xfrm>
            <a:off x="2324822" y="2721346"/>
            <a:ext cx="6572400" cy="9486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Inter"/>
                <a:ea typeface="Inter"/>
                <a:cs typeface="Inter"/>
                <a:sym typeface="Inter"/>
              </a:rPr>
              <a:t>prinsip yang </a:t>
            </a:r>
            <a:r>
              <a:rPr lang="en" sz="1200" b="1">
                <a:solidFill>
                  <a:schemeClr val="dk1"/>
                </a:solidFill>
                <a:latin typeface="Inter"/>
                <a:ea typeface="Inter"/>
                <a:cs typeface="Inter"/>
                <a:sym typeface="Inter"/>
              </a:rPr>
              <a:t>memberikan akses yang sama dan perlakuan yang setara sehingga setiap gender </a:t>
            </a:r>
            <a:r>
              <a:rPr lang="en" sz="1200">
                <a:solidFill>
                  <a:schemeClr val="dk1"/>
                </a:solidFill>
                <a:latin typeface="Inter"/>
                <a:ea typeface="Inter"/>
                <a:cs typeface="Inter"/>
                <a:sym typeface="Inter"/>
              </a:rPr>
              <a:t>mendapatkan layanan pencegahan dan penanganan kekerasan.</a:t>
            </a:r>
            <a:endParaRPr sz="1200">
              <a:solidFill>
                <a:schemeClr val="dk1"/>
              </a:solidFill>
              <a:latin typeface="Inter"/>
              <a:ea typeface="Inter"/>
              <a:cs typeface="Inter"/>
              <a:sym typeface="Inter"/>
            </a:endParaRPr>
          </a:p>
        </p:txBody>
      </p:sp>
      <p:sp>
        <p:nvSpPr>
          <p:cNvPr id="605" name="Google Shape;605;g3118fbdc7d1_0_195"/>
          <p:cNvSpPr/>
          <p:nvPr/>
        </p:nvSpPr>
        <p:spPr>
          <a:xfrm>
            <a:off x="342091" y="3762894"/>
            <a:ext cx="1911300" cy="948600"/>
          </a:xfrm>
          <a:prstGeom prst="rect">
            <a:avLst/>
          </a:prstGeom>
          <a:solidFill>
            <a:srgbClr val="012F66"/>
          </a:solidFill>
          <a:ln>
            <a:noFill/>
          </a:ln>
        </p:spPr>
        <p:txBody>
          <a:bodyPr spcFirstLastPara="1" wrap="square" lIns="91425" tIns="45700" rIns="91425" bIns="45700" anchor="ctr" anchorCtr="0">
            <a:noAutofit/>
          </a:bodyPr>
          <a:lstStyle/>
          <a:p>
            <a:pPr marL="228600" marR="0" lvl="0" indent="0" algn="l" rtl="0">
              <a:lnSpc>
                <a:spcPct val="100000"/>
              </a:lnSpc>
              <a:spcBef>
                <a:spcPts val="0"/>
              </a:spcBef>
              <a:spcAft>
                <a:spcPts val="0"/>
              </a:spcAft>
              <a:buClr>
                <a:srgbClr val="000000"/>
              </a:buClr>
              <a:buSzPts val="1700"/>
              <a:buFont typeface="Arial"/>
              <a:buNone/>
            </a:pPr>
            <a:r>
              <a:rPr lang="en" sz="1200">
                <a:solidFill>
                  <a:schemeClr val="lt1"/>
                </a:solidFill>
                <a:latin typeface="Inter Medium"/>
                <a:ea typeface="Inter Medium"/>
                <a:cs typeface="Inter Medium"/>
                <a:sym typeface="Inter Medium"/>
              </a:rPr>
              <a:t>Kesetaraan hak dan aksesibilitas bagi penyandang disabilitas</a:t>
            </a:r>
            <a:endParaRPr sz="1200" b="0" i="0" u="none" strike="noStrike" cap="none">
              <a:solidFill>
                <a:schemeClr val="lt1"/>
              </a:solidFill>
              <a:latin typeface="Inter Medium"/>
              <a:ea typeface="Inter Medium"/>
              <a:cs typeface="Inter Medium"/>
              <a:sym typeface="Inter Medium"/>
            </a:endParaRPr>
          </a:p>
        </p:txBody>
      </p:sp>
      <p:sp>
        <p:nvSpPr>
          <p:cNvPr id="606" name="Google Shape;606;g3118fbdc7d1_0_195"/>
          <p:cNvSpPr/>
          <p:nvPr/>
        </p:nvSpPr>
        <p:spPr>
          <a:xfrm>
            <a:off x="204916" y="3755886"/>
            <a:ext cx="396900" cy="350400"/>
          </a:xfrm>
          <a:prstGeom prst="roundRect">
            <a:avLst>
              <a:gd name="adj" fmla="val 16667"/>
            </a:avLst>
          </a:prstGeom>
          <a:solidFill>
            <a:srgbClr val="FFE5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200" b="1">
                <a:solidFill>
                  <a:srgbClr val="002060"/>
                </a:solidFill>
                <a:latin typeface="Inter"/>
                <a:ea typeface="Inter"/>
                <a:cs typeface="Inter"/>
                <a:sym typeface="Inter"/>
              </a:rPr>
              <a:t>4</a:t>
            </a:r>
            <a:endParaRPr sz="1200" b="1" i="0" u="none" strike="noStrike" cap="none">
              <a:solidFill>
                <a:srgbClr val="002060"/>
              </a:solidFill>
              <a:latin typeface="Inter"/>
              <a:ea typeface="Inter"/>
              <a:cs typeface="Inter"/>
              <a:sym typeface="Inter"/>
            </a:endParaRPr>
          </a:p>
        </p:txBody>
      </p:sp>
      <p:sp>
        <p:nvSpPr>
          <p:cNvPr id="607" name="Google Shape;607;g3118fbdc7d1_0_195"/>
          <p:cNvSpPr/>
          <p:nvPr/>
        </p:nvSpPr>
        <p:spPr>
          <a:xfrm>
            <a:off x="2333482" y="3762900"/>
            <a:ext cx="6572400" cy="9486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Inter"/>
                <a:ea typeface="Inter"/>
                <a:cs typeface="Inter"/>
                <a:sym typeface="Inter"/>
              </a:rPr>
              <a:t>prinsip yang </a:t>
            </a:r>
            <a:r>
              <a:rPr lang="en" sz="1200" b="1">
                <a:solidFill>
                  <a:schemeClr val="dk1"/>
                </a:solidFill>
                <a:latin typeface="Inter"/>
                <a:ea typeface="Inter"/>
                <a:cs typeface="Inter"/>
                <a:sym typeface="Inter"/>
              </a:rPr>
              <a:t>memberikan perlakuan yang setara dan memperhatikan kebutuhan khusus bagi penyandang disabilitas </a:t>
            </a:r>
            <a:r>
              <a:rPr lang="en" sz="1200">
                <a:solidFill>
                  <a:schemeClr val="dk1"/>
                </a:solidFill>
                <a:latin typeface="Inter"/>
                <a:ea typeface="Inter"/>
                <a:cs typeface="Inter"/>
                <a:sym typeface="Inter"/>
              </a:rPr>
              <a:t>dengan menyediakan aksesibilitas dan akomodasi yang layak.</a:t>
            </a:r>
            <a:endParaRPr sz="1200">
              <a:solidFill>
                <a:schemeClr val="dk1"/>
              </a:solidFill>
              <a:latin typeface="Inter"/>
              <a:ea typeface="Inter"/>
              <a:cs typeface="Inter"/>
              <a:sym typeface="Inte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g3118fbdc7d1_0_386"/>
          <p:cNvSpPr/>
          <p:nvPr/>
        </p:nvSpPr>
        <p:spPr>
          <a:xfrm>
            <a:off x="332375" y="688777"/>
            <a:ext cx="1911300" cy="630300"/>
          </a:xfrm>
          <a:prstGeom prst="rect">
            <a:avLst/>
          </a:prstGeom>
          <a:solidFill>
            <a:srgbClr val="012F66"/>
          </a:solidFill>
          <a:ln>
            <a:noFill/>
          </a:ln>
        </p:spPr>
        <p:txBody>
          <a:bodyPr spcFirstLastPara="1" wrap="square" lIns="91425" tIns="45700" rIns="91425" bIns="45700" anchor="ctr" anchorCtr="0">
            <a:noAutofit/>
          </a:bodyPr>
          <a:lstStyle/>
          <a:p>
            <a:pPr marL="228600" marR="0" lvl="0" indent="0" algn="l" rtl="0">
              <a:lnSpc>
                <a:spcPct val="100000"/>
              </a:lnSpc>
              <a:spcBef>
                <a:spcPts val="0"/>
              </a:spcBef>
              <a:spcAft>
                <a:spcPts val="0"/>
              </a:spcAft>
              <a:buClr>
                <a:srgbClr val="000000"/>
              </a:buClr>
              <a:buSzPts val="1700"/>
              <a:buFont typeface="Arial"/>
              <a:buNone/>
            </a:pPr>
            <a:r>
              <a:rPr lang="en" sz="1200">
                <a:solidFill>
                  <a:schemeClr val="lt1"/>
                </a:solidFill>
                <a:latin typeface="Inter Medium"/>
                <a:ea typeface="Inter Medium"/>
                <a:cs typeface="Inter Medium"/>
                <a:sym typeface="Inter Medium"/>
              </a:rPr>
              <a:t>Akuntabilitas</a:t>
            </a:r>
            <a:endParaRPr sz="1200" b="0" i="0" u="none" strike="noStrike" cap="none">
              <a:solidFill>
                <a:schemeClr val="lt1"/>
              </a:solidFill>
              <a:latin typeface="Inter Medium"/>
              <a:ea typeface="Inter Medium"/>
              <a:cs typeface="Inter Medium"/>
              <a:sym typeface="Inter Medium"/>
            </a:endParaRPr>
          </a:p>
        </p:txBody>
      </p:sp>
      <p:sp>
        <p:nvSpPr>
          <p:cNvPr id="613" name="Google Shape;613;g3118fbdc7d1_0_386"/>
          <p:cNvSpPr/>
          <p:nvPr/>
        </p:nvSpPr>
        <p:spPr>
          <a:xfrm>
            <a:off x="195209" y="688765"/>
            <a:ext cx="396900" cy="353400"/>
          </a:xfrm>
          <a:prstGeom prst="roundRect">
            <a:avLst>
              <a:gd name="adj" fmla="val 16667"/>
            </a:avLst>
          </a:prstGeom>
          <a:solidFill>
            <a:srgbClr val="FFE5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200" b="1">
                <a:solidFill>
                  <a:srgbClr val="002060"/>
                </a:solidFill>
                <a:latin typeface="Inter"/>
                <a:ea typeface="Inter"/>
                <a:cs typeface="Inter"/>
                <a:sym typeface="Inter"/>
              </a:rPr>
              <a:t>5</a:t>
            </a:r>
            <a:endParaRPr sz="1200" b="1" i="0" u="none" strike="noStrike" cap="none">
              <a:solidFill>
                <a:srgbClr val="002060"/>
              </a:solidFill>
              <a:latin typeface="Inter"/>
              <a:ea typeface="Inter"/>
              <a:cs typeface="Inter"/>
              <a:sym typeface="Inter"/>
            </a:endParaRPr>
          </a:p>
        </p:txBody>
      </p:sp>
      <p:sp>
        <p:nvSpPr>
          <p:cNvPr id="614" name="Google Shape;614;g3118fbdc7d1_0_386"/>
          <p:cNvSpPr/>
          <p:nvPr/>
        </p:nvSpPr>
        <p:spPr>
          <a:xfrm>
            <a:off x="2323711" y="688775"/>
            <a:ext cx="6572400" cy="6303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Inter"/>
                <a:ea typeface="Inter"/>
                <a:cs typeface="Inter"/>
                <a:sym typeface="Inter"/>
              </a:rPr>
              <a:t>prinsip yang mendorong </a:t>
            </a:r>
            <a:r>
              <a:rPr lang="en" sz="1200" b="1">
                <a:solidFill>
                  <a:schemeClr val="dk1"/>
                </a:solidFill>
                <a:latin typeface="Inter"/>
                <a:ea typeface="Inter"/>
                <a:cs typeface="Inter"/>
                <a:sym typeface="Inter"/>
              </a:rPr>
              <a:t>perguruan tinggi dan satuan tugas bertanggung jawab dalam melaksanakan peran dan tugasnya</a:t>
            </a:r>
            <a:r>
              <a:rPr lang="en" sz="1200">
                <a:solidFill>
                  <a:schemeClr val="dk1"/>
                </a:solidFill>
                <a:latin typeface="Inter"/>
                <a:ea typeface="Inter"/>
                <a:cs typeface="Inter"/>
                <a:sym typeface="Inter"/>
              </a:rPr>
              <a:t>.</a:t>
            </a:r>
            <a:endParaRPr sz="1200">
              <a:solidFill>
                <a:schemeClr val="dk1"/>
              </a:solidFill>
              <a:latin typeface="Inter"/>
              <a:ea typeface="Inter"/>
              <a:cs typeface="Inter"/>
              <a:sym typeface="Inter"/>
            </a:endParaRPr>
          </a:p>
        </p:txBody>
      </p:sp>
      <p:sp>
        <p:nvSpPr>
          <p:cNvPr id="615" name="Google Shape;615;g3118fbdc7d1_0_386"/>
          <p:cNvSpPr txBox="1"/>
          <p:nvPr/>
        </p:nvSpPr>
        <p:spPr>
          <a:xfrm>
            <a:off x="0" y="54300"/>
            <a:ext cx="9144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n" sz="1800" b="1">
                <a:solidFill>
                  <a:srgbClr val="002060"/>
                </a:solidFill>
                <a:latin typeface="Inter"/>
                <a:ea typeface="Inter"/>
                <a:cs typeface="Inter"/>
                <a:sym typeface="Inter"/>
              </a:rPr>
              <a:t>Prinsip-Prinsip Pencegahan dan Penanganan Kekerasan (2/2)</a:t>
            </a:r>
            <a:endParaRPr sz="1800" b="1" i="0" u="none" strike="noStrike" cap="none">
              <a:solidFill>
                <a:srgbClr val="002060"/>
              </a:solidFill>
              <a:latin typeface="Inter"/>
              <a:ea typeface="Inter"/>
              <a:cs typeface="Inter"/>
              <a:sym typeface="Inter"/>
            </a:endParaRPr>
          </a:p>
        </p:txBody>
      </p:sp>
      <p:sp>
        <p:nvSpPr>
          <p:cNvPr id="616" name="Google Shape;616;g3118fbdc7d1_0_386"/>
          <p:cNvSpPr/>
          <p:nvPr/>
        </p:nvSpPr>
        <p:spPr>
          <a:xfrm>
            <a:off x="328825" y="1366679"/>
            <a:ext cx="1911300" cy="630300"/>
          </a:xfrm>
          <a:prstGeom prst="rect">
            <a:avLst/>
          </a:prstGeom>
          <a:solidFill>
            <a:srgbClr val="012F66"/>
          </a:solidFill>
          <a:ln>
            <a:noFill/>
          </a:ln>
        </p:spPr>
        <p:txBody>
          <a:bodyPr spcFirstLastPara="1" wrap="square" lIns="91425" tIns="45700" rIns="91425" bIns="45700" anchor="ctr" anchorCtr="0">
            <a:noAutofit/>
          </a:bodyPr>
          <a:lstStyle/>
          <a:p>
            <a:pPr marL="228600" marR="0" lvl="0" indent="0" algn="l" rtl="0">
              <a:lnSpc>
                <a:spcPct val="100000"/>
              </a:lnSpc>
              <a:spcBef>
                <a:spcPts val="0"/>
              </a:spcBef>
              <a:spcAft>
                <a:spcPts val="0"/>
              </a:spcAft>
              <a:buClr>
                <a:srgbClr val="000000"/>
              </a:buClr>
              <a:buSzPts val="1700"/>
              <a:buFont typeface="Arial"/>
              <a:buNone/>
            </a:pPr>
            <a:r>
              <a:rPr lang="en" sz="1200">
                <a:solidFill>
                  <a:schemeClr val="lt1"/>
                </a:solidFill>
                <a:latin typeface="Inter Medium"/>
                <a:ea typeface="Inter Medium"/>
                <a:cs typeface="Inter Medium"/>
                <a:sym typeface="Inter Medium"/>
              </a:rPr>
              <a:t>Independen</a:t>
            </a:r>
            <a:endParaRPr sz="1200" b="0" i="0" u="none" strike="noStrike" cap="none">
              <a:solidFill>
                <a:schemeClr val="lt1"/>
              </a:solidFill>
              <a:latin typeface="Inter Medium"/>
              <a:ea typeface="Inter Medium"/>
              <a:cs typeface="Inter Medium"/>
              <a:sym typeface="Inter Medium"/>
            </a:endParaRPr>
          </a:p>
        </p:txBody>
      </p:sp>
      <p:sp>
        <p:nvSpPr>
          <p:cNvPr id="617" name="Google Shape;617;g3118fbdc7d1_0_386"/>
          <p:cNvSpPr/>
          <p:nvPr/>
        </p:nvSpPr>
        <p:spPr>
          <a:xfrm>
            <a:off x="191650" y="1365005"/>
            <a:ext cx="396900" cy="350400"/>
          </a:xfrm>
          <a:prstGeom prst="roundRect">
            <a:avLst>
              <a:gd name="adj" fmla="val 16667"/>
            </a:avLst>
          </a:prstGeom>
          <a:solidFill>
            <a:srgbClr val="FFE5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200" b="1">
                <a:solidFill>
                  <a:srgbClr val="002060"/>
                </a:solidFill>
                <a:latin typeface="Inter"/>
                <a:ea typeface="Inter"/>
                <a:cs typeface="Inter"/>
                <a:sym typeface="Inter"/>
              </a:rPr>
              <a:t>6</a:t>
            </a:r>
            <a:endParaRPr sz="1200" b="1" i="0" u="none" strike="noStrike" cap="none">
              <a:solidFill>
                <a:srgbClr val="002060"/>
              </a:solidFill>
              <a:latin typeface="Inter"/>
              <a:ea typeface="Inter"/>
              <a:cs typeface="Inter"/>
              <a:sym typeface="Inter"/>
            </a:endParaRPr>
          </a:p>
        </p:txBody>
      </p:sp>
      <p:sp>
        <p:nvSpPr>
          <p:cNvPr id="618" name="Google Shape;618;g3118fbdc7d1_0_386"/>
          <p:cNvSpPr/>
          <p:nvPr/>
        </p:nvSpPr>
        <p:spPr>
          <a:xfrm>
            <a:off x="2320142" y="1366679"/>
            <a:ext cx="6572400" cy="6303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Inter"/>
                <a:ea typeface="Inter"/>
                <a:cs typeface="Inter"/>
                <a:sym typeface="Inter"/>
              </a:rPr>
              <a:t>prinsip </a:t>
            </a:r>
            <a:r>
              <a:rPr lang="en" sz="1200" b="1">
                <a:solidFill>
                  <a:schemeClr val="dk1"/>
                </a:solidFill>
                <a:latin typeface="Inter"/>
                <a:ea typeface="Inter"/>
                <a:cs typeface="Inter"/>
                <a:sym typeface="Inter"/>
              </a:rPr>
              <a:t>bebas dari intervensi yang dapat mengganggu pelaksanaan pencegahan dan penanganan kekerasan </a:t>
            </a:r>
            <a:r>
              <a:rPr lang="en" sz="1200">
                <a:solidFill>
                  <a:schemeClr val="dk1"/>
                </a:solidFill>
                <a:latin typeface="Inter"/>
                <a:ea typeface="Inter"/>
                <a:cs typeface="Inter"/>
                <a:sym typeface="Inter"/>
              </a:rPr>
              <a:t>baik dari dalam maupun luar lingkungan perguruan tinggi.</a:t>
            </a:r>
            <a:endParaRPr sz="1200">
              <a:solidFill>
                <a:schemeClr val="dk1"/>
              </a:solidFill>
              <a:latin typeface="Inter"/>
              <a:ea typeface="Inter"/>
              <a:cs typeface="Inter"/>
              <a:sym typeface="Inter"/>
            </a:endParaRPr>
          </a:p>
        </p:txBody>
      </p:sp>
      <p:sp>
        <p:nvSpPr>
          <p:cNvPr id="619" name="Google Shape;619;g3118fbdc7d1_0_386"/>
          <p:cNvSpPr/>
          <p:nvPr/>
        </p:nvSpPr>
        <p:spPr>
          <a:xfrm>
            <a:off x="333474" y="2045136"/>
            <a:ext cx="1911300" cy="630300"/>
          </a:xfrm>
          <a:prstGeom prst="rect">
            <a:avLst/>
          </a:prstGeom>
          <a:solidFill>
            <a:srgbClr val="012F66"/>
          </a:solidFill>
          <a:ln>
            <a:noFill/>
          </a:ln>
        </p:spPr>
        <p:txBody>
          <a:bodyPr spcFirstLastPara="1" wrap="square" lIns="91425" tIns="45700" rIns="91425" bIns="45700" anchor="ctr" anchorCtr="0">
            <a:noAutofit/>
          </a:bodyPr>
          <a:lstStyle/>
          <a:p>
            <a:pPr marL="228600" marR="0" lvl="0" indent="0" algn="l" rtl="0">
              <a:lnSpc>
                <a:spcPct val="100000"/>
              </a:lnSpc>
              <a:spcBef>
                <a:spcPts val="0"/>
              </a:spcBef>
              <a:spcAft>
                <a:spcPts val="0"/>
              </a:spcAft>
              <a:buClr>
                <a:srgbClr val="000000"/>
              </a:buClr>
              <a:buSzPts val="1700"/>
              <a:buFont typeface="Arial"/>
              <a:buNone/>
            </a:pPr>
            <a:r>
              <a:rPr lang="en" sz="1200">
                <a:solidFill>
                  <a:schemeClr val="lt1"/>
                </a:solidFill>
                <a:latin typeface="Inter Medium"/>
                <a:ea typeface="Inter Medium"/>
                <a:cs typeface="Inter Medium"/>
                <a:sym typeface="Inter Medium"/>
              </a:rPr>
              <a:t>Kehati-hatian</a:t>
            </a:r>
            <a:endParaRPr sz="1200" b="0" i="0" u="none" strike="noStrike" cap="none">
              <a:solidFill>
                <a:schemeClr val="lt1"/>
              </a:solidFill>
              <a:latin typeface="Inter Medium"/>
              <a:ea typeface="Inter Medium"/>
              <a:cs typeface="Inter Medium"/>
              <a:sym typeface="Inter Medium"/>
            </a:endParaRPr>
          </a:p>
        </p:txBody>
      </p:sp>
      <p:sp>
        <p:nvSpPr>
          <p:cNvPr id="620" name="Google Shape;620;g3118fbdc7d1_0_386"/>
          <p:cNvSpPr/>
          <p:nvPr/>
        </p:nvSpPr>
        <p:spPr>
          <a:xfrm>
            <a:off x="196299" y="2041258"/>
            <a:ext cx="396900" cy="350400"/>
          </a:xfrm>
          <a:prstGeom prst="roundRect">
            <a:avLst>
              <a:gd name="adj" fmla="val 16667"/>
            </a:avLst>
          </a:prstGeom>
          <a:solidFill>
            <a:srgbClr val="FFE5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200" b="1">
                <a:solidFill>
                  <a:srgbClr val="002060"/>
                </a:solidFill>
                <a:latin typeface="Inter"/>
                <a:ea typeface="Inter"/>
                <a:cs typeface="Inter"/>
                <a:sym typeface="Inter"/>
              </a:rPr>
              <a:t>7</a:t>
            </a:r>
            <a:endParaRPr sz="1200" b="1" i="0" u="none" strike="noStrike" cap="none">
              <a:solidFill>
                <a:srgbClr val="002060"/>
              </a:solidFill>
              <a:latin typeface="Inter"/>
              <a:ea typeface="Inter"/>
              <a:cs typeface="Inter"/>
              <a:sym typeface="Inter"/>
            </a:endParaRPr>
          </a:p>
        </p:txBody>
      </p:sp>
      <p:sp>
        <p:nvSpPr>
          <p:cNvPr id="621" name="Google Shape;621;g3118fbdc7d1_0_386"/>
          <p:cNvSpPr/>
          <p:nvPr/>
        </p:nvSpPr>
        <p:spPr>
          <a:xfrm>
            <a:off x="2324814" y="2045139"/>
            <a:ext cx="6572400" cy="6303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Inter"/>
                <a:ea typeface="Inter"/>
                <a:cs typeface="Inter"/>
                <a:sym typeface="Inter"/>
              </a:rPr>
              <a:t>prinsip pencegahan dan penanganan kekerasan yang </a:t>
            </a:r>
            <a:r>
              <a:rPr lang="en" sz="1200" b="1">
                <a:solidFill>
                  <a:schemeClr val="dk1"/>
                </a:solidFill>
                <a:latin typeface="Inter"/>
                <a:ea typeface="Inter"/>
                <a:cs typeface="Inter"/>
                <a:sym typeface="Inter"/>
              </a:rPr>
              <a:t>dilakukan secara hati-hati dan objektif.</a:t>
            </a:r>
            <a:endParaRPr sz="1200" b="1">
              <a:solidFill>
                <a:schemeClr val="dk1"/>
              </a:solidFill>
              <a:latin typeface="Inter"/>
              <a:ea typeface="Inter"/>
              <a:cs typeface="Inter"/>
              <a:sym typeface="Inter"/>
            </a:endParaRPr>
          </a:p>
        </p:txBody>
      </p:sp>
      <p:sp>
        <p:nvSpPr>
          <p:cNvPr id="622" name="Google Shape;622;g3118fbdc7d1_0_386"/>
          <p:cNvSpPr/>
          <p:nvPr/>
        </p:nvSpPr>
        <p:spPr>
          <a:xfrm>
            <a:off x="342091" y="2737250"/>
            <a:ext cx="1911300" cy="630300"/>
          </a:xfrm>
          <a:prstGeom prst="rect">
            <a:avLst/>
          </a:prstGeom>
          <a:solidFill>
            <a:srgbClr val="012F66"/>
          </a:solidFill>
          <a:ln>
            <a:noFill/>
          </a:ln>
        </p:spPr>
        <p:txBody>
          <a:bodyPr spcFirstLastPara="1" wrap="square" lIns="91425" tIns="45700" rIns="91425" bIns="45700" anchor="ctr" anchorCtr="0">
            <a:noAutofit/>
          </a:bodyPr>
          <a:lstStyle/>
          <a:p>
            <a:pPr marL="228600" marR="0" lvl="0" indent="0" algn="l" rtl="0">
              <a:lnSpc>
                <a:spcPct val="100000"/>
              </a:lnSpc>
              <a:spcBef>
                <a:spcPts val="0"/>
              </a:spcBef>
              <a:spcAft>
                <a:spcPts val="0"/>
              </a:spcAft>
              <a:buClr>
                <a:srgbClr val="000000"/>
              </a:buClr>
              <a:buSzPts val="1700"/>
              <a:buFont typeface="Arial"/>
              <a:buNone/>
            </a:pPr>
            <a:r>
              <a:rPr lang="en" sz="1200">
                <a:solidFill>
                  <a:schemeClr val="lt1"/>
                </a:solidFill>
                <a:latin typeface="Inter Medium"/>
                <a:ea typeface="Inter Medium"/>
                <a:cs typeface="Inter Medium"/>
                <a:sym typeface="Inter Medium"/>
              </a:rPr>
              <a:t>Konsistensi</a:t>
            </a:r>
            <a:endParaRPr sz="1200" b="0" i="0" u="none" strike="noStrike" cap="none">
              <a:solidFill>
                <a:schemeClr val="lt1"/>
              </a:solidFill>
              <a:latin typeface="Inter Medium"/>
              <a:ea typeface="Inter Medium"/>
              <a:cs typeface="Inter Medium"/>
              <a:sym typeface="Inter Medium"/>
            </a:endParaRPr>
          </a:p>
        </p:txBody>
      </p:sp>
      <p:sp>
        <p:nvSpPr>
          <p:cNvPr id="623" name="Google Shape;623;g3118fbdc7d1_0_386"/>
          <p:cNvSpPr/>
          <p:nvPr/>
        </p:nvSpPr>
        <p:spPr>
          <a:xfrm>
            <a:off x="204916" y="2738062"/>
            <a:ext cx="396900" cy="350400"/>
          </a:xfrm>
          <a:prstGeom prst="roundRect">
            <a:avLst>
              <a:gd name="adj" fmla="val 16667"/>
            </a:avLst>
          </a:prstGeom>
          <a:solidFill>
            <a:srgbClr val="FFE5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200" b="1">
                <a:solidFill>
                  <a:srgbClr val="002060"/>
                </a:solidFill>
                <a:latin typeface="Inter"/>
                <a:ea typeface="Inter"/>
                <a:cs typeface="Inter"/>
                <a:sym typeface="Inter"/>
              </a:rPr>
              <a:t>8</a:t>
            </a:r>
            <a:endParaRPr sz="1200" b="1" i="0" u="none" strike="noStrike" cap="none">
              <a:solidFill>
                <a:srgbClr val="002060"/>
              </a:solidFill>
              <a:latin typeface="Inter"/>
              <a:ea typeface="Inter"/>
              <a:cs typeface="Inter"/>
              <a:sym typeface="Inter"/>
            </a:endParaRPr>
          </a:p>
        </p:txBody>
      </p:sp>
      <p:sp>
        <p:nvSpPr>
          <p:cNvPr id="624" name="Google Shape;624;g3118fbdc7d1_0_386"/>
          <p:cNvSpPr/>
          <p:nvPr/>
        </p:nvSpPr>
        <p:spPr>
          <a:xfrm>
            <a:off x="2333474" y="2737254"/>
            <a:ext cx="6572400" cy="6303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Inter"/>
                <a:ea typeface="Inter"/>
                <a:cs typeface="Inter"/>
                <a:sym typeface="Inter"/>
              </a:rPr>
              <a:t>prinsip pencegahan dan penanganan kekerasan </a:t>
            </a:r>
            <a:r>
              <a:rPr lang="en" sz="1200" b="1">
                <a:solidFill>
                  <a:schemeClr val="dk1"/>
                </a:solidFill>
                <a:latin typeface="Inter"/>
                <a:ea typeface="Inter"/>
                <a:cs typeface="Inter"/>
                <a:sym typeface="Inter"/>
              </a:rPr>
              <a:t>dilakukan secara tetap, selaras, dan berkelanjutan.</a:t>
            </a:r>
            <a:endParaRPr sz="1200" b="1">
              <a:solidFill>
                <a:schemeClr val="dk1"/>
              </a:solidFill>
              <a:latin typeface="Inter"/>
              <a:ea typeface="Inter"/>
              <a:cs typeface="Inter"/>
              <a:sym typeface="Inter"/>
            </a:endParaRPr>
          </a:p>
        </p:txBody>
      </p:sp>
      <p:sp>
        <p:nvSpPr>
          <p:cNvPr id="625" name="Google Shape;625;g3118fbdc7d1_0_386"/>
          <p:cNvSpPr/>
          <p:nvPr/>
        </p:nvSpPr>
        <p:spPr>
          <a:xfrm>
            <a:off x="348932" y="3409305"/>
            <a:ext cx="1911300" cy="630300"/>
          </a:xfrm>
          <a:prstGeom prst="rect">
            <a:avLst/>
          </a:prstGeom>
          <a:solidFill>
            <a:srgbClr val="012F66"/>
          </a:solidFill>
          <a:ln>
            <a:noFill/>
          </a:ln>
        </p:spPr>
        <p:txBody>
          <a:bodyPr spcFirstLastPara="1" wrap="square" lIns="91425" tIns="45700" rIns="91425" bIns="45700" anchor="ctr" anchorCtr="0">
            <a:noAutofit/>
          </a:bodyPr>
          <a:lstStyle/>
          <a:p>
            <a:pPr marL="228600" marR="0" lvl="0" indent="0" algn="l" rtl="0">
              <a:lnSpc>
                <a:spcPct val="100000"/>
              </a:lnSpc>
              <a:spcBef>
                <a:spcPts val="0"/>
              </a:spcBef>
              <a:spcAft>
                <a:spcPts val="0"/>
              </a:spcAft>
              <a:buClr>
                <a:srgbClr val="000000"/>
              </a:buClr>
              <a:buSzPts val="1700"/>
              <a:buFont typeface="Arial"/>
              <a:buNone/>
            </a:pPr>
            <a:r>
              <a:rPr lang="en" sz="1200">
                <a:solidFill>
                  <a:schemeClr val="lt1"/>
                </a:solidFill>
                <a:latin typeface="Inter Medium"/>
                <a:ea typeface="Inter Medium"/>
                <a:cs typeface="Inter Medium"/>
                <a:sym typeface="Inter Medium"/>
              </a:rPr>
              <a:t>Jaminan ketidakberulangan</a:t>
            </a:r>
            <a:endParaRPr sz="1200" b="0" i="0" u="none" strike="noStrike" cap="none">
              <a:solidFill>
                <a:schemeClr val="lt1"/>
              </a:solidFill>
              <a:latin typeface="Inter Medium"/>
              <a:ea typeface="Inter Medium"/>
              <a:cs typeface="Inter Medium"/>
              <a:sym typeface="Inter Medium"/>
            </a:endParaRPr>
          </a:p>
        </p:txBody>
      </p:sp>
      <p:sp>
        <p:nvSpPr>
          <p:cNvPr id="626" name="Google Shape;626;g3118fbdc7d1_0_386"/>
          <p:cNvSpPr/>
          <p:nvPr/>
        </p:nvSpPr>
        <p:spPr>
          <a:xfrm>
            <a:off x="211757" y="3409713"/>
            <a:ext cx="396900" cy="350400"/>
          </a:xfrm>
          <a:prstGeom prst="roundRect">
            <a:avLst>
              <a:gd name="adj" fmla="val 16667"/>
            </a:avLst>
          </a:prstGeom>
          <a:solidFill>
            <a:srgbClr val="FFE5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200" b="1">
                <a:solidFill>
                  <a:srgbClr val="002060"/>
                </a:solidFill>
                <a:latin typeface="Inter"/>
                <a:ea typeface="Inter"/>
                <a:cs typeface="Inter"/>
                <a:sym typeface="Inter"/>
              </a:rPr>
              <a:t>9</a:t>
            </a:r>
            <a:endParaRPr sz="1200" b="1" i="0" u="none" strike="noStrike" cap="none">
              <a:solidFill>
                <a:srgbClr val="002060"/>
              </a:solidFill>
              <a:latin typeface="Inter"/>
              <a:ea typeface="Inter"/>
              <a:cs typeface="Inter"/>
              <a:sym typeface="Inter"/>
            </a:endParaRPr>
          </a:p>
        </p:txBody>
      </p:sp>
      <p:sp>
        <p:nvSpPr>
          <p:cNvPr id="627" name="Google Shape;627;g3118fbdc7d1_0_386"/>
          <p:cNvSpPr/>
          <p:nvPr/>
        </p:nvSpPr>
        <p:spPr>
          <a:xfrm>
            <a:off x="2340315" y="3409310"/>
            <a:ext cx="6572400" cy="6303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Inter"/>
                <a:ea typeface="Inter"/>
                <a:cs typeface="Inter"/>
                <a:sym typeface="Inter"/>
              </a:rPr>
              <a:t>prinsip yang menekankan agar </a:t>
            </a:r>
            <a:r>
              <a:rPr lang="en" sz="1200" b="1">
                <a:solidFill>
                  <a:schemeClr val="dk1"/>
                </a:solidFill>
                <a:latin typeface="Inter"/>
                <a:ea typeface="Inter"/>
                <a:cs typeface="Inter"/>
                <a:sym typeface="Inter"/>
              </a:rPr>
              <a:t>kekerasan tidak terjadi kembali di lingkungan perguruan tinggi.</a:t>
            </a:r>
            <a:endParaRPr sz="1200" b="1">
              <a:solidFill>
                <a:schemeClr val="dk1"/>
              </a:solidFill>
              <a:latin typeface="Inter"/>
              <a:ea typeface="Inter"/>
              <a:cs typeface="Inter"/>
              <a:sym typeface="Inter"/>
            </a:endParaRPr>
          </a:p>
        </p:txBody>
      </p:sp>
      <p:sp>
        <p:nvSpPr>
          <p:cNvPr id="628" name="Google Shape;628;g3118fbdc7d1_0_386"/>
          <p:cNvSpPr/>
          <p:nvPr/>
        </p:nvSpPr>
        <p:spPr>
          <a:xfrm>
            <a:off x="353573" y="4081353"/>
            <a:ext cx="1911300" cy="630300"/>
          </a:xfrm>
          <a:prstGeom prst="rect">
            <a:avLst/>
          </a:prstGeom>
          <a:solidFill>
            <a:srgbClr val="012F66"/>
          </a:solidFill>
          <a:ln>
            <a:noFill/>
          </a:ln>
        </p:spPr>
        <p:txBody>
          <a:bodyPr spcFirstLastPara="1" wrap="square" lIns="91425" tIns="45700" rIns="91425" bIns="45700" anchor="ctr" anchorCtr="0">
            <a:noAutofit/>
          </a:bodyPr>
          <a:lstStyle/>
          <a:p>
            <a:pPr marL="228600" marR="0" lvl="0" indent="0" algn="l" rtl="0">
              <a:lnSpc>
                <a:spcPct val="100000"/>
              </a:lnSpc>
              <a:spcBef>
                <a:spcPts val="0"/>
              </a:spcBef>
              <a:spcAft>
                <a:spcPts val="0"/>
              </a:spcAft>
              <a:buClr>
                <a:srgbClr val="000000"/>
              </a:buClr>
              <a:buSzPts val="1700"/>
              <a:buFont typeface="Arial"/>
              <a:buNone/>
            </a:pPr>
            <a:r>
              <a:rPr lang="en" sz="1200">
                <a:solidFill>
                  <a:schemeClr val="lt1"/>
                </a:solidFill>
                <a:latin typeface="Inter Medium"/>
                <a:ea typeface="Inter Medium"/>
                <a:cs typeface="Inter Medium"/>
                <a:sym typeface="Inter Medium"/>
              </a:rPr>
              <a:t>Keberlanjutan pendidikan bagi mahasiswa</a:t>
            </a:r>
            <a:endParaRPr sz="1200" b="0" i="0" u="none" strike="noStrike" cap="none">
              <a:solidFill>
                <a:schemeClr val="lt1"/>
              </a:solidFill>
              <a:latin typeface="Inter Medium"/>
              <a:ea typeface="Inter Medium"/>
              <a:cs typeface="Inter Medium"/>
              <a:sym typeface="Inter Medium"/>
            </a:endParaRPr>
          </a:p>
        </p:txBody>
      </p:sp>
      <p:sp>
        <p:nvSpPr>
          <p:cNvPr id="629" name="Google Shape;629;g3118fbdc7d1_0_386"/>
          <p:cNvSpPr/>
          <p:nvPr/>
        </p:nvSpPr>
        <p:spPr>
          <a:xfrm>
            <a:off x="216398" y="4073146"/>
            <a:ext cx="396900" cy="350400"/>
          </a:xfrm>
          <a:prstGeom prst="roundRect">
            <a:avLst>
              <a:gd name="adj" fmla="val 16667"/>
            </a:avLst>
          </a:prstGeom>
          <a:solidFill>
            <a:srgbClr val="FFE5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200" b="1">
                <a:solidFill>
                  <a:srgbClr val="002060"/>
                </a:solidFill>
                <a:latin typeface="Inter"/>
                <a:ea typeface="Inter"/>
                <a:cs typeface="Inter"/>
                <a:sym typeface="Inter"/>
              </a:rPr>
              <a:t>10</a:t>
            </a:r>
            <a:endParaRPr sz="1200" b="1" i="0" u="none" strike="noStrike" cap="none">
              <a:solidFill>
                <a:srgbClr val="002060"/>
              </a:solidFill>
              <a:latin typeface="Inter"/>
              <a:ea typeface="Inter"/>
              <a:cs typeface="Inter"/>
              <a:sym typeface="Inter"/>
            </a:endParaRPr>
          </a:p>
        </p:txBody>
      </p:sp>
      <p:sp>
        <p:nvSpPr>
          <p:cNvPr id="630" name="Google Shape;630;g3118fbdc7d1_0_386"/>
          <p:cNvSpPr/>
          <p:nvPr/>
        </p:nvSpPr>
        <p:spPr>
          <a:xfrm>
            <a:off x="2344956" y="4081358"/>
            <a:ext cx="6572400" cy="6303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Inter"/>
                <a:ea typeface="Inter"/>
                <a:cs typeface="Inter"/>
                <a:sym typeface="Inter"/>
              </a:rPr>
              <a:t>prinsip yang </a:t>
            </a:r>
            <a:r>
              <a:rPr lang="en" sz="1200" b="1">
                <a:solidFill>
                  <a:schemeClr val="dk1"/>
                </a:solidFill>
                <a:latin typeface="Inter"/>
                <a:ea typeface="Inter"/>
                <a:cs typeface="Inter"/>
                <a:sym typeface="Inter"/>
              </a:rPr>
              <a:t>menjamin mahasiswa yang terlibat dalam kekerasan tetap mendapatkan akses pendidikan.</a:t>
            </a:r>
            <a:endParaRPr sz="1200" b="1">
              <a:solidFill>
                <a:schemeClr val="dk1"/>
              </a:solidFill>
              <a:latin typeface="Inter"/>
              <a:ea typeface="Inter"/>
              <a:cs typeface="Inter"/>
              <a:sym typeface="Inte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grpSp>
        <p:nvGrpSpPr>
          <p:cNvPr id="635" name="Google Shape;635;g3118fbdc7d1_0_431"/>
          <p:cNvGrpSpPr/>
          <p:nvPr/>
        </p:nvGrpSpPr>
        <p:grpSpPr>
          <a:xfrm>
            <a:off x="295712" y="603979"/>
            <a:ext cx="8569486" cy="4051182"/>
            <a:chOff x="363189" y="1896450"/>
            <a:chExt cx="7416900" cy="3650700"/>
          </a:xfrm>
        </p:grpSpPr>
        <p:sp>
          <p:nvSpPr>
            <p:cNvPr id="636" name="Google Shape;636;g3118fbdc7d1_0_431"/>
            <p:cNvSpPr/>
            <p:nvPr/>
          </p:nvSpPr>
          <p:spPr>
            <a:xfrm>
              <a:off x="363189" y="1896450"/>
              <a:ext cx="7416900" cy="3650700"/>
            </a:xfrm>
            <a:prstGeom prst="rect">
              <a:avLst/>
            </a:prstGeom>
            <a:solidFill>
              <a:srgbClr val="FFE5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g3118fbdc7d1_0_431"/>
            <p:cNvSpPr txBox="1"/>
            <p:nvPr/>
          </p:nvSpPr>
          <p:spPr>
            <a:xfrm>
              <a:off x="454013" y="2005317"/>
              <a:ext cx="7254900" cy="3194100"/>
            </a:xfrm>
            <a:prstGeom prst="rect">
              <a:avLst/>
            </a:prstGeom>
            <a:solidFill>
              <a:srgbClr val="FFE59A"/>
            </a:solidFill>
            <a:ln>
              <a:noFill/>
            </a:ln>
          </p:spPr>
          <p:txBody>
            <a:bodyPr spcFirstLastPara="1" wrap="square" lIns="0" tIns="12700" rIns="0" bIns="0" anchor="t" anchorCtr="0">
              <a:spAutoFit/>
            </a:bodyPr>
            <a:lstStyle/>
            <a:p>
              <a:pPr marL="457200" marR="0" lvl="0" indent="-311150" algn="l" rtl="0">
                <a:lnSpc>
                  <a:spcPct val="115000"/>
                </a:lnSpc>
                <a:spcBef>
                  <a:spcPts val="0"/>
                </a:spcBef>
                <a:spcAft>
                  <a:spcPts val="0"/>
                </a:spcAft>
                <a:buClr>
                  <a:schemeClr val="dk1"/>
                </a:buClr>
                <a:buSzPts val="1300"/>
                <a:buFont typeface="Inter"/>
                <a:buAutoNum type="alphaLcPeriod"/>
              </a:pPr>
              <a:r>
                <a:rPr lang="en" sz="1300" b="1">
                  <a:solidFill>
                    <a:schemeClr val="dk1"/>
                  </a:solidFill>
                  <a:latin typeface="Inter"/>
                  <a:ea typeface="Inter"/>
                  <a:cs typeface="Inter"/>
                  <a:sym typeface="Inter"/>
                </a:rPr>
                <a:t>Warga kampus</a:t>
              </a:r>
              <a:r>
                <a:rPr lang="en" sz="1300">
                  <a:solidFill>
                    <a:schemeClr val="dk1"/>
                  </a:solidFill>
                  <a:latin typeface="Inter"/>
                  <a:ea typeface="Inter"/>
                  <a:cs typeface="Inter"/>
                  <a:sym typeface="Inter"/>
                </a:rPr>
                <a:t>: mahasiswa, pendidik dan tenaga kependidikan.</a:t>
              </a:r>
              <a:endParaRPr sz="1300">
                <a:solidFill>
                  <a:schemeClr val="dk1"/>
                </a:solidFill>
                <a:latin typeface="Inter"/>
                <a:ea typeface="Inter"/>
                <a:cs typeface="Inter"/>
                <a:sym typeface="Inter"/>
              </a:endParaRPr>
            </a:p>
            <a:p>
              <a:pPr marL="457200" marR="0" lvl="0" indent="-311150" algn="l" rtl="0">
                <a:lnSpc>
                  <a:spcPct val="115000"/>
                </a:lnSpc>
                <a:spcBef>
                  <a:spcPts val="0"/>
                </a:spcBef>
                <a:spcAft>
                  <a:spcPts val="0"/>
                </a:spcAft>
                <a:buClr>
                  <a:schemeClr val="dk1"/>
                </a:buClr>
                <a:buSzPts val="1300"/>
                <a:buFont typeface="Inter"/>
                <a:buAutoNum type="alphaLcPeriod"/>
              </a:pPr>
              <a:r>
                <a:rPr lang="en" sz="1300" b="1">
                  <a:solidFill>
                    <a:schemeClr val="dk1"/>
                  </a:solidFill>
                  <a:latin typeface="Inter"/>
                  <a:ea typeface="Inter"/>
                  <a:cs typeface="Inter"/>
                  <a:sym typeface="Inter"/>
                </a:rPr>
                <a:t>Pemimpin perguruan tinggi</a:t>
              </a:r>
              <a:r>
                <a:rPr lang="en" sz="1300">
                  <a:solidFill>
                    <a:schemeClr val="dk1"/>
                  </a:solidFill>
                  <a:latin typeface="Inter"/>
                  <a:ea typeface="Inter"/>
                  <a:cs typeface="Inter"/>
                  <a:sym typeface="Inter"/>
                </a:rPr>
                <a:t>: rektor pada universitas dan institut, ketua pada sekolah tinggi, direktur pada politeknik, akademi, dan akademi komunitas.</a:t>
              </a:r>
              <a:endParaRPr sz="1300">
                <a:solidFill>
                  <a:schemeClr val="dk1"/>
                </a:solidFill>
                <a:latin typeface="Inter"/>
                <a:ea typeface="Inter"/>
                <a:cs typeface="Inter"/>
                <a:sym typeface="Inter"/>
              </a:endParaRPr>
            </a:p>
            <a:p>
              <a:pPr marL="457200" marR="0" lvl="0" indent="-311150" algn="l" rtl="0">
                <a:lnSpc>
                  <a:spcPct val="115000"/>
                </a:lnSpc>
                <a:spcBef>
                  <a:spcPts val="0"/>
                </a:spcBef>
                <a:spcAft>
                  <a:spcPts val="0"/>
                </a:spcAft>
                <a:buClr>
                  <a:schemeClr val="dk1"/>
                </a:buClr>
                <a:buSzPts val="1300"/>
                <a:buFont typeface="Inter"/>
                <a:buAutoNum type="alphaLcPeriod"/>
              </a:pPr>
              <a:r>
                <a:rPr lang="en" sz="1300" b="1">
                  <a:solidFill>
                    <a:schemeClr val="dk1"/>
                  </a:solidFill>
                  <a:latin typeface="Inter"/>
                  <a:ea typeface="Inter"/>
                  <a:cs typeface="Inter"/>
                  <a:sym typeface="Inter"/>
                </a:rPr>
                <a:t>Mitra perguruan tinggi</a:t>
              </a:r>
              <a:r>
                <a:rPr lang="en" sz="1300">
                  <a:solidFill>
                    <a:schemeClr val="dk1"/>
                  </a:solidFill>
                  <a:latin typeface="Inter"/>
                  <a:ea typeface="Inter"/>
                  <a:cs typeface="Inter"/>
                  <a:sym typeface="Inter"/>
                </a:rPr>
                <a:t>: badan hukum atau perseorangan yang bekerja sama dengan perguruan tinggi dalam pelaksanaan Tridharma Perguruan Tinggi.</a:t>
              </a:r>
              <a:endParaRPr sz="1300">
                <a:solidFill>
                  <a:schemeClr val="dk1"/>
                </a:solidFill>
                <a:latin typeface="Inter"/>
                <a:ea typeface="Inter"/>
                <a:cs typeface="Inter"/>
                <a:sym typeface="Inter"/>
              </a:endParaRPr>
            </a:p>
            <a:p>
              <a:pPr marL="0" marR="0" lvl="0" indent="0" algn="l" rtl="0">
                <a:lnSpc>
                  <a:spcPct val="115000"/>
                </a:lnSpc>
                <a:spcBef>
                  <a:spcPts val="0"/>
                </a:spcBef>
                <a:spcAft>
                  <a:spcPts val="0"/>
                </a:spcAft>
                <a:buNone/>
              </a:pPr>
              <a:endParaRPr sz="1300">
                <a:solidFill>
                  <a:schemeClr val="dk1"/>
                </a:solidFill>
                <a:latin typeface="Inter"/>
                <a:ea typeface="Inter"/>
                <a:cs typeface="Inter"/>
                <a:sym typeface="Inter"/>
              </a:endParaRPr>
            </a:p>
            <a:p>
              <a:pPr marL="0" marR="0" lvl="0" indent="0" algn="l" rtl="0">
                <a:lnSpc>
                  <a:spcPct val="115000"/>
                </a:lnSpc>
                <a:spcBef>
                  <a:spcPts val="0"/>
                </a:spcBef>
                <a:spcAft>
                  <a:spcPts val="0"/>
                </a:spcAft>
                <a:buNone/>
              </a:pPr>
              <a:r>
                <a:rPr lang="en" sz="1300">
                  <a:solidFill>
                    <a:schemeClr val="dk1"/>
                  </a:solidFill>
                  <a:latin typeface="Inter"/>
                  <a:ea typeface="Inter"/>
                  <a:cs typeface="Inter"/>
                  <a:sym typeface="Inter"/>
                </a:rPr>
                <a:t>Lokasinya dalam pelaksanaan </a:t>
              </a:r>
              <a:r>
                <a:rPr lang="en" sz="1300" b="1">
                  <a:solidFill>
                    <a:schemeClr val="dk1"/>
                  </a:solidFill>
                  <a:latin typeface="Inter"/>
                  <a:ea typeface="Inter"/>
                  <a:cs typeface="Inter"/>
                  <a:sym typeface="Inter"/>
                </a:rPr>
                <a:t>Tridharma Perguruan Tinggi</a:t>
              </a:r>
              <a:r>
                <a:rPr lang="en" sz="1300">
                  <a:solidFill>
                    <a:schemeClr val="dk1"/>
                  </a:solidFill>
                  <a:latin typeface="Inter"/>
                  <a:ea typeface="Inter"/>
                  <a:cs typeface="Inter"/>
                  <a:sym typeface="Inter"/>
                </a:rPr>
                <a:t>:</a:t>
              </a:r>
              <a:endParaRPr sz="1300">
                <a:solidFill>
                  <a:schemeClr val="dk1"/>
                </a:solidFill>
                <a:latin typeface="Inter"/>
                <a:ea typeface="Inter"/>
                <a:cs typeface="Inter"/>
                <a:sym typeface="Inter"/>
              </a:endParaRPr>
            </a:p>
            <a:p>
              <a:pPr marL="457200" marR="0" lvl="0" indent="-311150" algn="l" rtl="0">
                <a:lnSpc>
                  <a:spcPct val="115000"/>
                </a:lnSpc>
                <a:spcBef>
                  <a:spcPts val="0"/>
                </a:spcBef>
                <a:spcAft>
                  <a:spcPts val="0"/>
                </a:spcAft>
                <a:buClr>
                  <a:schemeClr val="dk1"/>
                </a:buClr>
                <a:buSzPts val="1300"/>
                <a:buFont typeface="Inter"/>
                <a:buAutoNum type="alphaLcPeriod"/>
              </a:pPr>
              <a:r>
                <a:rPr lang="en" sz="1300">
                  <a:solidFill>
                    <a:schemeClr val="dk1"/>
                  </a:solidFill>
                  <a:latin typeface="Inter"/>
                  <a:ea typeface="Inter"/>
                  <a:cs typeface="Inter"/>
                  <a:sym typeface="Inter"/>
                </a:rPr>
                <a:t>di dalam perguruan tinggi;</a:t>
              </a:r>
              <a:endParaRPr sz="1300">
                <a:solidFill>
                  <a:schemeClr val="dk1"/>
                </a:solidFill>
                <a:latin typeface="Inter"/>
                <a:ea typeface="Inter"/>
                <a:cs typeface="Inter"/>
                <a:sym typeface="Inter"/>
              </a:endParaRPr>
            </a:p>
            <a:p>
              <a:pPr marL="457200" marR="0" lvl="0" indent="-311150" algn="l" rtl="0">
                <a:lnSpc>
                  <a:spcPct val="115000"/>
                </a:lnSpc>
                <a:spcBef>
                  <a:spcPts val="0"/>
                </a:spcBef>
                <a:spcAft>
                  <a:spcPts val="0"/>
                </a:spcAft>
                <a:buClr>
                  <a:schemeClr val="dk1"/>
                </a:buClr>
                <a:buSzPts val="1300"/>
                <a:buFont typeface="Inter"/>
                <a:buAutoNum type="alphaLcPeriod"/>
              </a:pPr>
              <a:r>
                <a:rPr lang="en" sz="1300">
                  <a:solidFill>
                    <a:schemeClr val="dk1"/>
                  </a:solidFill>
                  <a:latin typeface="Inter"/>
                  <a:ea typeface="Inter"/>
                  <a:cs typeface="Inter"/>
                  <a:sym typeface="Inter"/>
                </a:rPr>
                <a:t>di luar perguruan tinggi; dan/atau</a:t>
              </a:r>
              <a:endParaRPr sz="1300">
                <a:solidFill>
                  <a:schemeClr val="dk1"/>
                </a:solidFill>
                <a:latin typeface="Inter"/>
                <a:ea typeface="Inter"/>
                <a:cs typeface="Inter"/>
                <a:sym typeface="Inter"/>
              </a:endParaRPr>
            </a:p>
            <a:p>
              <a:pPr marL="457200" marR="0" lvl="0" indent="-311150" algn="l" rtl="0">
                <a:lnSpc>
                  <a:spcPct val="115000"/>
                </a:lnSpc>
                <a:spcBef>
                  <a:spcPts val="0"/>
                </a:spcBef>
                <a:spcAft>
                  <a:spcPts val="0"/>
                </a:spcAft>
                <a:buClr>
                  <a:schemeClr val="dk1"/>
                </a:buClr>
                <a:buSzPts val="1300"/>
                <a:buFont typeface="Inter"/>
                <a:buAutoNum type="alphaLcPeriod"/>
              </a:pPr>
              <a:r>
                <a:rPr lang="en" sz="1300">
                  <a:solidFill>
                    <a:schemeClr val="dk1"/>
                  </a:solidFill>
                  <a:latin typeface="Inter"/>
                  <a:ea typeface="Inter"/>
                  <a:cs typeface="Inter"/>
                  <a:sym typeface="Inter"/>
                </a:rPr>
                <a:t>yang melibatkan lebih dari 1 (satu) perguruan tinggi dan/atau dalam lokasi lain yang terkait.*</a:t>
              </a:r>
              <a:endParaRPr sz="1300">
                <a:solidFill>
                  <a:schemeClr val="dk1"/>
                </a:solidFill>
                <a:latin typeface="Inter"/>
                <a:ea typeface="Inter"/>
                <a:cs typeface="Inter"/>
                <a:sym typeface="Inter"/>
              </a:endParaRPr>
            </a:p>
            <a:p>
              <a:pPr marL="0" marR="0" lvl="0" indent="0" algn="l" rtl="0">
                <a:lnSpc>
                  <a:spcPct val="115000"/>
                </a:lnSpc>
                <a:spcBef>
                  <a:spcPts val="0"/>
                </a:spcBef>
                <a:spcAft>
                  <a:spcPts val="0"/>
                </a:spcAft>
                <a:buNone/>
              </a:pPr>
              <a:endParaRPr sz="1300">
                <a:solidFill>
                  <a:schemeClr val="dk1"/>
                </a:solidFill>
                <a:latin typeface="Inter"/>
                <a:ea typeface="Inter"/>
                <a:cs typeface="Inter"/>
                <a:sym typeface="Inter"/>
              </a:endParaRPr>
            </a:p>
            <a:p>
              <a:pPr marL="0" lvl="0" indent="0" algn="l" rtl="0">
                <a:spcBef>
                  <a:spcPts val="0"/>
                </a:spcBef>
                <a:spcAft>
                  <a:spcPts val="0"/>
                </a:spcAft>
                <a:buClr>
                  <a:schemeClr val="dk1"/>
                </a:buClr>
                <a:buSzPts val="1200"/>
                <a:buFont typeface="Arial"/>
                <a:buNone/>
              </a:pPr>
              <a:r>
                <a:rPr lang="en" sz="1300" b="1">
                  <a:solidFill>
                    <a:schemeClr val="dk1"/>
                  </a:solidFill>
                  <a:latin typeface="Inter"/>
                  <a:ea typeface="Inter"/>
                  <a:cs typeface="Inter"/>
                  <a:sym typeface="Inter"/>
                </a:rPr>
                <a:t>*Catatan: </a:t>
              </a:r>
              <a:r>
                <a:rPr lang="en" sz="1300">
                  <a:solidFill>
                    <a:schemeClr val="dk1"/>
                  </a:solidFill>
                  <a:latin typeface="Inter"/>
                  <a:ea typeface="Inter"/>
                  <a:cs typeface="Inter"/>
                  <a:sym typeface="Inter"/>
                </a:rPr>
                <a:t>kasus kekerasan yang melibatkan lebih dari perguruan tinggi dan/atau dalam lokasi lain yang terkait </a:t>
              </a:r>
              <a:r>
                <a:rPr lang="en" sz="1300" b="1">
                  <a:solidFill>
                    <a:schemeClr val="dk1"/>
                  </a:solidFill>
                  <a:latin typeface="Inter"/>
                  <a:ea typeface="Inter"/>
                  <a:cs typeface="Inter"/>
                  <a:sym typeface="Inter"/>
                </a:rPr>
                <a:t>misalnya</a:t>
              </a:r>
              <a:r>
                <a:rPr lang="en" sz="1300">
                  <a:solidFill>
                    <a:schemeClr val="dk1"/>
                  </a:solidFill>
                  <a:latin typeface="Inter"/>
                  <a:ea typeface="Inter"/>
                  <a:cs typeface="Inter"/>
                  <a:sym typeface="Inter"/>
                </a:rPr>
                <a:t> kasus kekerasan yang terjadi dalam konteks:</a:t>
              </a:r>
              <a:endParaRPr sz="1300">
                <a:solidFill>
                  <a:schemeClr val="dk1"/>
                </a:solidFill>
                <a:latin typeface="Inter"/>
                <a:ea typeface="Inter"/>
                <a:cs typeface="Inter"/>
                <a:sym typeface="Inter"/>
              </a:endParaRPr>
            </a:p>
            <a:p>
              <a:pPr marL="457200" lvl="0" indent="-311150" algn="l" rtl="0">
                <a:spcBef>
                  <a:spcPts val="0"/>
                </a:spcBef>
                <a:spcAft>
                  <a:spcPts val="0"/>
                </a:spcAft>
                <a:buClr>
                  <a:schemeClr val="dk1"/>
                </a:buClr>
                <a:buSzPts val="1300"/>
                <a:buFont typeface="Inter"/>
                <a:buAutoNum type="alphaLcPeriod"/>
              </a:pPr>
              <a:r>
                <a:rPr lang="en" sz="1300">
                  <a:solidFill>
                    <a:schemeClr val="dk1"/>
                  </a:solidFill>
                  <a:latin typeface="Inter"/>
                  <a:ea typeface="Inter"/>
                  <a:cs typeface="Inter"/>
                  <a:sym typeface="Inter"/>
                </a:rPr>
                <a:t>magang;</a:t>
              </a:r>
              <a:endParaRPr sz="1300">
                <a:solidFill>
                  <a:schemeClr val="dk1"/>
                </a:solidFill>
                <a:latin typeface="Inter"/>
                <a:ea typeface="Inter"/>
                <a:cs typeface="Inter"/>
                <a:sym typeface="Inter"/>
              </a:endParaRPr>
            </a:p>
            <a:p>
              <a:pPr marL="457200" lvl="0" indent="-311150" algn="l" rtl="0">
                <a:spcBef>
                  <a:spcPts val="0"/>
                </a:spcBef>
                <a:spcAft>
                  <a:spcPts val="0"/>
                </a:spcAft>
                <a:buClr>
                  <a:schemeClr val="dk1"/>
                </a:buClr>
                <a:buSzPts val="1300"/>
                <a:buFont typeface="Inter"/>
                <a:buAutoNum type="alphaLcPeriod"/>
              </a:pPr>
              <a:r>
                <a:rPr lang="en" sz="1300">
                  <a:solidFill>
                    <a:schemeClr val="dk1"/>
                  </a:solidFill>
                  <a:latin typeface="Inter"/>
                  <a:ea typeface="Inter"/>
                  <a:cs typeface="Inter"/>
                  <a:sym typeface="Inter"/>
                </a:rPr>
                <a:t>pertukaran mahasiswa; atau </a:t>
              </a:r>
              <a:endParaRPr sz="1300">
                <a:solidFill>
                  <a:schemeClr val="dk1"/>
                </a:solidFill>
                <a:latin typeface="Inter"/>
                <a:ea typeface="Inter"/>
                <a:cs typeface="Inter"/>
                <a:sym typeface="Inter"/>
              </a:endParaRPr>
            </a:p>
            <a:p>
              <a:pPr marL="457200" lvl="0" indent="-311150" algn="l" rtl="0">
                <a:spcBef>
                  <a:spcPts val="0"/>
                </a:spcBef>
                <a:spcAft>
                  <a:spcPts val="0"/>
                </a:spcAft>
                <a:buClr>
                  <a:schemeClr val="dk1"/>
                </a:buClr>
                <a:buSzPts val="1300"/>
                <a:buFont typeface="Inter"/>
                <a:buAutoNum type="alphaLcPeriod"/>
              </a:pPr>
              <a:r>
                <a:rPr lang="en" sz="1300">
                  <a:solidFill>
                    <a:schemeClr val="dk1"/>
                  </a:solidFill>
                  <a:latin typeface="Inter"/>
                  <a:ea typeface="Inter"/>
                  <a:cs typeface="Inter"/>
                  <a:sym typeface="Inter"/>
                </a:rPr>
                <a:t>Kuliah Kerja Nyata (KKN).</a:t>
              </a:r>
              <a:endParaRPr>
                <a:solidFill>
                  <a:schemeClr val="dk1"/>
                </a:solidFill>
                <a:latin typeface="Inter"/>
                <a:ea typeface="Inter"/>
                <a:cs typeface="Inter"/>
                <a:sym typeface="Inter"/>
              </a:endParaRPr>
            </a:p>
          </p:txBody>
        </p:sp>
      </p:grpSp>
      <p:sp>
        <p:nvSpPr>
          <p:cNvPr id="638" name="Google Shape;638;g3118fbdc7d1_0_431"/>
          <p:cNvSpPr txBox="1"/>
          <p:nvPr/>
        </p:nvSpPr>
        <p:spPr>
          <a:xfrm>
            <a:off x="392459" y="133018"/>
            <a:ext cx="541800" cy="19740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Calibri"/>
                <a:ea typeface="Calibri"/>
                <a:cs typeface="Calibri"/>
                <a:sym typeface="Calibri"/>
              </a:rPr>
              <a:t>Ba I</a:t>
            </a:r>
            <a:endParaRPr sz="1200" b="0" i="0" u="none" strike="noStrike" cap="none">
              <a:solidFill>
                <a:schemeClr val="lt1"/>
              </a:solidFill>
              <a:latin typeface="Calibri"/>
              <a:ea typeface="Calibri"/>
              <a:cs typeface="Calibri"/>
              <a:sym typeface="Calibri"/>
            </a:endParaRPr>
          </a:p>
        </p:txBody>
      </p:sp>
      <p:sp>
        <p:nvSpPr>
          <p:cNvPr id="639" name="Google Shape;639;g3118fbdc7d1_0_431"/>
          <p:cNvSpPr txBox="1"/>
          <p:nvPr/>
        </p:nvSpPr>
        <p:spPr>
          <a:xfrm>
            <a:off x="5345678" y="137163"/>
            <a:ext cx="541800" cy="19740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640" name="Google Shape;640;g3118fbdc7d1_0_431"/>
          <p:cNvSpPr txBox="1"/>
          <p:nvPr/>
        </p:nvSpPr>
        <p:spPr>
          <a:xfrm>
            <a:off x="0" y="54300"/>
            <a:ext cx="9144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n" sz="1800" b="1">
                <a:solidFill>
                  <a:srgbClr val="002060"/>
                </a:solidFill>
                <a:latin typeface="Inter"/>
                <a:ea typeface="Inter"/>
                <a:cs typeface="Inter"/>
                <a:sym typeface="Inter"/>
              </a:rPr>
              <a:t>Sasaran Permendikbudristek Nomor 55 tahun 2024:</a:t>
            </a:r>
            <a:endParaRPr sz="1800" b="1" i="0" u="none" strike="noStrike" cap="none">
              <a:solidFill>
                <a:srgbClr val="002060"/>
              </a:solidFill>
              <a:latin typeface="Inter"/>
              <a:ea typeface="Inter"/>
              <a:cs typeface="Inter"/>
              <a:sym typeface="Inte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g3118fbdc7d1_0_587"/>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37</a:t>
            </a:fld>
            <a:endParaRPr/>
          </a:p>
        </p:txBody>
      </p:sp>
      <p:sp>
        <p:nvSpPr>
          <p:cNvPr id="646" name="Google Shape;646;g3118fbdc7d1_0_587"/>
          <p:cNvSpPr txBox="1"/>
          <p:nvPr/>
        </p:nvSpPr>
        <p:spPr>
          <a:xfrm>
            <a:off x="0" y="54300"/>
            <a:ext cx="91440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800" b="1">
                <a:solidFill>
                  <a:srgbClr val="002060"/>
                </a:solidFill>
                <a:latin typeface="Inter"/>
                <a:ea typeface="Inter"/>
                <a:cs typeface="Inter"/>
                <a:sym typeface="Inter"/>
              </a:rPr>
              <a:t>Pencegahan Kekerasan di Perguruan Tinggi Menjadi Tanggung Jawab Utama Pimpinan Perguruan Tinggi melalui 3 (tiga) hal:</a:t>
            </a:r>
            <a:endParaRPr sz="1800" b="1" i="0" u="none" strike="noStrike" cap="none">
              <a:solidFill>
                <a:srgbClr val="002060"/>
              </a:solidFill>
              <a:latin typeface="Inter"/>
              <a:ea typeface="Inter"/>
              <a:cs typeface="Inter"/>
              <a:sym typeface="Inter"/>
            </a:endParaRPr>
          </a:p>
        </p:txBody>
      </p:sp>
      <p:sp>
        <p:nvSpPr>
          <p:cNvPr id="647" name="Google Shape;647;g3118fbdc7d1_0_587"/>
          <p:cNvSpPr/>
          <p:nvPr/>
        </p:nvSpPr>
        <p:spPr>
          <a:xfrm>
            <a:off x="172375" y="793200"/>
            <a:ext cx="1165500" cy="1803000"/>
          </a:xfrm>
          <a:prstGeom prst="rect">
            <a:avLst/>
          </a:prstGeom>
          <a:solidFill>
            <a:srgbClr val="135D9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Inter"/>
                <a:ea typeface="Inter"/>
                <a:cs typeface="Inter"/>
                <a:sym typeface="Inter"/>
              </a:rPr>
              <a:t>Penguatan tata kelola</a:t>
            </a:r>
            <a:endParaRPr sz="1200" b="1">
              <a:solidFill>
                <a:schemeClr val="lt1"/>
              </a:solidFill>
              <a:latin typeface="Inter"/>
              <a:ea typeface="Inter"/>
              <a:cs typeface="Inter"/>
              <a:sym typeface="Inter"/>
            </a:endParaRPr>
          </a:p>
        </p:txBody>
      </p:sp>
      <p:sp>
        <p:nvSpPr>
          <p:cNvPr id="648" name="Google Shape;648;g3118fbdc7d1_0_587"/>
          <p:cNvSpPr/>
          <p:nvPr/>
        </p:nvSpPr>
        <p:spPr>
          <a:xfrm>
            <a:off x="1403600" y="793200"/>
            <a:ext cx="7600800" cy="1803000"/>
          </a:xfrm>
          <a:prstGeom prst="rect">
            <a:avLst/>
          </a:prstGeom>
          <a:solidFill>
            <a:srgbClr val="CFE2F3"/>
          </a:solid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chemeClr val="dk1"/>
              </a:buClr>
              <a:buSzPts val="1200"/>
              <a:buFont typeface="Inter"/>
              <a:buAutoNum type="arabicPeriod"/>
            </a:pPr>
            <a:r>
              <a:rPr lang="en" sz="1200">
                <a:solidFill>
                  <a:schemeClr val="dk1"/>
                </a:solidFill>
                <a:latin typeface="Inter"/>
                <a:ea typeface="Inter"/>
                <a:cs typeface="Inter"/>
                <a:sym typeface="Inter"/>
              </a:rPr>
              <a:t>Menyusun dan menetapkan kebijakan PPKPT</a:t>
            </a:r>
            <a:endParaRPr sz="1200">
              <a:solidFill>
                <a:schemeClr val="dk1"/>
              </a:solidFill>
              <a:latin typeface="Inter"/>
              <a:ea typeface="Inter"/>
              <a:cs typeface="Inter"/>
              <a:sym typeface="Inter"/>
            </a:endParaRPr>
          </a:p>
          <a:p>
            <a:pPr marL="457200" lvl="0" indent="-304800" algn="l" rtl="0">
              <a:lnSpc>
                <a:spcPct val="115000"/>
              </a:lnSpc>
              <a:spcBef>
                <a:spcPts val="0"/>
              </a:spcBef>
              <a:spcAft>
                <a:spcPts val="0"/>
              </a:spcAft>
              <a:buClr>
                <a:schemeClr val="dk1"/>
              </a:buClr>
              <a:buSzPts val="1200"/>
              <a:buFont typeface="Inter"/>
              <a:buAutoNum type="arabicPeriod"/>
            </a:pPr>
            <a:r>
              <a:rPr lang="en" sz="1200">
                <a:solidFill>
                  <a:schemeClr val="dk1"/>
                </a:solidFill>
                <a:latin typeface="Inter"/>
                <a:ea typeface="Inter"/>
                <a:cs typeface="Inter"/>
                <a:sym typeface="Inter"/>
              </a:rPr>
              <a:t>Menjalankan kebijakan PPKPT</a:t>
            </a:r>
            <a:endParaRPr sz="1200">
              <a:solidFill>
                <a:schemeClr val="dk1"/>
              </a:solidFill>
              <a:latin typeface="Inter"/>
              <a:ea typeface="Inter"/>
              <a:cs typeface="Inter"/>
              <a:sym typeface="Inter"/>
            </a:endParaRPr>
          </a:p>
          <a:p>
            <a:pPr marL="457200" lvl="0" indent="-304800" algn="l" rtl="0">
              <a:lnSpc>
                <a:spcPct val="115000"/>
              </a:lnSpc>
              <a:spcBef>
                <a:spcPts val="0"/>
              </a:spcBef>
              <a:spcAft>
                <a:spcPts val="0"/>
              </a:spcAft>
              <a:buClr>
                <a:schemeClr val="dk1"/>
              </a:buClr>
              <a:buSzPts val="1200"/>
              <a:buFont typeface="Inter"/>
              <a:buAutoNum type="arabicPeriod"/>
            </a:pPr>
            <a:r>
              <a:rPr lang="en" sz="1200">
                <a:solidFill>
                  <a:schemeClr val="dk1"/>
                </a:solidFill>
                <a:latin typeface="Inter"/>
                <a:ea typeface="Inter"/>
                <a:cs typeface="Inter"/>
                <a:sym typeface="Inter"/>
              </a:rPr>
              <a:t>Merencanakan dan melaksanakan program PPKPT</a:t>
            </a:r>
            <a:endParaRPr sz="1200">
              <a:solidFill>
                <a:schemeClr val="dk1"/>
              </a:solidFill>
              <a:latin typeface="Inter"/>
              <a:ea typeface="Inter"/>
              <a:cs typeface="Inter"/>
              <a:sym typeface="Inter"/>
            </a:endParaRPr>
          </a:p>
          <a:p>
            <a:pPr marL="457200" lvl="0" indent="-304800" algn="l" rtl="0">
              <a:lnSpc>
                <a:spcPct val="115000"/>
              </a:lnSpc>
              <a:spcBef>
                <a:spcPts val="0"/>
              </a:spcBef>
              <a:spcAft>
                <a:spcPts val="0"/>
              </a:spcAft>
              <a:buClr>
                <a:schemeClr val="dk1"/>
              </a:buClr>
              <a:buSzPts val="1200"/>
              <a:buFont typeface="Inter"/>
              <a:buAutoNum type="arabicPeriod"/>
            </a:pPr>
            <a:r>
              <a:rPr lang="en" sz="1200">
                <a:solidFill>
                  <a:schemeClr val="dk1"/>
                </a:solidFill>
                <a:latin typeface="Inter"/>
                <a:ea typeface="Inter"/>
                <a:cs typeface="Inter"/>
                <a:sym typeface="Inter"/>
              </a:rPr>
              <a:t>Mengalokasikan pendanaan untuk PPKPT</a:t>
            </a:r>
            <a:endParaRPr sz="1200">
              <a:solidFill>
                <a:schemeClr val="dk1"/>
              </a:solidFill>
              <a:latin typeface="Inter"/>
              <a:ea typeface="Inter"/>
              <a:cs typeface="Inter"/>
              <a:sym typeface="Inter"/>
            </a:endParaRPr>
          </a:p>
          <a:p>
            <a:pPr marL="457200" lvl="0" indent="-304800" algn="l" rtl="0">
              <a:lnSpc>
                <a:spcPct val="115000"/>
              </a:lnSpc>
              <a:spcBef>
                <a:spcPts val="0"/>
              </a:spcBef>
              <a:spcAft>
                <a:spcPts val="0"/>
              </a:spcAft>
              <a:buClr>
                <a:schemeClr val="dk1"/>
              </a:buClr>
              <a:buSzPts val="1200"/>
              <a:buFont typeface="Inter"/>
              <a:buAutoNum type="arabicPeriod"/>
            </a:pPr>
            <a:r>
              <a:rPr lang="en" sz="1200">
                <a:solidFill>
                  <a:schemeClr val="dk1"/>
                </a:solidFill>
                <a:latin typeface="Inter"/>
                <a:ea typeface="Inter"/>
                <a:cs typeface="Inter"/>
                <a:sym typeface="Inter"/>
              </a:rPr>
              <a:t>Membentuk satuan tugas</a:t>
            </a:r>
            <a:endParaRPr sz="1200">
              <a:solidFill>
                <a:schemeClr val="dk1"/>
              </a:solidFill>
              <a:latin typeface="Inter"/>
              <a:ea typeface="Inter"/>
              <a:cs typeface="Inter"/>
              <a:sym typeface="Inter"/>
            </a:endParaRPr>
          </a:p>
          <a:p>
            <a:pPr marL="457200" lvl="0" indent="-304800" algn="l" rtl="0">
              <a:lnSpc>
                <a:spcPct val="115000"/>
              </a:lnSpc>
              <a:spcBef>
                <a:spcPts val="0"/>
              </a:spcBef>
              <a:spcAft>
                <a:spcPts val="0"/>
              </a:spcAft>
              <a:buClr>
                <a:schemeClr val="dk1"/>
              </a:buClr>
              <a:buSzPts val="1200"/>
              <a:buFont typeface="Inter"/>
              <a:buAutoNum type="arabicPeriod"/>
            </a:pPr>
            <a:r>
              <a:rPr lang="en" sz="1200">
                <a:solidFill>
                  <a:schemeClr val="dk1"/>
                </a:solidFill>
                <a:latin typeface="Inter"/>
                <a:ea typeface="Inter"/>
                <a:cs typeface="Inter"/>
                <a:sym typeface="Inter"/>
              </a:rPr>
              <a:t>Memfasilitasi pelaksanaan tugas, fungsi, hak dan wewenang satuan tugas</a:t>
            </a:r>
            <a:endParaRPr sz="1200">
              <a:solidFill>
                <a:schemeClr val="dk1"/>
              </a:solidFill>
              <a:latin typeface="Inter"/>
              <a:ea typeface="Inter"/>
              <a:cs typeface="Inter"/>
              <a:sym typeface="Inter"/>
            </a:endParaRPr>
          </a:p>
          <a:p>
            <a:pPr marL="457200" lvl="0" indent="-304800" algn="l" rtl="0">
              <a:lnSpc>
                <a:spcPct val="115000"/>
              </a:lnSpc>
              <a:spcBef>
                <a:spcPts val="0"/>
              </a:spcBef>
              <a:spcAft>
                <a:spcPts val="0"/>
              </a:spcAft>
              <a:buClr>
                <a:schemeClr val="dk1"/>
              </a:buClr>
              <a:buSzPts val="1200"/>
              <a:buFont typeface="Inter"/>
              <a:buAutoNum type="arabicPeriod"/>
            </a:pPr>
            <a:r>
              <a:rPr lang="en" sz="1200">
                <a:solidFill>
                  <a:schemeClr val="dk1"/>
                </a:solidFill>
                <a:latin typeface="Inter"/>
                <a:ea typeface="Inter"/>
                <a:cs typeface="Inter"/>
                <a:sym typeface="Inter"/>
              </a:rPr>
              <a:t>Memastikan kerja sama dengan mitra perguruan tinggi terdapat komitmen PPKPT</a:t>
            </a:r>
            <a:endParaRPr sz="1200">
              <a:solidFill>
                <a:schemeClr val="dk1"/>
              </a:solidFill>
              <a:latin typeface="Inter"/>
              <a:ea typeface="Inter"/>
              <a:cs typeface="Inter"/>
              <a:sym typeface="Inter"/>
            </a:endParaRPr>
          </a:p>
          <a:p>
            <a:pPr marL="457200" lvl="0" indent="-304800" algn="l" rtl="0">
              <a:lnSpc>
                <a:spcPct val="115000"/>
              </a:lnSpc>
              <a:spcBef>
                <a:spcPts val="0"/>
              </a:spcBef>
              <a:spcAft>
                <a:spcPts val="0"/>
              </a:spcAft>
              <a:buClr>
                <a:schemeClr val="dk1"/>
              </a:buClr>
              <a:buSzPts val="1200"/>
              <a:buFont typeface="Inter"/>
              <a:buAutoNum type="arabicPeriod"/>
            </a:pPr>
            <a:r>
              <a:rPr lang="en" sz="1200">
                <a:solidFill>
                  <a:schemeClr val="dk1"/>
                </a:solidFill>
                <a:latin typeface="Inter"/>
                <a:ea typeface="Inter"/>
                <a:cs typeface="Inter"/>
                <a:sym typeface="Inter"/>
              </a:rPr>
              <a:t>Memberikan pendampingan, pelindungan, dan/atau pemulihan korban atau saksi</a:t>
            </a:r>
            <a:endParaRPr sz="1200">
              <a:solidFill>
                <a:schemeClr val="dk1"/>
              </a:solidFill>
              <a:latin typeface="Inter"/>
              <a:ea typeface="Inter"/>
              <a:cs typeface="Inter"/>
              <a:sym typeface="Inter"/>
            </a:endParaRPr>
          </a:p>
        </p:txBody>
      </p:sp>
      <p:sp>
        <p:nvSpPr>
          <p:cNvPr id="649" name="Google Shape;649;g3118fbdc7d1_0_587"/>
          <p:cNvSpPr/>
          <p:nvPr/>
        </p:nvSpPr>
        <p:spPr>
          <a:xfrm>
            <a:off x="172375" y="2645977"/>
            <a:ext cx="1165500" cy="722100"/>
          </a:xfrm>
          <a:prstGeom prst="rect">
            <a:avLst/>
          </a:prstGeom>
          <a:solidFill>
            <a:srgbClr val="135D9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Inter"/>
                <a:ea typeface="Inter"/>
                <a:cs typeface="Inter"/>
                <a:sym typeface="Inter"/>
              </a:rPr>
              <a:t>Edukasi</a:t>
            </a:r>
            <a:endParaRPr sz="1200" b="1">
              <a:solidFill>
                <a:schemeClr val="lt1"/>
              </a:solidFill>
              <a:latin typeface="Inter"/>
              <a:ea typeface="Inter"/>
              <a:cs typeface="Inter"/>
              <a:sym typeface="Inter"/>
            </a:endParaRPr>
          </a:p>
        </p:txBody>
      </p:sp>
      <p:sp>
        <p:nvSpPr>
          <p:cNvPr id="650" name="Google Shape;650;g3118fbdc7d1_0_587"/>
          <p:cNvSpPr/>
          <p:nvPr/>
        </p:nvSpPr>
        <p:spPr>
          <a:xfrm>
            <a:off x="1403600" y="2645988"/>
            <a:ext cx="7600800" cy="722100"/>
          </a:xfrm>
          <a:prstGeom prst="rect">
            <a:avLst/>
          </a:prstGeom>
          <a:solidFill>
            <a:srgbClr val="CFE2F3"/>
          </a:solid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chemeClr val="dk1"/>
              </a:buClr>
              <a:buSzPts val="1200"/>
              <a:buFont typeface="Inter"/>
              <a:buAutoNum type="arabicPeriod"/>
            </a:pPr>
            <a:r>
              <a:rPr lang="en" sz="1200">
                <a:solidFill>
                  <a:schemeClr val="dk1"/>
                </a:solidFill>
                <a:latin typeface="Inter"/>
                <a:ea typeface="Inter"/>
                <a:cs typeface="Inter"/>
                <a:sym typeface="Inter"/>
              </a:rPr>
              <a:t>Melakukan sosialisasi kebijakan dan program PPKPT</a:t>
            </a:r>
            <a:endParaRPr sz="1200">
              <a:solidFill>
                <a:schemeClr val="dk1"/>
              </a:solidFill>
              <a:latin typeface="Inter"/>
              <a:ea typeface="Inter"/>
              <a:cs typeface="Inter"/>
              <a:sym typeface="Inter"/>
            </a:endParaRPr>
          </a:p>
          <a:p>
            <a:pPr marL="457200" lvl="0" indent="-304800" algn="l" rtl="0">
              <a:lnSpc>
                <a:spcPct val="115000"/>
              </a:lnSpc>
              <a:spcBef>
                <a:spcPts val="0"/>
              </a:spcBef>
              <a:spcAft>
                <a:spcPts val="0"/>
              </a:spcAft>
              <a:buClr>
                <a:schemeClr val="dk1"/>
              </a:buClr>
              <a:buSzPts val="1200"/>
              <a:buFont typeface="Inter"/>
              <a:buAutoNum type="arabicPeriod"/>
            </a:pPr>
            <a:r>
              <a:rPr lang="en" sz="1200">
                <a:solidFill>
                  <a:schemeClr val="dk1"/>
                </a:solidFill>
                <a:latin typeface="Inter"/>
                <a:ea typeface="Inter"/>
                <a:cs typeface="Inter"/>
                <a:sym typeface="Inter"/>
              </a:rPr>
              <a:t>Mempromosikan dan menerapkan nilai budaya dan nilai anti kekerasan</a:t>
            </a:r>
            <a:endParaRPr sz="1200">
              <a:solidFill>
                <a:schemeClr val="dk1"/>
              </a:solidFill>
              <a:latin typeface="Inter"/>
              <a:ea typeface="Inter"/>
              <a:cs typeface="Inter"/>
              <a:sym typeface="Inter"/>
            </a:endParaRPr>
          </a:p>
          <a:p>
            <a:pPr marL="457200" lvl="0" indent="-304800" algn="l" rtl="0">
              <a:lnSpc>
                <a:spcPct val="115000"/>
              </a:lnSpc>
              <a:spcBef>
                <a:spcPts val="0"/>
              </a:spcBef>
              <a:spcAft>
                <a:spcPts val="0"/>
              </a:spcAft>
              <a:buClr>
                <a:schemeClr val="dk1"/>
              </a:buClr>
              <a:buSzPts val="1200"/>
              <a:buFont typeface="Inter"/>
              <a:buAutoNum type="arabicPeriod"/>
            </a:pPr>
            <a:r>
              <a:rPr lang="en" sz="1200">
                <a:solidFill>
                  <a:schemeClr val="dk1"/>
                </a:solidFill>
                <a:latin typeface="Inter"/>
                <a:ea typeface="Inter"/>
                <a:cs typeface="Inter"/>
                <a:sym typeface="Inter"/>
              </a:rPr>
              <a:t>Menyelenggarakan pelatihan PPKPT</a:t>
            </a:r>
            <a:endParaRPr sz="1200">
              <a:solidFill>
                <a:schemeClr val="dk1"/>
              </a:solidFill>
              <a:latin typeface="Inter"/>
              <a:ea typeface="Inter"/>
              <a:cs typeface="Inter"/>
              <a:sym typeface="Inter"/>
            </a:endParaRPr>
          </a:p>
        </p:txBody>
      </p:sp>
      <p:sp>
        <p:nvSpPr>
          <p:cNvPr id="651" name="Google Shape;651;g3118fbdc7d1_0_587"/>
          <p:cNvSpPr/>
          <p:nvPr/>
        </p:nvSpPr>
        <p:spPr>
          <a:xfrm>
            <a:off x="172375" y="3420204"/>
            <a:ext cx="1165500" cy="1315800"/>
          </a:xfrm>
          <a:prstGeom prst="rect">
            <a:avLst/>
          </a:prstGeom>
          <a:solidFill>
            <a:srgbClr val="135D9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Inter"/>
                <a:ea typeface="Inter"/>
                <a:cs typeface="Inter"/>
                <a:sym typeface="Inter"/>
              </a:rPr>
              <a:t>Penyediaan sarana dan prasarana</a:t>
            </a:r>
            <a:endParaRPr sz="1200" b="1">
              <a:solidFill>
                <a:schemeClr val="lt1"/>
              </a:solidFill>
              <a:latin typeface="Inter"/>
              <a:ea typeface="Inter"/>
              <a:cs typeface="Inter"/>
              <a:sym typeface="Inter"/>
            </a:endParaRPr>
          </a:p>
        </p:txBody>
      </p:sp>
      <p:sp>
        <p:nvSpPr>
          <p:cNvPr id="652" name="Google Shape;652;g3118fbdc7d1_0_587"/>
          <p:cNvSpPr/>
          <p:nvPr/>
        </p:nvSpPr>
        <p:spPr>
          <a:xfrm>
            <a:off x="1403600" y="3420271"/>
            <a:ext cx="7600800" cy="1315800"/>
          </a:xfrm>
          <a:prstGeom prst="rect">
            <a:avLst/>
          </a:prstGeom>
          <a:solidFill>
            <a:srgbClr val="CFE2F3"/>
          </a:solid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chemeClr val="dk1"/>
              </a:buClr>
              <a:buSzPts val="1200"/>
              <a:buFont typeface="Inter"/>
              <a:buAutoNum type="arabicPeriod"/>
            </a:pPr>
            <a:r>
              <a:rPr lang="en" sz="1200">
                <a:solidFill>
                  <a:schemeClr val="dk1"/>
                </a:solidFill>
                <a:latin typeface="Inter"/>
                <a:ea typeface="Inter"/>
                <a:cs typeface="Inter"/>
                <a:sym typeface="Inter"/>
              </a:rPr>
              <a:t>Kanal pelaporan</a:t>
            </a:r>
            <a:endParaRPr sz="1200">
              <a:solidFill>
                <a:schemeClr val="dk1"/>
              </a:solidFill>
              <a:latin typeface="Inter"/>
              <a:ea typeface="Inter"/>
              <a:cs typeface="Inter"/>
              <a:sym typeface="Inter"/>
            </a:endParaRPr>
          </a:p>
          <a:p>
            <a:pPr marL="457200" lvl="0" indent="-304800" algn="l" rtl="0">
              <a:lnSpc>
                <a:spcPct val="115000"/>
              </a:lnSpc>
              <a:spcBef>
                <a:spcPts val="0"/>
              </a:spcBef>
              <a:spcAft>
                <a:spcPts val="0"/>
              </a:spcAft>
              <a:buClr>
                <a:schemeClr val="dk1"/>
              </a:buClr>
              <a:buSzPts val="1200"/>
              <a:buFont typeface="Inter"/>
              <a:buAutoNum type="arabicPeriod"/>
            </a:pPr>
            <a:r>
              <a:rPr lang="en" sz="1200">
                <a:solidFill>
                  <a:schemeClr val="dk1"/>
                </a:solidFill>
                <a:latin typeface="Inter"/>
                <a:ea typeface="Inter"/>
                <a:cs typeface="Inter"/>
                <a:sym typeface="Inter"/>
              </a:rPr>
              <a:t>Ruang pemeriksaan</a:t>
            </a:r>
            <a:endParaRPr sz="1200">
              <a:solidFill>
                <a:schemeClr val="dk1"/>
              </a:solidFill>
              <a:latin typeface="Inter"/>
              <a:ea typeface="Inter"/>
              <a:cs typeface="Inter"/>
              <a:sym typeface="Inter"/>
            </a:endParaRPr>
          </a:p>
          <a:p>
            <a:pPr marL="457200" lvl="0" indent="-304800" algn="l" rtl="0">
              <a:lnSpc>
                <a:spcPct val="115000"/>
              </a:lnSpc>
              <a:spcBef>
                <a:spcPts val="0"/>
              </a:spcBef>
              <a:spcAft>
                <a:spcPts val="0"/>
              </a:spcAft>
              <a:buClr>
                <a:schemeClr val="dk1"/>
              </a:buClr>
              <a:buSzPts val="1200"/>
              <a:buFont typeface="Inter"/>
              <a:buAutoNum type="arabicPeriod"/>
            </a:pPr>
            <a:r>
              <a:rPr lang="en" sz="1200">
                <a:solidFill>
                  <a:schemeClr val="dk1"/>
                </a:solidFill>
                <a:latin typeface="Inter"/>
                <a:ea typeface="Inter"/>
                <a:cs typeface="Inter"/>
                <a:sym typeface="Inter"/>
              </a:rPr>
              <a:t>Komunikasi, informasi, dan edukasi pencegahan dan penanganan kekerasan</a:t>
            </a:r>
            <a:endParaRPr sz="1200">
              <a:solidFill>
                <a:schemeClr val="dk1"/>
              </a:solidFill>
              <a:latin typeface="Inter"/>
              <a:ea typeface="Inter"/>
              <a:cs typeface="Inter"/>
              <a:sym typeface="Inter"/>
            </a:endParaRPr>
          </a:p>
          <a:p>
            <a:pPr marL="457200" lvl="0" indent="-304800" algn="l" rtl="0">
              <a:lnSpc>
                <a:spcPct val="115000"/>
              </a:lnSpc>
              <a:spcBef>
                <a:spcPts val="0"/>
              </a:spcBef>
              <a:spcAft>
                <a:spcPts val="0"/>
              </a:spcAft>
              <a:buClr>
                <a:schemeClr val="dk1"/>
              </a:buClr>
              <a:buSzPts val="1200"/>
              <a:buFont typeface="Inter"/>
              <a:buAutoNum type="arabicPeriod"/>
            </a:pPr>
            <a:r>
              <a:rPr lang="en" sz="1200">
                <a:solidFill>
                  <a:schemeClr val="dk1"/>
                </a:solidFill>
                <a:latin typeface="Inter"/>
                <a:ea typeface="Inter"/>
                <a:cs typeface="Inter"/>
                <a:sym typeface="Inter"/>
              </a:rPr>
              <a:t>Akomodasi yang layak bagi penyandang disabilitas dan berkebutuhan khusus</a:t>
            </a:r>
            <a:endParaRPr sz="1200">
              <a:solidFill>
                <a:schemeClr val="dk1"/>
              </a:solidFill>
              <a:latin typeface="Inter"/>
              <a:ea typeface="Inter"/>
              <a:cs typeface="Inter"/>
              <a:sym typeface="Inter"/>
            </a:endParaRPr>
          </a:p>
          <a:p>
            <a:pPr marL="457200" lvl="0" indent="-304800" algn="l" rtl="0">
              <a:lnSpc>
                <a:spcPct val="115000"/>
              </a:lnSpc>
              <a:spcBef>
                <a:spcPts val="0"/>
              </a:spcBef>
              <a:spcAft>
                <a:spcPts val="0"/>
              </a:spcAft>
              <a:buClr>
                <a:schemeClr val="dk1"/>
              </a:buClr>
              <a:buSzPts val="1200"/>
              <a:buFont typeface="Inter"/>
              <a:buAutoNum type="arabicPeriod"/>
            </a:pPr>
            <a:r>
              <a:rPr lang="en" sz="1200">
                <a:solidFill>
                  <a:schemeClr val="dk1"/>
                </a:solidFill>
                <a:latin typeface="Inter"/>
                <a:ea typeface="Inter"/>
                <a:cs typeface="Inter"/>
                <a:sym typeface="Inter"/>
              </a:rPr>
              <a:t>Bangunan, toilet, kantin, laboratorium, ruang publik, dan fasilitas lain yang aman dan nyaman bagi warga kampus</a:t>
            </a:r>
            <a:endParaRPr sz="1200">
              <a:solidFill>
                <a:schemeClr val="dk1"/>
              </a:solidFill>
              <a:latin typeface="Inter"/>
              <a:ea typeface="Inter"/>
              <a:cs typeface="Inter"/>
              <a:sym typeface="Inter"/>
            </a:endParaRPr>
          </a:p>
        </p:txBody>
      </p:sp>
      <p:sp>
        <p:nvSpPr>
          <p:cNvPr id="653" name="Google Shape;653;g3118fbdc7d1_0_587"/>
          <p:cNvSpPr/>
          <p:nvPr/>
        </p:nvSpPr>
        <p:spPr>
          <a:xfrm>
            <a:off x="72084" y="787257"/>
            <a:ext cx="396900" cy="353400"/>
          </a:xfrm>
          <a:prstGeom prst="roundRect">
            <a:avLst>
              <a:gd name="adj" fmla="val 16667"/>
            </a:avLst>
          </a:prstGeom>
          <a:solidFill>
            <a:srgbClr val="FFE5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200" b="1" i="0" u="none" strike="noStrike" cap="none">
                <a:solidFill>
                  <a:srgbClr val="002060"/>
                </a:solidFill>
                <a:latin typeface="Inter"/>
                <a:ea typeface="Inter"/>
                <a:cs typeface="Inter"/>
                <a:sym typeface="Inter"/>
              </a:rPr>
              <a:t>1</a:t>
            </a:r>
            <a:endParaRPr sz="1200" b="1" i="0" u="none" strike="noStrike" cap="none">
              <a:solidFill>
                <a:srgbClr val="002060"/>
              </a:solidFill>
              <a:latin typeface="Inter"/>
              <a:ea typeface="Inter"/>
              <a:cs typeface="Inter"/>
              <a:sym typeface="Inter"/>
            </a:endParaRPr>
          </a:p>
        </p:txBody>
      </p:sp>
      <p:sp>
        <p:nvSpPr>
          <p:cNvPr id="654" name="Google Shape;654;g3118fbdc7d1_0_587"/>
          <p:cNvSpPr/>
          <p:nvPr/>
        </p:nvSpPr>
        <p:spPr>
          <a:xfrm>
            <a:off x="72084" y="3417857"/>
            <a:ext cx="396900" cy="353400"/>
          </a:xfrm>
          <a:prstGeom prst="roundRect">
            <a:avLst>
              <a:gd name="adj" fmla="val 16667"/>
            </a:avLst>
          </a:prstGeom>
          <a:solidFill>
            <a:srgbClr val="FFE5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200" b="1">
                <a:solidFill>
                  <a:srgbClr val="002060"/>
                </a:solidFill>
                <a:latin typeface="Inter"/>
                <a:ea typeface="Inter"/>
                <a:cs typeface="Inter"/>
                <a:sym typeface="Inter"/>
              </a:rPr>
              <a:t>3</a:t>
            </a:r>
            <a:endParaRPr sz="1200" b="1" i="0" u="none" strike="noStrike" cap="none">
              <a:solidFill>
                <a:srgbClr val="002060"/>
              </a:solidFill>
              <a:latin typeface="Inter"/>
              <a:ea typeface="Inter"/>
              <a:cs typeface="Inter"/>
              <a:sym typeface="Inter"/>
            </a:endParaRPr>
          </a:p>
        </p:txBody>
      </p:sp>
      <p:sp>
        <p:nvSpPr>
          <p:cNvPr id="655" name="Google Shape;655;g3118fbdc7d1_0_587"/>
          <p:cNvSpPr/>
          <p:nvPr/>
        </p:nvSpPr>
        <p:spPr>
          <a:xfrm>
            <a:off x="72084" y="2645982"/>
            <a:ext cx="396900" cy="353400"/>
          </a:xfrm>
          <a:prstGeom prst="roundRect">
            <a:avLst>
              <a:gd name="adj" fmla="val 16667"/>
            </a:avLst>
          </a:prstGeom>
          <a:solidFill>
            <a:srgbClr val="FFE5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200" b="1">
                <a:solidFill>
                  <a:srgbClr val="002060"/>
                </a:solidFill>
                <a:latin typeface="Inter"/>
                <a:ea typeface="Inter"/>
                <a:cs typeface="Inter"/>
                <a:sym typeface="Inter"/>
              </a:rPr>
              <a:t>2</a:t>
            </a:r>
            <a:endParaRPr sz="1200" b="1" i="0" u="none" strike="noStrike" cap="none">
              <a:solidFill>
                <a:srgbClr val="002060"/>
              </a:solidFill>
              <a:latin typeface="Inter"/>
              <a:ea typeface="Inter"/>
              <a:cs typeface="Inter"/>
              <a:sym typeface="Inte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g310181e0932_0_650"/>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38</a:t>
            </a:fld>
            <a:endParaRPr/>
          </a:p>
        </p:txBody>
      </p:sp>
      <p:sp>
        <p:nvSpPr>
          <p:cNvPr id="661" name="Google Shape;661;g310181e0932_0_650"/>
          <p:cNvSpPr txBox="1">
            <a:spLocks noGrp="1"/>
          </p:cNvSpPr>
          <p:nvPr>
            <p:ph type="body" idx="1"/>
          </p:nvPr>
        </p:nvSpPr>
        <p:spPr>
          <a:xfrm>
            <a:off x="182879" y="4938950"/>
            <a:ext cx="5214000" cy="96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SzPts val="700"/>
              <a:buNone/>
            </a:pPr>
            <a:endParaRPr/>
          </a:p>
        </p:txBody>
      </p:sp>
      <p:sp>
        <p:nvSpPr>
          <p:cNvPr id="662" name="Google Shape;662;g310181e0932_0_650"/>
          <p:cNvSpPr txBox="1"/>
          <p:nvPr/>
        </p:nvSpPr>
        <p:spPr>
          <a:xfrm>
            <a:off x="98970" y="201597"/>
            <a:ext cx="8799300" cy="562200"/>
          </a:xfrm>
          <a:prstGeom prst="rect">
            <a:avLst/>
          </a:prstGeom>
          <a:noFill/>
          <a:ln>
            <a:noFill/>
          </a:ln>
        </p:spPr>
        <p:txBody>
          <a:bodyPr spcFirstLastPara="1" wrap="square" lIns="34275" tIns="17150" rIns="34275" bIns="17150" anchor="ctr" anchorCtr="0">
            <a:noAutofit/>
          </a:bodyPr>
          <a:lstStyle/>
          <a:p>
            <a:pPr marL="8890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2060"/>
                </a:solidFill>
                <a:latin typeface="Arial"/>
                <a:ea typeface="Arial"/>
                <a:cs typeface="Arial"/>
                <a:sym typeface="Arial"/>
              </a:rPr>
              <a:t>Agenda </a:t>
            </a:r>
            <a:endParaRPr sz="1400" b="0" i="0" u="none" strike="noStrike" cap="none">
              <a:solidFill>
                <a:srgbClr val="000000"/>
              </a:solidFill>
              <a:latin typeface="Arial"/>
              <a:ea typeface="Arial"/>
              <a:cs typeface="Arial"/>
              <a:sym typeface="Arial"/>
            </a:endParaRPr>
          </a:p>
        </p:txBody>
      </p:sp>
      <p:sp>
        <p:nvSpPr>
          <p:cNvPr id="663" name="Google Shape;663;g310181e0932_0_650"/>
          <p:cNvSpPr/>
          <p:nvPr/>
        </p:nvSpPr>
        <p:spPr>
          <a:xfrm>
            <a:off x="284375" y="71345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4325" algn="l" rtl="0">
              <a:lnSpc>
                <a:spcPct val="115000"/>
              </a:lnSpc>
              <a:spcBef>
                <a:spcPts val="0"/>
              </a:spcBef>
              <a:spcAft>
                <a:spcPts val="0"/>
              </a:spcAft>
              <a:buClr>
                <a:srgbClr val="002060"/>
              </a:buClr>
              <a:buSzPts val="1350"/>
              <a:buFont typeface="Inter"/>
              <a:buAutoNum type="arabicPeriod"/>
            </a:pPr>
            <a:r>
              <a:rPr lang="en" sz="1500" b="1" i="0" u="none" strike="noStrike" cap="none">
                <a:solidFill>
                  <a:srgbClr val="002060"/>
                </a:solidFill>
                <a:latin typeface="Inter"/>
                <a:ea typeface="Inter"/>
                <a:cs typeface="Inter"/>
                <a:sym typeface="Inter"/>
              </a:rPr>
              <a:t>Latar Belakang: Capaian dan Evaluasi Permendikbudristek 30/2021 </a:t>
            </a:r>
            <a:endParaRPr sz="1350" b="1" i="0" u="none" strike="noStrike" cap="none">
              <a:solidFill>
                <a:srgbClr val="002060"/>
              </a:solidFill>
              <a:latin typeface="Inter"/>
              <a:ea typeface="Inter"/>
              <a:cs typeface="Inter"/>
              <a:sym typeface="Inter"/>
            </a:endParaRPr>
          </a:p>
        </p:txBody>
      </p:sp>
      <p:sp>
        <p:nvSpPr>
          <p:cNvPr id="664" name="Google Shape;664;g310181e0932_0_650"/>
          <p:cNvSpPr/>
          <p:nvPr/>
        </p:nvSpPr>
        <p:spPr>
          <a:xfrm>
            <a:off x="284375" y="1191115"/>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23850" algn="l" rtl="0">
              <a:lnSpc>
                <a:spcPct val="115000"/>
              </a:lnSpc>
              <a:spcBef>
                <a:spcPts val="0"/>
              </a:spcBef>
              <a:spcAft>
                <a:spcPts val="0"/>
              </a:spcAft>
              <a:buClr>
                <a:srgbClr val="002060"/>
              </a:buClr>
              <a:buSzPts val="1500"/>
              <a:buFont typeface="Arial"/>
              <a:buAutoNum type="arabicPeriod" startAt="2"/>
            </a:pPr>
            <a:r>
              <a:rPr lang="en" sz="1500" b="1">
                <a:solidFill>
                  <a:srgbClr val="002060"/>
                </a:solidFill>
              </a:rPr>
              <a:t>Mengenal Bentuk-Bentuk Kekerasan</a:t>
            </a:r>
            <a:endParaRPr sz="1500" b="1" i="0" u="none" strike="noStrike" cap="none">
              <a:solidFill>
                <a:srgbClr val="002060"/>
              </a:solidFill>
              <a:latin typeface="Inter"/>
              <a:ea typeface="Inter"/>
              <a:cs typeface="Inter"/>
              <a:sym typeface="Inter"/>
            </a:endParaRPr>
          </a:p>
        </p:txBody>
      </p:sp>
      <p:sp>
        <p:nvSpPr>
          <p:cNvPr id="665" name="Google Shape;665;g310181e0932_0_650"/>
          <p:cNvSpPr/>
          <p:nvPr/>
        </p:nvSpPr>
        <p:spPr>
          <a:xfrm>
            <a:off x="284300" y="214645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7500" algn="l" rtl="0">
              <a:lnSpc>
                <a:spcPct val="115000"/>
              </a:lnSpc>
              <a:spcBef>
                <a:spcPts val="0"/>
              </a:spcBef>
              <a:spcAft>
                <a:spcPts val="0"/>
              </a:spcAft>
              <a:buClr>
                <a:srgbClr val="002060"/>
              </a:buClr>
              <a:buSzPts val="1400"/>
              <a:buFont typeface="Inter"/>
              <a:buAutoNum type="arabicPeriod" startAt="4"/>
            </a:pPr>
            <a:r>
              <a:rPr lang="en" b="1">
                <a:solidFill>
                  <a:srgbClr val="002060"/>
                </a:solidFill>
                <a:latin typeface="Inter"/>
                <a:ea typeface="Inter"/>
                <a:cs typeface="Inter"/>
                <a:sym typeface="Inter"/>
              </a:rPr>
              <a:t>Prinsip Pencegahan dan Penanganan Kekerasan di Perguruan Tinggi</a:t>
            </a:r>
            <a:endParaRPr sz="1400" b="1" i="0" u="none" strike="noStrike" cap="none">
              <a:solidFill>
                <a:srgbClr val="013066"/>
              </a:solidFill>
              <a:latin typeface="Inter"/>
              <a:ea typeface="Inter"/>
              <a:cs typeface="Inter"/>
              <a:sym typeface="Inter"/>
            </a:endParaRPr>
          </a:p>
        </p:txBody>
      </p:sp>
      <p:sp>
        <p:nvSpPr>
          <p:cNvPr id="666" name="Google Shape;666;g310181e0932_0_650"/>
          <p:cNvSpPr/>
          <p:nvPr/>
        </p:nvSpPr>
        <p:spPr>
          <a:xfrm>
            <a:off x="284300" y="2624100"/>
            <a:ext cx="8587200" cy="432900"/>
          </a:xfrm>
          <a:prstGeom prst="roundRect">
            <a:avLst>
              <a:gd name="adj" fmla="val 16667"/>
            </a:avLst>
          </a:prstGeom>
          <a:solidFill>
            <a:srgbClr val="CFE2F3"/>
          </a:solidFill>
          <a:ln>
            <a:noFill/>
          </a:ln>
        </p:spPr>
        <p:txBody>
          <a:bodyPr spcFirstLastPara="1" wrap="square" lIns="91425" tIns="45700" rIns="91425" bIns="45700" anchor="ctr" anchorCtr="0">
            <a:noAutofit/>
          </a:bodyPr>
          <a:lstStyle/>
          <a:p>
            <a:pPr marL="457200" marR="0" lvl="0" indent="-317500" algn="l" rtl="0">
              <a:lnSpc>
                <a:spcPct val="115000"/>
              </a:lnSpc>
              <a:spcBef>
                <a:spcPts val="0"/>
              </a:spcBef>
              <a:spcAft>
                <a:spcPts val="0"/>
              </a:spcAft>
              <a:buClr>
                <a:srgbClr val="002060"/>
              </a:buClr>
              <a:buSzPts val="1400"/>
              <a:buFont typeface="Inter"/>
              <a:buAutoNum type="arabicPeriod" startAt="5"/>
            </a:pPr>
            <a:r>
              <a:rPr lang="en" b="1">
                <a:solidFill>
                  <a:srgbClr val="002060"/>
                </a:solidFill>
                <a:latin typeface="Inter"/>
                <a:ea typeface="Inter"/>
                <a:cs typeface="Inter"/>
                <a:sym typeface="Inter"/>
              </a:rPr>
              <a:t>Penanganan Kekerasan oleh Satuan Tugas</a:t>
            </a:r>
            <a:endParaRPr sz="1400" b="1" i="0" u="none" strike="noStrike" cap="none">
              <a:solidFill>
                <a:srgbClr val="013066"/>
              </a:solidFill>
              <a:latin typeface="Inter"/>
              <a:ea typeface="Inter"/>
              <a:cs typeface="Inter"/>
              <a:sym typeface="Inter"/>
            </a:endParaRPr>
          </a:p>
        </p:txBody>
      </p:sp>
      <p:sp>
        <p:nvSpPr>
          <p:cNvPr id="667" name="Google Shape;667;g310181e0932_0_650"/>
          <p:cNvSpPr/>
          <p:nvPr/>
        </p:nvSpPr>
        <p:spPr>
          <a:xfrm>
            <a:off x="278400" y="1668778"/>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23850" algn="l" rtl="0">
              <a:lnSpc>
                <a:spcPct val="115000"/>
              </a:lnSpc>
              <a:spcBef>
                <a:spcPts val="0"/>
              </a:spcBef>
              <a:spcAft>
                <a:spcPts val="0"/>
              </a:spcAft>
              <a:buClr>
                <a:srgbClr val="002060"/>
              </a:buClr>
              <a:buSzPts val="1500"/>
              <a:buFont typeface="Arial"/>
              <a:buAutoNum type="arabicPeriod" startAt="3"/>
            </a:pPr>
            <a:r>
              <a:rPr lang="en" sz="1500" b="1">
                <a:solidFill>
                  <a:srgbClr val="002060"/>
                </a:solidFill>
              </a:rPr>
              <a:t>Penyederhanaan Perekrutan dan Penguatan Satuan Tugas</a:t>
            </a:r>
            <a:endParaRPr sz="1500" b="1" i="0" u="none" strike="noStrike" cap="none">
              <a:solidFill>
                <a:srgbClr val="002060"/>
              </a:solidFill>
              <a:latin typeface="Inter"/>
              <a:ea typeface="Inter"/>
              <a:cs typeface="Inter"/>
              <a:sym typeface="Inter"/>
            </a:endParaRPr>
          </a:p>
        </p:txBody>
      </p:sp>
      <p:sp>
        <p:nvSpPr>
          <p:cNvPr id="668" name="Google Shape;668;g310181e0932_0_650"/>
          <p:cNvSpPr/>
          <p:nvPr/>
        </p:nvSpPr>
        <p:spPr>
          <a:xfrm>
            <a:off x="278400" y="310175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7500" algn="l" rtl="0">
              <a:lnSpc>
                <a:spcPct val="115000"/>
              </a:lnSpc>
              <a:spcBef>
                <a:spcPts val="0"/>
              </a:spcBef>
              <a:spcAft>
                <a:spcPts val="0"/>
              </a:spcAft>
              <a:buClr>
                <a:srgbClr val="002060"/>
              </a:buClr>
              <a:buSzPts val="1400"/>
              <a:buFont typeface="Inter"/>
              <a:buAutoNum type="arabicPeriod" startAt="6"/>
            </a:pPr>
            <a:r>
              <a:rPr lang="en" b="1">
                <a:solidFill>
                  <a:srgbClr val="002060"/>
                </a:solidFill>
                <a:latin typeface="Inter"/>
                <a:ea typeface="Inter"/>
                <a:cs typeface="Inter"/>
                <a:sym typeface="Inter"/>
              </a:rPr>
              <a:t>Pemulihan bagi Korban dan Saksi</a:t>
            </a:r>
            <a:endParaRPr sz="1400" b="1" i="0" u="none" strike="noStrike" cap="none">
              <a:solidFill>
                <a:srgbClr val="013066"/>
              </a:solidFill>
              <a:latin typeface="Inter"/>
              <a:ea typeface="Inter"/>
              <a:cs typeface="Inter"/>
              <a:sym typeface="Inter"/>
            </a:endParaRPr>
          </a:p>
        </p:txBody>
      </p:sp>
      <p:sp>
        <p:nvSpPr>
          <p:cNvPr id="669" name="Google Shape;669;g310181e0932_0_650"/>
          <p:cNvSpPr/>
          <p:nvPr/>
        </p:nvSpPr>
        <p:spPr>
          <a:xfrm>
            <a:off x="284300" y="357940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7500" algn="l" rtl="0">
              <a:lnSpc>
                <a:spcPct val="115000"/>
              </a:lnSpc>
              <a:spcBef>
                <a:spcPts val="0"/>
              </a:spcBef>
              <a:spcAft>
                <a:spcPts val="0"/>
              </a:spcAft>
              <a:buClr>
                <a:srgbClr val="002060"/>
              </a:buClr>
              <a:buSzPts val="1400"/>
              <a:buFont typeface="Inter"/>
              <a:buAutoNum type="arabicPeriod" startAt="7"/>
            </a:pPr>
            <a:r>
              <a:rPr lang="en" b="1">
                <a:solidFill>
                  <a:srgbClr val="002060"/>
                </a:solidFill>
                <a:latin typeface="Inter"/>
                <a:ea typeface="Inter"/>
                <a:cs typeface="Inter"/>
                <a:sym typeface="Inter"/>
              </a:rPr>
              <a:t>Informasi Laman </a:t>
            </a:r>
            <a:endParaRPr sz="1400" b="1" i="0" u="none" strike="noStrike" cap="none">
              <a:solidFill>
                <a:srgbClr val="013066"/>
              </a:solidFill>
              <a:latin typeface="Inter"/>
              <a:ea typeface="Inter"/>
              <a:cs typeface="Inter"/>
              <a:sym typeface="Inte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g3124a95512c_0_1992"/>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latin typeface="Inter"/>
                <a:ea typeface="Inter"/>
                <a:cs typeface="Inter"/>
                <a:sym typeface="Inter"/>
              </a:rPr>
              <a:t>39</a:t>
            </a:fld>
            <a:endParaRPr>
              <a:latin typeface="Inter"/>
              <a:ea typeface="Inter"/>
              <a:cs typeface="Inter"/>
              <a:sym typeface="Inter"/>
            </a:endParaRPr>
          </a:p>
        </p:txBody>
      </p:sp>
      <p:sp>
        <p:nvSpPr>
          <p:cNvPr id="675" name="Google Shape;675;g3124a95512c_0_1992"/>
          <p:cNvSpPr txBox="1"/>
          <p:nvPr/>
        </p:nvSpPr>
        <p:spPr>
          <a:xfrm>
            <a:off x="399150" y="674900"/>
            <a:ext cx="8345700" cy="711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900">
                <a:solidFill>
                  <a:schemeClr val="dk1"/>
                </a:solidFill>
                <a:latin typeface="Inter"/>
                <a:ea typeface="Inter"/>
                <a:cs typeface="Inter"/>
                <a:sym typeface="Inter"/>
              </a:rPr>
              <a:t>Jika terdapat laporan kekerasan satuan tugas melakukan penanganan kekerasan melalui alur berikut (Pasal 48):</a:t>
            </a:r>
            <a:endParaRPr sz="1900">
              <a:solidFill>
                <a:schemeClr val="dk1"/>
              </a:solidFill>
              <a:latin typeface="Inter"/>
              <a:ea typeface="Inter"/>
              <a:cs typeface="Inter"/>
              <a:sym typeface="Inter"/>
            </a:endParaRPr>
          </a:p>
        </p:txBody>
      </p:sp>
      <p:sp>
        <p:nvSpPr>
          <p:cNvPr id="676" name="Google Shape;676;g3124a95512c_0_1992"/>
          <p:cNvSpPr txBox="1"/>
          <p:nvPr/>
        </p:nvSpPr>
        <p:spPr>
          <a:xfrm>
            <a:off x="6878344" y="5043369"/>
            <a:ext cx="13095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FFFFFF"/>
                </a:solidFill>
                <a:latin typeface="Calibri"/>
                <a:ea typeface="Calibri"/>
                <a:cs typeface="Calibri"/>
                <a:sym typeface="Calibri"/>
              </a:rPr>
              <a:t>P</a:t>
            </a:r>
            <a:endParaRPr>
              <a:solidFill>
                <a:srgbClr val="FFFFFF"/>
              </a:solidFill>
            </a:endParaRPr>
          </a:p>
        </p:txBody>
      </p:sp>
      <p:sp>
        <p:nvSpPr>
          <p:cNvPr id="677" name="Google Shape;677;g3124a95512c_0_1992"/>
          <p:cNvSpPr txBox="1"/>
          <p:nvPr/>
        </p:nvSpPr>
        <p:spPr>
          <a:xfrm>
            <a:off x="670458" y="4940032"/>
            <a:ext cx="130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rgbClr val="FFFFFF"/>
              </a:solidFill>
            </a:endParaRPr>
          </a:p>
        </p:txBody>
      </p:sp>
      <p:sp>
        <p:nvSpPr>
          <p:cNvPr id="678" name="Google Shape;678;g3124a95512c_0_1992"/>
          <p:cNvSpPr/>
          <p:nvPr/>
        </p:nvSpPr>
        <p:spPr>
          <a:xfrm>
            <a:off x="457538" y="1421088"/>
            <a:ext cx="1510800" cy="1432800"/>
          </a:xfrm>
          <a:prstGeom prst="rect">
            <a:avLst/>
          </a:prstGeom>
          <a:solidFill>
            <a:srgbClr val="E7E6E6"/>
          </a:solidFill>
          <a:ln>
            <a:noFill/>
          </a:ln>
        </p:spPr>
        <p:txBody>
          <a:bodyPr spcFirstLastPara="1" wrap="square" lIns="40000" tIns="40000" rIns="40000" bIns="40000"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en" b="1">
                <a:solidFill>
                  <a:schemeClr val="dk1"/>
                </a:solidFill>
                <a:latin typeface="Inter"/>
                <a:ea typeface="Inter"/>
                <a:cs typeface="Inter"/>
                <a:sym typeface="Inter"/>
              </a:rPr>
              <a:t>Pelaporan</a:t>
            </a:r>
            <a:endParaRPr b="1">
              <a:solidFill>
                <a:schemeClr val="dk1"/>
              </a:solidFill>
              <a:latin typeface="Inter"/>
              <a:ea typeface="Inter"/>
              <a:cs typeface="Inter"/>
              <a:sym typeface="Inter"/>
            </a:endParaRPr>
          </a:p>
        </p:txBody>
      </p:sp>
      <p:sp>
        <p:nvSpPr>
          <p:cNvPr id="679" name="Google Shape;679;g3124a95512c_0_1992"/>
          <p:cNvSpPr/>
          <p:nvPr/>
        </p:nvSpPr>
        <p:spPr>
          <a:xfrm>
            <a:off x="2098366" y="1444663"/>
            <a:ext cx="1550400" cy="1432800"/>
          </a:xfrm>
          <a:prstGeom prst="rect">
            <a:avLst/>
          </a:prstGeom>
          <a:solidFill>
            <a:srgbClr val="BBD6EE"/>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b="1">
                <a:latin typeface="Inter"/>
                <a:ea typeface="Inter"/>
                <a:cs typeface="Inter"/>
                <a:sym typeface="Inter"/>
              </a:rPr>
              <a:t>Tindak Lanjut Pelaporan</a:t>
            </a:r>
            <a:endParaRPr b="1" i="0" u="none" strike="noStrike" cap="none">
              <a:solidFill>
                <a:srgbClr val="000000"/>
              </a:solidFill>
              <a:latin typeface="Inter"/>
              <a:ea typeface="Inter"/>
              <a:cs typeface="Inter"/>
              <a:sym typeface="Inter"/>
            </a:endParaRPr>
          </a:p>
        </p:txBody>
      </p:sp>
      <p:sp>
        <p:nvSpPr>
          <p:cNvPr id="680" name="Google Shape;680;g3124a95512c_0_1992"/>
          <p:cNvSpPr/>
          <p:nvPr/>
        </p:nvSpPr>
        <p:spPr>
          <a:xfrm>
            <a:off x="3745413" y="1421088"/>
            <a:ext cx="1510800" cy="1432800"/>
          </a:xfrm>
          <a:prstGeom prst="rect">
            <a:avLst/>
          </a:prstGeom>
          <a:solidFill>
            <a:srgbClr val="E7E6E6"/>
          </a:solidFill>
          <a:ln>
            <a:noFill/>
          </a:ln>
        </p:spPr>
        <p:txBody>
          <a:bodyPr spcFirstLastPara="1" wrap="square" lIns="40000" tIns="40000" rIns="40000" bIns="40000" anchor="ctr" anchorCtr="0">
            <a:noAutofit/>
          </a:bodyPr>
          <a:lstStyle/>
          <a:p>
            <a:pPr marL="0" marR="0" lvl="0" indent="0" algn="ctr" rtl="0">
              <a:lnSpc>
                <a:spcPct val="115000"/>
              </a:lnSpc>
              <a:spcBef>
                <a:spcPts val="0"/>
              </a:spcBef>
              <a:spcAft>
                <a:spcPts val="0"/>
              </a:spcAft>
              <a:buClr>
                <a:srgbClr val="000000"/>
              </a:buClr>
              <a:buSzPts val="1100"/>
              <a:buFont typeface="Arial"/>
              <a:buNone/>
            </a:pPr>
            <a:r>
              <a:rPr lang="en" b="1">
                <a:solidFill>
                  <a:schemeClr val="dk1"/>
                </a:solidFill>
                <a:latin typeface="Inter"/>
                <a:ea typeface="Inter"/>
                <a:cs typeface="Inter"/>
                <a:sym typeface="Inter"/>
              </a:rPr>
              <a:t>Pemeriksaan</a:t>
            </a:r>
            <a:endParaRPr b="1">
              <a:solidFill>
                <a:schemeClr val="dk1"/>
              </a:solidFill>
              <a:latin typeface="Inter"/>
              <a:ea typeface="Inter"/>
              <a:cs typeface="Inter"/>
              <a:sym typeface="Inter"/>
            </a:endParaRPr>
          </a:p>
        </p:txBody>
      </p:sp>
      <p:sp>
        <p:nvSpPr>
          <p:cNvPr id="681" name="Google Shape;681;g3124a95512c_0_1992"/>
          <p:cNvSpPr/>
          <p:nvPr/>
        </p:nvSpPr>
        <p:spPr>
          <a:xfrm>
            <a:off x="5389941" y="1444663"/>
            <a:ext cx="1550400" cy="1432800"/>
          </a:xfrm>
          <a:prstGeom prst="rect">
            <a:avLst/>
          </a:prstGeom>
          <a:solidFill>
            <a:srgbClr val="BBD6EE"/>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b="1">
                <a:latin typeface="Inter"/>
                <a:ea typeface="Inter"/>
                <a:cs typeface="Inter"/>
                <a:sym typeface="Inter"/>
              </a:rPr>
              <a:t>Penyusunan Kesimpulan &amp; Rekomendasi</a:t>
            </a:r>
            <a:endParaRPr b="1">
              <a:latin typeface="Inter"/>
              <a:ea typeface="Inter"/>
              <a:cs typeface="Inter"/>
              <a:sym typeface="Inter"/>
            </a:endParaRPr>
          </a:p>
        </p:txBody>
      </p:sp>
      <p:sp>
        <p:nvSpPr>
          <p:cNvPr id="682" name="Google Shape;682;g3124a95512c_0_1992"/>
          <p:cNvSpPr/>
          <p:nvPr/>
        </p:nvSpPr>
        <p:spPr>
          <a:xfrm>
            <a:off x="7074063" y="1380046"/>
            <a:ext cx="1510800" cy="1432800"/>
          </a:xfrm>
          <a:prstGeom prst="rect">
            <a:avLst/>
          </a:prstGeom>
          <a:solidFill>
            <a:srgbClr val="E7E6E6"/>
          </a:solidFill>
          <a:ln>
            <a:noFill/>
          </a:ln>
        </p:spPr>
        <p:txBody>
          <a:bodyPr spcFirstLastPara="1" wrap="square" lIns="40000" tIns="40000" rIns="40000" bIns="40000" anchor="ctr" anchorCtr="0">
            <a:noAutofit/>
          </a:bodyPr>
          <a:lstStyle/>
          <a:p>
            <a:pPr marL="0" marR="0" lvl="0" indent="0" algn="ctr" rtl="0">
              <a:lnSpc>
                <a:spcPct val="115000"/>
              </a:lnSpc>
              <a:spcBef>
                <a:spcPts val="0"/>
              </a:spcBef>
              <a:spcAft>
                <a:spcPts val="0"/>
              </a:spcAft>
              <a:buClr>
                <a:srgbClr val="000000"/>
              </a:buClr>
              <a:buSzPts val="1100"/>
              <a:buFont typeface="Arial"/>
              <a:buNone/>
            </a:pPr>
            <a:r>
              <a:rPr lang="en" b="1">
                <a:solidFill>
                  <a:schemeClr val="dk1"/>
                </a:solidFill>
                <a:latin typeface="Inter"/>
                <a:ea typeface="Inter"/>
                <a:cs typeface="Inter"/>
                <a:sym typeface="Inter"/>
              </a:rPr>
              <a:t>Tindak Lanjut Kesimpulan &amp; Rekomendasi</a:t>
            </a:r>
            <a:endParaRPr b="1">
              <a:solidFill>
                <a:schemeClr val="dk1"/>
              </a:solidFill>
              <a:latin typeface="Inter"/>
              <a:ea typeface="Inter"/>
              <a:cs typeface="Inter"/>
              <a:sym typeface="Inter"/>
            </a:endParaRPr>
          </a:p>
        </p:txBody>
      </p:sp>
      <p:sp>
        <p:nvSpPr>
          <p:cNvPr id="683" name="Google Shape;683;g3124a95512c_0_1992"/>
          <p:cNvSpPr/>
          <p:nvPr/>
        </p:nvSpPr>
        <p:spPr>
          <a:xfrm rot="5400000">
            <a:off x="1867388" y="1553397"/>
            <a:ext cx="387600" cy="338100"/>
          </a:xfrm>
          <a:prstGeom prst="triangle">
            <a:avLst>
              <a:gd name="adj" fmla="val 50000"/>
            </a:avLst>
          </a:prstGeom>
          <a:solidFill>
            <a:srgbClr val="E7E6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4" name="Google Shape;684;g3124a95512c_0_1992"/>
          <p:cNvSpPr/>
          <p:nvPr/>
        </p:nvSpPr>
        <p:spPr>
          <a:xfrm rot="5400000">
            <a:off x="3539138" y="1599372"/>
            <a:ext cx="387600" cy="338100"/>
          </a:xfrm>
          <a:prstGeom prst="triangle">
            <a:avLst>
              <a:gd name="adj" fmla="val 50000"/>
            </a:avLst>
          </a:prstGeom>
          <a:solidFill>
            <a:srgbClr val="BCD7E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5" name="Google Shape;685;g3124a95512c_0_1992"/>
          <p:cNvSpPr/>
          <p:nvPr/>
        </p:nvSpPr>
        <p:spPr>
          <a:xfrm rot="5400000">
            <a:off x="5121963" y="1553397"/>
            <a:ext cx="387600" cy="338100"/>
          </a:xfrm>
          <a:prstGeom prst="triangle">
            <a:avLst>
              <a:gd name="adj" fmla="val 50000"/>
            </a:avLst>
          </a:prstGeom>
          <a:solidFill>
            <a:srgbClr val="E7E6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6" name="Google Shape;686;g3124a95512c_0_1992"/>
          <p:cNvSpPr/>
          <p:nvPr/>
        </p:nvSpPr>
        <p:spPr>
          <a:xfrm rot="5400000">
            <a:off x="6808313" y="1558331"/>
            <a:ext cx="387600" cy="338100"/>
          </a:xfrm>
          <a:prstGeom prst="triangle">
            <a:avLst>
              <a:gd name="adj" fmla="val 50000"/>
            </a:avLst>
          </a:prstGeom>
          <a:solidFill>
            <a:srgbClr val="BCD7E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687" name="Google Shape;687;g3124a95512c_0_1992"/>
          <p:cNvGrpSpPr/>
          <p:nvPr/>
        </p:nvGrpSpPr>
        <p:grpSpPr>
          <a:xfrm>
            <a:off x="457551" y="2925429"/>
            <a:ext cx="8127088" cy="487450"/>
            <a:chOff x="728188" y="4054814"/>
            <a:chExt cx="7736400" cy="487450"/>
          </a:xfrm>
        </p:grpSpPr>
        <p:sp>
          <p:nvSpPr>
            <p:cNvPr id="688" name="Google Shape;688;g3124a95512c_0_1992"/>
            <p:cNvSpPr/>
            <p:nvPr/>
          </p:nvSpPr>
          <p:spPr>
            <a:xfrm rot="-5400000">
              <a:off x="4379188" y="456864"/>
              <a:ext cx="434400" cy="7736400"/>
            </a:xfrm>
            <a:prstGeom prst="leftBrace">
              <a:avLst>
                <a:gd name="adj1" fmla="val 50000"/>
                <a:gd name="adj2" fmla="val 50000"/>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9" name="Google Shape;689;g3124a95512c_0_1992"/>
            <p:cNvSpPr txBox="1"/>
            <p:nvPr/>
          </p:nvSpPr>
          <p:spPr>
            <a:xfrm>
              <a:off x="1490488" y="4054814"/>
              <a:ext cx="62118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SzPts val="1100"/>
                <a:buFont typeface="Arial"/>
                <a:buNone/>
              </a:pPr>
              <a:r>
                <a:rPr lang="en" sz="1100">
                  <a:solidFill>
                    <a:srgbClr val="000000"/>
                  </a:solidFill>
                  <a:latin typeface="Inter"/>
                  <a:ea typeface="Inter"/>
                  <a:cs typeface="Inter"/>
                  <a:sym typeface="Inter"/>
                </a:rPr>
                <a:t>Pemulihan </a:t>
              </a:r>
              <a:r>
                <a:rPr lang="en" sz="1100">
                  <a:solidFill>
                    <a:srgbClr val="000000"/>
                  </a:solidFill>
                  <a:latin typeface="Inter"/>
                  <a:ea typeface="Inter"/>
                  <a:cs typeface="Inter"/>
                  <a:sym typeface="Inte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berjalan</a:t>
              </a:r>
              <a:r>
                <a:rPr lang="en" sz="1100">
                  <a:solidFill>
                    <a:srgbClr val="000000"/>
                  </a:solidFill>
                  <a:latin typeface="Inter"/>
                  <a:ea typeface="Inter"/>
                  <a:cs typeface="Inter"/>
                  <a:sym typeface="Inter"/>
                </a:rPr>
                <a:t> paralel sejak </a:t>
              </a:r>
              <a:r>
                <a:rPr lang="en" sz="1100">
                  <a:latin typeface="Inter"/>
                  <a:ea typeface="Inter"/>
                  <a:cs typeface="Inter"/>
                  <a:sym typeface="Inter"/>
                </a:rPr>
                <a:t>pe</a:t>
              </a:r>
              <a:r>
                <a:rPr lang="en" sz="1100">
                  <a:solidFill>
                    <a:srgbClr val="000000"/>
                  </a:solidFill>
                  <a:latin typeface="Inter"/>
                  <a:ea typeface="Inter"/>
                  <a:cs typeface="Inter"/>
                  <a:sym typeface="Inter"/>
                </a:rPr>
                <a:t>laporan diterima hingga akhir proses pendampingan.</a:t>
              </a:r>
              <a:endParaRPr sz="1100">
                <a:solidFill>
                  <a:srgbClr val="000000"/>
                </a:solidFill>
                <a:latin typeface="Inter"/>
                <a:ea typeface="Inter"/>
                <a:cs typeface="Inter"/>
                <a:sym typeface="Inter"/>
              </a:endParaRPr>
            </a:p>
          </p:txBody>
        </p:sp>
      </p:grpSp>
      <p:sp>
        <p:nvSpPr>
          <p:cNvPr id="690" name="Google Shape;690;g3124a95512c_0_1992"/>
          <p:cNvSpPr/>
          <p:nvPr/>
        </p:nvSpPr>
        <p:spPr>
          <a:xfrm>
            <a:off x="1074638" y="1528655"/>
            <a:ext cx="276600" cy="284700"/>
          </a:xfrm>
          <a:prstGeom prst="ellipse">
            <a:avLst/>
          </a:prstGeom>
          <a:solidFill>
            <a:srgbClr val="073763"/>
          </a:solidFill>
          <a:ln w="28575" cap="flat" cmpd="sng">
            <a:solidFill>
              <a:srgbClr val="FFFFFF"/>
            </a:solidFill>
            <a:prstDash val="solid"/>
            <a:miter lim="800000"/>
            <a:headEnd type="none" w="sm" len="sm"/>
            <a:tailEnd type="none" w="sm" len="sm"/>
          </a:ln>
        </p:spPr>
        <p:txBody>
          <a:bodyPr spcFirstLastPara="1" wrap="square" lIns="54850" tIns="54850" rIns="54850" bIns="548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 sz="1100" b="1">
                <a:solidFill>
                  <a:srgbClr val="FFFFFF"/>
                </a:solidFill>
              </a:rPr>
              <a:t>1</a:t>
            </a:r>
            <a:endParaRPr sz="1100" b="1" i="0" u="none" strike="noStrike" cap="none">
              <a:solidFill>
                <a:srgbClr val="FFFFFF"/>
              </a:solidFill>
              <a:latin typeface="Arial"/>
              <a:ea typeface="Arial"/>
              <a:cs typeface="Arial"/>
              <a:sym typeface="Arial"/>
            </a:endParaRPr>
          </a:p>
        </p:txBody>
      </p:sp>
      <p:sp>
        <p:nvSpPr>
          <p:cNvPr id="691" name="Google Shape;691;g3124a95512c_0_1992"/>
          <p:cNvSpPr/>
          <p:nvPr/>
        </p:nvSpPr>
        <p:spPr>
          <a:xfrm>
            <a:off x="2758763" y="1528655"/>
            <a:ext cx="276600" cy="284700"/>
          </a:xfrm>
          <a:prstGeom prst="ellipse">
            <a:avLst/>
          </a:prstGeom>
          <a:solidFill>
            <a:srgbClr val="073763"/>
          </a:solidFill>
          <a:ln w="28575" cap="flat" cmpd="sng">
            <a:solidFill>
              <a:srgbClr val="FFFFFF"/>
            </a:solidFill>
            <a:prstDash val="solid"/>
            <a:miter lim="800000"/>
            <a:headEnd type="none" w="sm" len="sm"/>
            <a:tailEnd type="none" w="sm" len="sm"/>
          </a:ln>
        </p:spPr>
        <p:txBody>
          <a:bodyPr spcFirstLastPara="1" wrap="square" lIns="54850" tIns="54850" rIns="54850" bIns="548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 sz="1100" b="1">
                <a:solidFill>
                  <a:srgbClr val="FFFFFF"/>
                </a:solidFill>
              </a:rPr>
              <a:t>2</a:t>
            </a:r>
            <a:endParaRPr sz="1100" b="1" i="0" u="none" strike="noStrike" cap="none">
              <a:solidFill>
                <a:srgbClr val="FFFFFF"/>
              </a:solidFill>
              <a:latin typeface="Arial"/>
              <a:ea typeface="Arial"/>
              <a:cs typeface="Arial"/>
              <a:sym typeface="Arial"/>
            </a:endParaRPr>
          </a:p>
        </p:txBody>
      </p:sp>
      <p:sp>
        <p:nvSpPr>
          <p:cNvPr id="692" name="Google Shape;692;g3124a95512c_0_1992"/>
          <p:cNvSpPr/>
          <p:nvPr/>
        </p:nvSpPr>
        <p:spPr>
          <a:xfrm>
            <a:off x="4386050" y="1528655"/>
            <a:ext cx="276600" cy="284700"/>
          </a:xfrm>
          <a:prstGeom prst="ellipse">
            <a:avLst/>
          </a:prstGeom>
          <a:solidFill>
            <a:srgbClr val="073763"/>
          </a:solidFill>
          <a:ln w="28575" cap="flat" cmpd="sng">
            <a:solidFill>
              <a:srgbClr val="FFFFFF"/>
            </a:solidFill>
            <a:prstDash val="solid"/>
            <a:miter lim="800000"/>
            <a:headEnd type="none" w="sm" len="sm"/>
            <a:tailEnd type="none" w="sm" len="sm"/>
          </a:ln>
        </p:spPr>
        <p:txBody>
          <a:bodyPr spcFirstLastPara="1" wrap="square" lIns="54850" tIns="54850" rIns="54850" bIns="548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 sz="1100" b="1">
                <a:solidFill>
                  <a:srgbClr val="FFFFFF"/>
                </a:solidFill>
              </a:rPr>
              <a:t>3</a:t>
            </a:r>
            <a:endParaRPr sz="1100" b="1" i="0" u="none" strike="noStrike" cap="none">
              <a:solidFill>
                <a:srgbClr val="FFFFFF"/>
              </a:solidFill>
              <a:latin typeface="Arial"/>
              <a:ea typeface="Arial"/>
              <a:cs typeface="Arial"/>
              <a:sym typeface="Arial"/>
            </a:endParaRPr>
          </a:p>
        </p:txBody>
      </p:sp>
      <p:sp>
        <p:nvSpPr>
          <p:cNvPr id="693" name="Google Shape;693;g3124a95512c_0_1992"/>
          <p:cNvSpPr/>
          <p:nvPr/>
        </p:nvSpPr>
        <p:spPr>
          <a:xfrm>
            <a:off x="6020625" y="1487614"/>
            <a:ext cx="276600" cy="284700"/>
          </a:xfrm>
          <a:prstGeom prst="ellipse">
            <a:avLst/>
          </a:prstGeom>
          <a:solidFill>
            <a:srgbClr val="073763"/>
          </a:solidFill>
          <a:ln w="28575" cap="flat" cmpd="sng">
            <a:solidFill>
              <a:srgbClr val="FFFFFF"/>
            </a:solidFill>
            <a:prstDash val="solid"/>
            <a:miter lim="800000"/>
            <a:headEnd type="none" w="sm" len="sm"/>
            <a:tailEnd type="none" w="sm" len="sm"/>
          </a:ln>
        </p:spPr>
        <p:txBody>
          <a:bodyPr spcFirstLastPara="1" wrap="square" lIns="54850" tIns="54850" rIns="54850" bIns="548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 sz="1100" b="1">
                <a:solidFill>
                  <a:srgbClr val="FFFFFF"/>
                </a:solidFill>
              </a:rPr>
              <a:t>4</a:t>
            </a:r>
            <a:endParaRPr sz="1100" b="1" i="0" u="none" strike="noStrike" cap="none">
              <a:solidFill>
                <a:srgbClr val="FFFFFF"/>
              </a:solidFill>
              <a:latin typeface="Arial"/>
              <a:ea typeface="Arial"/>
              <a:cs typeface="Arial"/>
              <a:sym typeface="Arial"/>
            </a:endParaRPr>
          </a:p>
        </p:txBody>
      </p:sp>
      <p:sp>
        <p:nvSpPr>
          <p:cNvPr id="694" name="Google Shape;694;g3124a95512c_0_1992"/>
          <p:cNvSpPr/>
          <p:nvPr/>
        </p:nvSpPr>
        <p:spPr>
          <a:xfrm>
            <a:off x="7706975" y="1487614"/>
            <a:ext cx="276600" cy="284700"/>
          </a:xfrm>
          <a:prstGeom prst="ellipse">
            <a:avLst/>
          </a:prstGeom>
          <a:solidFill>
            <a:srgbClr val="073763"/>
          </a:solidFill>
          <a:ln w="28575" cap="flat" cmpd="sng">
            <a:solidFill>
              <a:srgbClr val="FFFFFF"/>
            </a:solidFill>
            <a:prstDash val="solid"/>
            <a:miter lim="800000"/>
            <a:headEnd type="none" w="sm" len="sm"/>
            <a:tailEnd type="none" w="sm" len="sm"/>
          </a:ln>
        </p:spPr>
        <p:txBody>
          <a:bodyPr spcFirstLastPara="1" wrap="square" lIns="54850" tIns="54850" rIns="54850" bIns="548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 sz="1100" b="1">
                <a:solidFill>
                  <a:srgbClr val="FFFFFF"/>
                </a:solidFill>
              </a:rPr>
              <a:t>5</a:t>
            </a:r>
            <a:endParaRPr sz="1100" b="1" i="0" u="none" strike="noStrike" cap="none">
              <a:solidFill>
                <a:srgbClr val="FFFFFF"/>
              </a:solidFill>
              <a:latin typeface="Arial"/>
              <a:ea typeface="Arial"/>
              <a:cs typeface="Arial"/>
              <a:sym typeface="Arial"/>
            </a:endParaRPr>
          </a:p>
        </p:txBody>
      </p:sp>
      <p:sp>
        <p:nvSpPr>
          <p:cNvPr id="695" name="Google Shape;695;g3124a95512c_0_1992"/>
          <p:cNvSpPr txBox="1"/>
          <p:nvPr/>
        </p:nvSpPr>
        <p:spPr>
          <a:xfrm>
            <a:off x="0" y="54300"/>
            <a:ext cx="9144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800" b="1">
                <a:solidFill>
                  <a:srgbClr val="002060"/>
                </a:solidFill>
                <a:latin typeface="Inter"/>
                <a:ea typeface="Inter"/>
                <a:cs typeface="Inter"/>
                <a:sym typeface="Inter"/>
              </a:rPr>
              <a:t>Mekanisme Alur Penanganan Kekerasan di Permendikbudristek PPKPT</a:t>
            </a:r>
            <a:endParaRPr sz="1800" b="1" i="0" u="none" strike="noStrike" cap="none">
              <a:solidFill>
                <a:srgbClr val="002060"/>
              </a:solidFill>
              <a:latin typeface="Inter"/>
              <a:ea typeface="Inter"/>
              <a:cs typeface="Inter"/>
              <a:sym typeface="Inter"/>
            </a:endParaRPr>
          </a:p>
        </p:txBody>
      </p:sp>
      <p:sp>
        <p:nvSpPr>
          <p:cNvPr id="696" name="Google Shape;696;g3124a95512c_0_1992"/>
          <p:cNvSpPr/>
          <p:nvPr/>
        </p:nvSpPr>
        <p:spPr>
          <a:xfrm>
            <a:off x="300350" y="3577974"/>
            <a:ext cx="8528400" cy="9042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Inter"/>
                <a:ea typeface="Inter"/>
                <a:cs typeface="Inter"/>
                <a:sym typeface="Inter"/>
              </a:rPr>
              <a:t>Catatan:</a:t>
            </a:r>
            <a:endParaRPr sz="1200">
              <a:latin typeface="Inter"/>
              <a:ea typeface="Inter"/>
              <a:cs typeface="Inter"/>
              <a:sym typeface="Inter"/>
            </a:endParaRPr>
          </a:p>
          <a:p>
            <a:pPr marL="457200" lvl="0" indent="-304800" algn="l" rtl="0">
              <a:spcBef>
                <a:spcPts val="0"/>
              </a:spcBef>
              <a:spcAft>
                <a:spcPts val="0"/>
              </a:spcAft>
              <a:buSzPts val="1200"/>
              <a:buFont typeface="Inter"/>
              <a:buAutoNum type="arabicPeriod"/>
            </a:pPr>
            <a:r>
              <a:rPr lang="en" sz="1200" b="1">
                <a:latin typeface="Inter"/>
                <a:ea typeface="Inter"/>
                <a:cs typeface="Inter"/>
                <a:sym typeface="Inter"/>
              </a:rPr>
              <a:t>Satuan tugas PPKPT</a:t>
            </a:r>
            <a:r>
              <a:rPr lang="en" sz="1200">
                <a:latin typeface="Inter"/>
                <a:ea typeface="Inter"/>
                <a:cs typeface="Inter"/>
                <a:sym typeface="Inter"/>
              </a:rPr>
              <a:t> menangani kasus kekerasan yang </a:t>
            </a:r>
            <a:r>
              <a:rPr lang="en" sz="1200" b="1">
                <a:latin typeface="Inter"/>
                <a:ea typeface="Inter"/>
                <a:cs typeface="Inter"/>
                <a:sym typeface="Inter"/>
              </a:rPr>
              <a:t>terlapornya bukan pemimpin perguruan tinggi</a:t>
            </a:r>
            <a:endParaRPr sz="1200" b="1">
              <a:latin typeface="Inter"/>
              <a:ea typeface="Inter"/>
              <a:cs typeface="Inter"/>
              <a:sym typeface="Inter"/>
            </a:endParaRPr>
          </a:p>
          <a:p>
            <a:pPr marL="457200" lvl="0" indent="-304800" algn="l" rtl="0">
              <a:spcBef>
                <a:spcPts val="0"/>
              </a:spcBef>
              <a:spcAft>
                <a:spcPts val="0"/>
              </a:spcAft>
              <a:buSzPts val="1200"/>
              <a:buFont typeface="Inter"/>
              <a:buAutoNum type="arabicPeriod"/>
            </a:pPr>
            <a:r>
              <a:rPr lang="en" sz="1200" b="1">
                <a:latin typeface="Inter"/>
                <a:ea typeface="Inter"/>
                <a:cs typeface="Inter"/>
                <a:sym typeface="Inter"/>
              </a:rPr>
              <a:t>Inspektorat Jenderal Kemendikbudristek </a:t>
            </a:r>
            <a:r>
              <a:rPr lang="en" sz="1200">
                <a:latin typeface="Inter"/>
                <a:ea typeface="Inter"/>
                <a:cs typeface="Inter"/>
                <a:sym typeface="Inter"/>
              </a:rPr>
              <a:t>menangani kasus kekerasan yang </a:t>
            </a:r>
            <a:r>
              <a:rPr lang="en" sz="1200" b="1">
                <a:latin typeface="Inter"/>
                <a:ea typeface="Inter"/>
                <a:cs typeface="Inter"/>
                <a:sym typeface="Inter"/>
              </a:rPr>
              <a:t>terlapornya pemimpin perguruan tinggi</a:t>
            </a:r>
            <a:endParaRPr sz="1200" b="1">
              <a:latin typeface="Inter"/>
              <a:ea typeface="Inter"/>
              <a:cs typeface="Inter"/>
              <a:sym typeface="Int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30bb532d5dd_7_7"/>
          <p:cNvSpPr txBox="1"/>
          <p:nvPr/>
        </p:nvSpPr>
        <p:spPr>
          <a:xfrm>
            <a:off x="191018" y="1185084"/>
            <a:ext cx="4156800" cy="34632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100" b="1" i="0" u="none" strike="noStrike" cap="none">
                <a:solidFill>
                  <a:srgbClr val="0F6FC6"/>
                </a:solidFill>
                <a:latin typeface="Inter"/>
                <a:ea typeface="Inter"/>
                <a:cs typeface="Inter"/>
                <a:sym typeface="Inter"/>
              </a:rPr>
              <a:t>Tujuan utama:</a:t>
            </a:r>
            <a:r>
              <a:rPr lang="en" sz="1100" b="1" i="0" u="none" strike="noStrike" cap="none">
                <a:solidFill>
                  <a:srgbClr val="000000"/>
                </a:solidFill>
                <a:latin typeface="Inter"/>
                <a:ea typeface="Inter"/>
                <a:cs typeface="Inter"/>
                <a:sym typeface="Inter"/>
              </a:rPr>
              <a:t> </a:t>
            </a:r>
            <a:r>
              <a:rPr lang="en" sz="1100" b="0" i="0" u="none" strike="noStrike" cap="none">
                <a:solidFill>
                  <a:srgbClr val="000000"/>
                </a:solidFill>
                <a:latin typeface="Inter"/>
                <a:ea typeface="Inter"/>
                <a:cs typeface="Inter"/>
                <a:sym typeface="Inter"/>
              </a:rPr>
              <a:t>Memastikan setiap hak pendidikan setiap warga negara terjaga.</a:t>
            </a:r>
            <a:endParaRPr sz="1100" b="0" i="0" u="none" strike="noStrike" cap="none">
              <a:solidFill>
                <a:srgbClr val="000000"/>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600"/>
              <a:buFont typeface="Arial"/>
              <a:buNone/>
            </a:pPr>
            <a:endParaRPr sz="1100" b="0" i="0" u="none" strike="noStrike" cap="none">
              <a:solidFill>
                <a:srgbClr val="000000"/>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600"/>
              <a:buFont typeface="Arial"/>
              <a:buNone/>
            </a:pPr>
            <a:r>
              <a:rPr lang="en" sz="1100" b="1" i="0" u="none" strike="noStrike" cap="none">
                <a:solidFill>
                  <a:srgbClr val="0F6FC6"/>
                </a:solidFill>
                <a:latin typeface="Inter"/>
                <a:ea typeface="Inter"/>
                <a:cs typeface="Inter"/>
                <a:sym typeface="Inter"/>
              </a:rPr>
              <a:t>Cakupan:</a:t>
            </a:r>
            <a:endParaRPr sz="1100" b="1" i="0" u="none" strike="noStrike" cap="none">
              <a:solidFill>
                <a:srgbClr val="000000"/>
              </a:solidFill>
              <a:latin typeface="Inter"/>
              <a:ea typeface="Inter"/>
              <a:cs typeface="Inter"/>
              <a:sym typeface="Inter"/>
            </a:endParaRPr>
          </a:p>
          <a:p>
            <a:pPr marL="609600" marR="0" lvl="0" indent="-374650" algn="l" rtl="0">
              <a:lnSpc>
                <a:spcPct val="100000"/>
              </a:lnSpc>
              <a:spcBef>
                <a:spcPts val="0"/>
              </a:spcBef>
              <a:spcAft>
                <a:spcPts val="0"/>
              </a:spcAft>
              <a:buClr>
                <a:srgbClr val="000000"/>
              </a:buClr>
              <a:buSzPts val="1100"/>
              <a:buFont typeface="Inter"/>
              <a:buAutoNum type="arabicPeriod"/>
            </a:pPr>
            <a:r>
              <a:rPr lang="en" sz="1100" b="0" i="1" u="none" strike="noStrike" cap="none">
                <a:solidFill>
                  <a:srgbClr val="000000"/>
                </a:solidFill>
                <a:latin typeface="Inter"/>
                <a:ea typeface="Inter"/>
                <a:cs typeface="Inter"/>
                <a:sym typeface="Inter"/>
              </a:rPr>
              <a:t>Individu:</a:t>
            </a:r>
            <a:r>
              <a:rPr lang="en" sz="1100" b="0" i="0" u="none" strike="noStrike" cap="none">
                <a:solidFill>
                  <a:srgbClr val="000000"/>
                </a:solidFill>
                <a:latin typeface="Inter"/>
                <a:ea typeface="Inter"/>
                <a:cs typeface="Inter"/>
                <a:sym typeface="Inter"/>
              </a:rPr>
              <a:t> dosen, mahasiswa dan tenaga kependidikan, serta warga kampus</a:t>
            </a:r>
            <a:endParaRPr sz="1100" b="0" i="0" u="none" strike="noStrike" cap="none">
              <a:solidFill>
                <a:srgbClr val="000000"/>
              </a:solidFill>
              <a:latin typeface="Inter"/>
              <a:ea typeface="Inter"/>
              <a:cs typeface="Inter"/>
              <a:sym typeface="Inter"/>
            </a:endParaRPr>
          </a:p>
          <a:p>
            <a:pPr marL="609600" marR="0" lvl="0" indent="-374650" algn="l" rtl="0">
              <a:lnSpc>
                <a:spcPct val="100000"/>
              </a:lnSpc>
              <a:spcBef>
                <a:spcPts val="0"/>
              </a:spcBef>
              <a:spcAft>
                <a:spcPts val="0"/>
              </a:spcAft>
              <a:buClr>
                <a:srgbClr val="000000"/>
              </a:buClr>
              <a:buSzPts val="1100"/>
              <a:buFont typeface="Inter"/>
              <a:buAutoNum type="arabicPeriod"/>
            </a:pPr>
            <a:r>
              <a:rPr lang="en" sz="1100" b="0" i="1" u="none" strike="noStrike" cap="none">
                <a:solidFill>
                  <a:srgbClr val="000000"/>
                </a:solidFill>
                <a:latin typeface="Inter"/>
                <a:ea typeface="Inter"/>
                <a:cs typeface="Inter"/>
                <a:sym typeface="Inter"/>
              </a:rPr>
              <a:t>Lokasi dan kegiatan:</a:t>
            </a:r>
            <a:r>
              <a:rPr lang="en" sz="1100" b="0" i="0" u="none" strike="noStrike" cap="none">
                <a:solidFill>
                  <a:srgbClr val="000000"/>
                </a:solidFill>
                <a:latin typeface="Inter"/>
                <a:ea typeface="Inter"/>
                <a:cs typeface="Inter"/>
                <a:sym typeface="Inter"/>
              </a:rPr>
              <a:t> di dalam dan luar kampus dalam rangka pelaksanaan Tridharma PT</a:t>
            </a:r>
            <a:endParaRPr sz="1100" b="0" i="0" u="none" strike="noStrike" cap="none">
              <a:solidFill>
                <a:srgbClr val="000000"/>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F6FC6"/>
                </a:solidFill>
                <a:latin typeface="Inter"/>
                <a:ea typeface="Inter"/>
                <a:cs typeface="Inter"/>
                <a:sym typeface="Inter"/>
              </a:rPr>
              <a:t>Pencegahan</a:t>
            </a:r>
            <a:endParaRPr sz="1100" b="1" i="0" u="none" strike="noStrike" cap="none">
              <a:solidFill>
                <a:schemeClr val="dk1"/>
              </a:solidFill>
              <a:latin typeface="Inter"/>
              <a:ea typeface="Inter"/>
              <a:cs typeface="Inter"/>
              <a:sym typeface="Inter"/>
            </a:endParaRPr>
          </a:p>
          <a:p>
            <a:pPr marL="609600" marR="0" lvl="0" indent="-374650" algn="l" rtl="0">
              <a:lnSpc>
                <a:spcPct val="100000"/>
              </a:lnSpc>
              <a:spcBef>
                <a:spcPts val="0"/>
              </a:spcBef>
              <a:spcAft>
                <a:spcPts val="0"/>
              </a:spcAft>
              <a:buClr>
                <a:schemeClr val="dk1"/>
              </a:buClr>
              <a:buSzPts val="1100"/>
              <a:buFont typeface="Inter"/>
              <a:buAutoNum type="arabicPeriod"/>
            </a:pPr>
            <a:r>
              <a:rPr lang="en" sz="1100" b="0" i="0" u="none" strike="noStrike" cap="none">
                <a:solidFill>
                  <a:schemeClr val="dk1"/>
                </a:solidFill>
                <a:latin typeface="Inter"/>
                <a:ea typeface="Inter"/>
                <a:cs typeface="Inter"/>
                <a:sym typeface="Inter"/>
              </a:rPr>
              <a:t>Institusi: pembelajaran, penguatan tata kelola, penguatan budaya komunitas</a:t>
            </a:r>
            <a:endParaRPr sz="1100" b="0" i="0" u="none" strike="noStrike" cap="none">
              <a:solidFill>
                <a:schemeClr val="dk1"/>
              </a:solidFill>
              <a:latin typeface="Inter"/>
              <a:ea typeface="Inter"/>
              <a:cs typeface="Inter"/>
              <a:sym typeface="Inter"/>
            </a:endParaRPr>
          </a:p>
          <a:p>
            <a:pPr marL="609600" marR="0" lvl="0" indent="-374650" algn="l" rtl="0">
              <a:lnSpc>
                <a:spcPct val="100000"/>
              </a:lnSpc>
              <a:spcBef>
                <a:spcPts val="0"/>
              </a:spcBef>
              <a:spcAft>
                <a:spcPts val="0"/>
              </a:spcAft>
              <a:buClr>
                <a:schemeClr val="dk1"/>
              </a:buClr>
              <a:buSzPts val="1100"/>
              <a:buFont typeface="Inter"/>
              <a:buAutoNum type="arabicPeriod"/>
            </a:pPr>
            <a:r>
              <a:rPr lang="en" sz="1100" b="0" i="0" u="none" strike="noStrike" cap="none">
                <a:solidFill>
                  <a:schemeClr val="dk1"/>
                </a:solidFill>
                <a:latin typeface="Inter"/>
                <a:ea typeface="Inter"/>
                <a:cs typeface="Inter"/>
                <a:sym typeface="Inter"/>
              </a:rPr>
              <a:t>Individu: pembatasan pertemuan individual di luar konteks akademik</a:t>
            </a:r>
            <a:endParaRPr sz="1100" b="0" i="0" u="none" strike="noStrike" cap="none">
              <a:solidFill>
                <a:schemeClr val="dk1"/>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F6FC6"/>
                </a:solidFill>
                <a:latin typeface="Inter"/>
                <a:ea typeface="Inter"/>
                <a:cs typeface="Inter"/>
                <a:sym typeface="Inter"/>
              </a:rPr>
              <a:t>Penanganan</a:t>
            </a:r>
            <a:endParaRPr sz="1100" b="0" i="0" u="none" strike="noStrike" cap="none">
              <a:solidFill>
                <a:schemeClr val="dk1"/>
              </a:solidFill>
              <a:latin typeface="Inter"/>
              <a:ea typeface="Inter"/>
              <a:cs typeface="Inter"/>
              <a:sym typeface="Inter"/>
            </a:endParaRPr>
          </a:p>
          <a:p>
            <a:pPr marL="628650" marR="0" lvl="0" indent="-412750" algn="l" rtl="0">
              <a:lnSpc>
                <a:spcPct val="100000"/>
              </a:lnSpc>
              <a:spcBef>
                <a:spcPts val="0"/>
              </a:spcBef>
              <a:spcAft>
                <a:spcPts val="0"/>
              </a:spcAft>
              <a:buClr>
                <a:schemeClr val="dk1"/>
              </a:buClr>
              <a:buSzPts val="1100"/>
              <a:buFont typeface="Inter"/>
              <a:buAutoNum type="arabicPeriod"/>
            </a:pPr>
            <a:r>
              <a:rPr lang="en" sz="1100" b="0" i="0" u="none" strike="noStrike" cap="none">
                <a:solidFill>
                  <a:schemeClr val="dk1"/>
                </a:solidFill>
                <a:latin typeface="Inter"/>
                <a:ea typeface="Inter"/>
                <a:cs typeface="Inter"/>
                <a:sym typeface="Inter"/>
              </a:rPr>
              <a:t>Memprioritaskan perlindungan, pemulihan, dan membantu korban </a:t>
            </a:r>
            <a:endParaRPr sz="1100" b="0" i="0" u="none" strike="noStrike" cap="none">
              <a:solidFill>
                <a:schemeClr val="dk1"/>
              </a:solidFill>
              <a:latin typeface="Inter"/>
              <a:ea typeface="Inter"/>
              <a:cs typeface="Inter"/>
              <a:sym typeface="Inter"/>
            </a:endParaRPr>
          </a:p>
          <a:p>
            <a:pPr marL="628650" marR="0" lvl="0" indent="-412750" algn="l" rtl="0">
              <a:lnSpc>
                <a:spcPct val="100000"/>
              </a:lnSpc>
              <a:spcBef>
                <a:spcPts val="0"/>
              </a:spcBef>
              <a:spcAft>
                <a:spcPts val="0"/>
              </a:spcAft>
              <a:buClr>
                <a:schemeClr val="dk1"/>
              </a:buClr>
              <a:buSzPts val="1100"/>
              <a:buFont typeface="Inter"/>
              <a:buAutoNum type="arabicPeriod"/>
            </a:pPr>
            <a:r>
              <a:rPr lang="en" sz="1100" b="0" i="0" u="none" strike="noStrike" cap="none">
                <a:solidFill>
                  <a:schemeClr val="dk1"/>
                </a:solidFill>
                <a:latin typeface="Inter"/>
                <a:ea typeface="Inter"/>
                <a:cs typeface="Inter"/>
                <a:sym typeface="Inter"/>
              </a:rPr>
              <a:t>Memastikan kebutuhan korban terpenuhi</a:t>
            </a:r>
            <a:endParaRPr sz="1200" b="0" i="0" u="none" strike="noStrike" cap="none">
              <a:solidFill>
                <a:srgbClr val="000000"/>
              </a:solidFill>
              <a:latin typeface="Inter"/>
              <a:ea typeface="Inter"/>
              <a:cs typeface="Inter"/>
              <a:sym typeface="Inter"/>
            </a:endParaRPr>
          </a:p>
        </p:txBody>
      </p:sp>
      <p:sp>
        <p:nvSpPr>
          <p:cNvPr id="189" name="Google Shape;189;g30bb532d5dd_7_7"/>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4</a:t>
            </a:fld>
            <a:endParaRPr/>
          </a:p>
        </p:txBody>
      </p:sp>
      <p:sp>
        <p:nvSpPr>
          <p:cNvPr id="190" name="Google Shape;190;g30bb532d5dd_7_7"/>
          <p:cNvSpPr txBox="1"/>
          <p:nvPr/>
        </p:nvSpPr>
        <p:spPr>
          <a:xfrm>
            <a:off x="0" y="40209"/>
            <a:ext cx="9144000" cy="738900"/>
          </a:xfrm>
          <a:prstGeom prst="rect">
            <a:avLst/>
          </a:prstGeom>
          <a:noFill/>
          <a:ln>
            <a:noFill/>
          </a:ln>
        </p:spPr>
        <p:txBody>
          <a:bodyPr spcFirstLastPara="1" wrap="square" lIns="91425" tIns="91425" rIns="91425" bIns="91425" anchor="t" anchorCtr="0">
            <a:spAutoFit/>
          </a:bodyPr>
          <a:lstStyle/>
          <a:p>
            <a:pPr marL="457200" marR="0" lvl="0" indent="0" algn="ctr" rtl="0">
              <a:lnSpc>
                <a:spcPct val="100000"/>
              </a:lnSpc>
              <a:spcBef>
                <a:spcPts val="0"/>
              </a:spcBef>
              <a:spcAft>
                <a:spcPts val="0"/>
              </a:spcAft>
              <a:buNone/>
            </a:pPr>
            <a:r>
              <a:rPr lang="en" sz="1800" b="1">
                <a:solidFill>
                  <a:srgbClr val="002060"/>
                </a:solidFill>
                <a:latin typeface="Inter"/>
                <a:ea typeface="Inter"/>
                <a:cs typeface="Inter"/>
                <a:sym typeface="Inter"/>
              </a:rPr>
              <a:t>Sebelumnya di Tingkat </a:t>
            </a:r>
            <a:r>
              <a:rPr lang="en" sz="1800" b="1">
                <a:solidFill>
                  <a:srgbClr val="002060"/>
                </a:solidFill>
                <a:latin typeface="Inter"/>
                <a:ea typeface="Inter"/>
                <a:cs typeface="Inter"/>
                <a:sym typeface="Inte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Perguruan Tinggi Sudah Ada</a:t>
            </a:r>
            <a:r>
              <a:rPr lang="en" sz="1800" b="1">
                <a:solidFill>
                  <a:srgbClr val="002060"/>
                </a:solidFill>
                <a:latin typeface="Inter"/>
                <a:ea typeface="Inter"/>
                <a:cs typeface="Inter"/>
                <a:sym typeface="Inter"/>
              </a:rPr>
              <a:t> Kebijakan untuk Penanganan Kekerasan Seksual yaitu </a:t>
            </a:r>
            <a:r>
              <a:rPr lang="en" sz="1800" b="1" i="0" u="none" strike="noStrike" cap="none">
                <a:solidFill>
                  <a:srgbClr val="002060"/>
                </a:solidFill>
                <a:latin typeface="Inter"/>
                <a:ea typeface="Inter"/>
                <a:cs typeface="Inter"/>
                <a:sym typeface="Inter"/>
              </a:rPr>
              <a:t>Permendikbudristek 30/2021 PPKS</a:t>
            </a:r>
            <a:endParaRPr sz="1800" b="1" i="0" u="none" strike="noStrike" cap="none">
              <a:solidFill>
                <a:srgbClr val="002060"/>
              </a:solidFill>
              <a:latin typeface="Inter"/>
              <a:ea typeface="Inter"/>
              <a:cs typeface="Inter"/>
              <a:sym typeface="Inter"/>
            </a:endParaRPr>
          </a:p>
        </p:txBody>
      </p:sp>
      <p:sp>
        <p:nvSpPr>
          <p:cNvPr id="191" name="Google Shape;191;g30bb532d5dd_7_7"/>
          <p:cNvSpPr txBox="1"/>
          <p:nvPr/>
        </p:nvSpPr>
        <p:spPr>
          <a:xfrm>
            <a:off x="131333" y="827409"/>
            <a:ext cx="4472100" cy="4374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300" b="1" i="0" u="none" strike="noStrike" cap="none">
                <a:solidFill>
                  <a:srgbClr val="000000"/>
                </a:solidFill>
                <a:latin typeface="Inter"/>
                <a:ea typeface="Inter"/>
                <a:cs typeface="Inter"/>
                <a:sym typeface="Inter"/>
              </a:rPr>
              <a:t>Pokok kebijakan Permendikbudristek 30/2021 PPKS </a:t>
            </a:r>
            <a:endParaRPr sz="1300" b="0" i="0" u="none" strike="noStrike" cap="none">
              <a:solidFill>
                <a:srgbClr val="000000"/>
              </a:solidFill>
              <a:latin typeface="Inter"/>
              <a:ea typeface="Inter"/>
              <a:cs typeface="Inter"/>
              <a:sym typeface="Inter"/>
            </a:endParaRPr>
          </a:p>
        </p:txBody>
      </p:sp>
      <p:cxnSp>
        <p:nvCxnSpPr>
          <p:cNvPr id="192" name="Google Shape;192;g30bb532d5dd_7_7"/>
          <p:cNvCxnSpPr/>
          <p:nvPr/>
        </p:nvCxnSpPr>
        <p:spPr>
          <a:xfrm flipH="1">
            <a:off x="4531571" y="1225459"/>
            <a:ext cx="8700" cy="3302100"/>
          </a:xfrm>
          <a:prstGeom prst="straightConnector1">
            <a:avLst/>
          </a:prstGeom>
          <a:noFill/>
          <a:ln w="9525" cap="flat" cmpd="sng">
            <a:solidFill>
              <a:schemeClr val="dk2"/>
            </a:solidFill>
            <a:prstDash val="dot"/>
            <a:round/>
            <a:headEnd type="none" w="sm" len="sm"/>
            <a:tailEnd type="none" w="sm" len="sm"/>
          </a:ln>
        </p:spPr>
      </p:cxnSp>
      <p:cxnSp>
        <p:nvCxnSpPr>
          <p:cNvPr id="193" name="Google Shape;193;g30bb532d5dd_7_7"/>
          <p:cNvCxnSpPr/>
          <p:nvPr/>
        </p:nvCxnSpPr>
        <p:spPr>
          <a:xfrm>
            <a:off x="247800" y="1198509"/>
            <a:ext cx="4146600" cy="0"/>
          </a:xfrm>
          <a:prstGeom prst="straightConnector1">
            <a:avLst/>
          </a:prstGeom>
          <a:noFill/>
          <a:ln w="9525" cap="flat" cmpd="sng">
            <a:solidFill>
              <a:srgbClr val="0F6FC6"/>
            </a:solidFill>
            <a:prstDash val="solid"/>
            <a:round/>
            <a:headEnd type="none" w="sm" len="sm"/>
            <a:tailEnd type="none" w="sm" len="sm"/>
          </a:ln>
        </p:spPr>
      </p:cxnSp>
      <p:sp>
        <p:nvSpPr>
          <p:cNvPr id="194" name="Google Shape;194;g30bb532d5dd_7_7"/>
          <p:cNvSpPr txBox="1"/>
          <p:nvPr/>
        </p:nvSpPr>
        <p:spPr>
          <a:xfrm>
            <a:off x="4609175" y="827409"/>
            <a:ext cx="4210800" cy="4374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300" b="1" i="0" u="none" strike="noStrike" cap="none">
                <a:solidFill>
                  <a:srgbClr val="000000"/>
                </a:solidFill>
                <a:latin typeface="Inter"/>
                <a:ea typeface="Inter"/>
                <a:cs typeface="Inter"/>
                <a:sym typeface="Inte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Praktik</a:t>
            </a:r>
            <a:r>
              <a:rPr lang="en" sz="1300" b="1" i="0" u="none" strike="noStrike" cap="none">
                <a:solidFill>
                  <a:srgbClr val="000000"/>
                </a:solidFill>
                <a:latin typeface="Inter"/>
                <a:ea typeface="Inter"/>
                <a:cs typeface="Inter"/>
                <a:sym typeface="Inter"/>
              </a:rPr>
              <a:t> baik implementasi oleh pimpinan PT*</a:t>
            </a:r>
            <a:endParaRPr sz="1300" b="0" i="0" u="none" strike="noStrike" cap="none">
              <a:solidFill>
                <a:srgbClr val="000000"/>
              </a:solidFill>
              <a:latin typeface="Inter"/>
              <a:ea typeface="Inter"/>
              <a:cs typeface="Inter"/>
              <a:sym typeface="Inter"/>
            </a:endParaRPr>
          </a:p>
        </p:txBody>
      </p:sp>
      <p:cxnSp>
        <p:nvCxnSpPr>
          <p:cNvPr id="195" name="Google Shape;195;g30bb532d5dd_7_7"/>
          <p:cNvCxnSpPr/>
          <p:nvPr/>
        </p:nvCxnSpPr>
        <p:spPr>
          <a:xfrm>
            <a:off x="4685375" y="1198509"/>
            <a:ext cx="4256400" cy="0"/>
          </a:xfrm>
          <a:prstGeom prst="straightConnector1">
            <a:avLst/>
          </a:prstGeom>
          <a:noFill/>
          <a:ln w="9525" cap="flat" cmpd="sng">
            <a:solidFill>
              <a:srgbClr val="0F6FC6"/>
            </a:solidFill>
            <a:prstDash val="solid"/>
            <a:round/>
            <a:headEnd type="none" w="sm" len="sm"/>
            <a:tailEnd type="none" w="sm" len="sm"/>
          </a:ln>
        </p:spPr>
      </p:cxnSp>
      <p:grpSp>
        <p:nvGrpSpPr>
          <p:cNvPr id="196" name="Google Shape;196;g30bb532d5dd_7_7"/>
          <p:cNvGrpSpPr/>
          <p:nvPr/>
        </p:nvGrpSpPr>
        <p:grpSpPr>
          <a:xfrm flipH="1">
            <a:off x="4761381" y="1296787"/>
            <a:ext cx="548632" cy="516738"/>
            <a:chOff x="7522125" y="4279356"/>
            <a:chExt cx="655474" cy="546235"/>
          </a:xfrm>
        </p:grpSpPr>
        <p:sp>
          <p:nvSpPr>
            <p:cNvPr id="197" name="Google Shape;197;g30bb532d5dd_7_7"/>
            <p:cNvSpPr/>
            <p:nvPr/>
          </p:nvSpPr>
          <p:spPr>
            <a:xfrm>
              <a:off x="7522125" y="4474216"/>
              <a:ext cx="655474" cy="351375"/>
            </a:xfrm>
            <a:custGeom>
              <a:avLst/>
              <a:gdLst/>
              <a:ahLst/>
              <a:cxnLst/>
              <a:rect l="l" t="t" r="r" b="b"/>
              <a:pathLst>
                <a:path w="655474" h="351375" extrusionOk="0">
                  <a:moveTo>
                    <a:pt x="648061" y="2643"/>
                  </a:moveTo>
                  <a:cubicBezTo>
                    <a:pt x="643736" y="275"/>
                    <a:pt x="638398" y="434"/>
                    <a:pt x="634166" y="3123"/>
                  </a:cubicBezTo>
                  <a:lnTo>
                    <a:pt x="357538" y="180434"/>
                  </a:lnTo>
                  <a:lnTo>
                    <a:pt x="355009" y="181725"/>
                  </a:lnTo>
                  <a:cubicBezTo>
                    <a:pt x="338146" y="189764"/>
                    <a:pt x="317648" y="190190"/>
                    <a:pt x="298563" y="180434"/>
                  </a:cubicBezTo>
                  <a:lnTo>
                    <a:pt x="21948" y="3123"/>
                  </a:lnTo>
                  <a:cubicBezTo>
                    <a:pt x="17755" y="420"/>
                    <a:pt x="12404" y="235"/>
                    <a:pt x="8052" y="2643"/>
                  </a:cubicBezTo>
                  <a:cubicBezTo>
                    <a:pt x="3673" y="5025"/>
                    <a:pt x="958" y="9617"/>
                    <a:pt x="958" y="14595"/>
                  </a:cubicBezTo>
                  <a:lnTo>
                    <a:pt x="958" y="296747"/>
                  </a:lnTo>
                  <a:cubicBezTo>
                    <a:pt x="958" y="326813"/>
                    <a:pt x="25408" y="351264"/>
                    <a:pt x="55475" y="351264"/>
                  </a:cubicBezTo>
                  <a:lnTo>
                    <a:pt x="600640" y="351264"/>
                  </a:lnTo>
                  <a:cubicBezTo>
                    <a:pt x="630706" y="351264"/>
                    <a:pt x="655157" y="326815"/>
                    <a:pt x="655157" y="296747"/>
                  </a:cubicBezTo>
                  <a:lnTo>
                    <a:pt x="655157" y="14595"/>
                  </a:lnTo>
                  <a:cubicBezTo>
                    <a:pt x="655155" y="9617"/>
                    <a:pt x="652440" y="5025"/>
                    <a:pt x="648061" y="2643"/>
                  </a:cubicBezTo>
                  <a:close/>
                </a:path>
              </a:pathLst>
            </a:custGeom>
            <a:solidFill>
              <a:srgbClr val="013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g30bb532d5dd_7_7"/>
            <p:cNvSpPr/>
            <p:nvPr/>
          </p:nvSpPr>
          <p:spPr>
            <a:xfrm>
              <a:off x="7522125" y="4279356"/>
              <a:ext cx="655474" cy="355208"/>
            </a:xfrm>
            <a:custGeom>
              <a:avLst/>
              <a:gdLst/>
              <a:ahLst/>
              <a:cxnLst/>
              <a:rect l="l" t="t" r="r" b="b"/>
              <a:pathLst>
                <a:path w="655474" h="355208" extrusionOk="0">
                  <a:moveTo>
                    <a:pt x="600638" y="82734"/>
                  </a:moveTo>
                  <a:lnTo>
                    <a:pt x="464348" y="82734"/>
                  </a:lnTo>
                  <a:lnTo>
                    <a:pt x="464348" y="55475"/>
                  </a:lnTo>
                  <a:cubicBezTo>
                    <a:pt x="464348" y="25409"/>
                    <a:pt x="439899" y="958"/>
                    <a:pt x="409831" y="958"/>
                  </a:cubicBezTo>
                  <a:lnTo>
                    <a:pt x="246282" y="958"/>
                  </a:lnTo>
                  <a:cubicBezTo>
                    <a:pt x="216216" y="958"/>
                    <a:pt x="191765" y="25408"/>
                    <a:pt x="191765" y="55475"/>
                  </a:cubicBezTo>
                  <a:lnTo>
                    <a:pt x="191765" y="82733"/>
                  </a:lnTo>
                  <a:lnTo>
                    <a:pt x="55475" y="82733"/>
                  </a:lnTo>
                  <a:cubicBezTo>
                    <a:pt x="25408" y="82734"/>
                    <a:pt x="958" y="107184"/>
                    <a:pt x="958" y="137250"/>
                  </a:cubicBezTo>
                  <a:lnTo>
                    <a:pt x="958" y="144717"/>
                  </a:lnTo>
                  <a:cubicBezTo>
                    <a:pt x="958" y="149361"/>
                    <a:pt x="3327" y="153688"/>
                    <a:pt x="7227" y="156190"/>
                  </a:cubicBezTo>
                  <a:lnTo>
                    <a:pt x="313763" y="352454"/>
                  </a:lnTo>
                  <a:cubicBezTo>
                    <a:pt x="318407" y="354451"/>
                    <a:pt x="324024" y="354862"/>
                    <a:pt x="327911" y="354862"/>
                  </a:cubicBezTo>
                  <a:cubicBezTo>
                    <a:pt x="332037" y="354862"/>
                    <a:pt x="337960" y="354410"/>
                    <a:pt x="344482" y="351295"/>
                  </a:cubicBezTo>
                  <a:lnTo>
                    <a:pt x="648888" y="156188"/>
                  </a:lnTo>
                  <a:cubicBezTo>
                    <a:pt x="652788" y="153686"/>
                    <a:pt x="655157" y="149360"/>
                    <a:pt x="655157" y="144716"/>
                  </a:cubicBezTo>
                  <a:lnTo>
                    <a:pt x="655157" y="137248"/>
                  </a:lnTo>
                  <a:cubicBezTo>
                    <a:pt x="655155" y="107184"/>
                    <a:pt x="630706" y="82734"/>
                    <a:pt x="600638" y="82734"/>
                  </a:cubicBezTo>
                  <a:close/>
                  <a:moveTo>
                    <a:pt x="328057" y="300773"/>
                  </a:moveTo>
                  <a:cubicBezTo>
                    <a:pt x="313031" y="300773"/>
                    <a:pt x="300799" y="288542"/>
                    <a:pt x="300799" y="273516"/>
                  </a:cubicBezTo>
                  <a:cubicBezTo>
                    <a:pt x="300799" y="258490"/>
                    <a:pt x="313031" y="246258"/>
                    <a:pt x="328057" y="246258"/>
                  </a:cubicBezTo>
                  <a:cubicBezTo>
                    <a:pt x="343083" y="246258"/>
                    <a:pt x="355315" y="258490"/>
                    <a:pt x="355315" y="273516"/>
                  </a:cubicBezTo>
                  <a:cubicBezTo>
                    <a:pt x="355315" y="288542"/>
                    <a:pt x="343083" y="300773"/>
                    <a:pt x="328057" y="300773"/>
                  </a:cubicBezTo>
                  <a:close/>
                  <a:moveTo>
                    <a:pt x="409831" y="82734"/>
                  </a:moveTo>
                  <a:lnTo>
                    <a:pt x="246282" y="82734"/>
                  </a:lnTo>
                  <a:lnTo>
                    <a:pt x="246282" y="55475"/>
                  </a:lnTo>
                  <a:lnTo>
                    <a:pt x="409831" y="55475"/>
                  </a:lnTo>
                  <a:lnTo>
                    <a:pt x="409831" y="82734"/>
                  </a:lnTo>
                  <a:close/>
                </a:path>
              </a:pathLst>
            </a:custGeom>
            <a:solidFill>
              <a:srgbClr val="013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9" name="Google Shape;199;g30bb532d5dd_7_7"/>
          <p:cNvSpPr txBox="1"/>
          <p:nvPr/>
        </p:nvSpPr>
        <p:spPr>
          <a:xfrm>
            <a:off x="5453100" y="1296784"/>
            <a:ext cx="3690900" cy="53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F6FC6"/>
                </a:solidFill>
                <a:latin typeface="Inter"/>
                <a:ea typeface="Inter"/>
                <a:cs typeface="Inter"/>
                <a:sym typeface="Inter"/>
              </a:rPr>
              <a:t>Pengakuan beban kerja satuan tugas (satgas)</a:t>
            </a:r>
            <a:endParaRPr sz="1300" b="1" i="0" u="none" strike="noStrike" cap="none">
              <a:solidFill>
                <a:srgbClr val="000000"/>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Inter"/>
                <a:ea typeface="Inter"/>
                <a:cs typeface="Inter"/>
                <a:sym typeface="Inter"/>
              </a:rPr>
              <a:t>Konversi SKS bagi mahasiswa dan dosen</a:t>
            </a:r>
            <a:endParaRPr sz="1100" b="0" i="0" u="none" strike="noStrike" cap="none">
              <a:solidFill>
                <a:srgbClr val="000000"/>
              </a:solidFill>
              <a:latin typeface="Inter"/>
              <a:ea typeface="Inter"/>
              <a:cs typeface="Inter"/>
              <a:sym typeface="Inter"/>
            </a:endParaRPr>
          </a:p>
        </p:txBody>
      </p:sp>
      <p:grpSp>
        <p:nvGrpSpPr>
          <p:cNvPr id="200" name="Google Shape;200;g30bb532d5dd_7_7"/>
          <p:cNvGrpSpPr/>
          <p:nvPr/>
        </p:nvGrpSpPr>
        <p:grpSpPr>
          <a:xfrm>
            <a:off x="4761319" y="2169148"/>
            <a:ext cx="548541" cy="482154"/>
            <a:chOff x="526849" y="4343006"/>
            <a:chExt cx="655131" cy="492346"/>
          </a:xfrm>
        </p:grpSpPr>
        <p:sp>
          <p:nvSpPr>
            <p:cNvPr id="201" name="Google Shape;201;g30bb532d5dd_7_7"/>
            <p:cNvSpPr/>
            <p:nvPr/>
          </p:nvSpPr>
          <p:spPr>
            <a:xfrm>
              <a:off x="853947" y="4343006"/>
              <a:ext cx="273433" cy="246601"/>
            </a:xfrm>
            <a:custGeom>
              <a:avLst/>
              <a:gdLst/>
              <a:ahLst/>
              <a:cxnLst/>
              <a:rect l="l" t="t" r="r" b="b"/>
              <a:pathLst>
                <a:path w="273433" h="246601" extrusionOk="0">
                  <a:moveTo>
                    <a:pt x="96362" y="246283"/>
                  </a:moveTo>
                  <a:cubicBezTo>
                    <a:pt x="133337" y="246283"/>
                    <a:pt x="166488" y="224502"/>
                    <a:pt x="182122" y="191364"/>
                  </a:cubicBezTo>
                  <a:cubicBezTo>
                    <a:pt x="232840" y="189223"/>
                    <a:pt x="273541" y="147598"/>
                    <a:pt x="273541" y="96362"/>
                  </a:cubicBezTo>
                  <a:cubicBezTo>
                    <a:pt x="273541" y="43762"/>
                    <a:pt x="230737" y="958"/>
                    <a:pt x="178137" y="958"/>
                  </a:cubicBezTo>
                  <a:cubicBezTo>
                    <a:pt x="140048" y="958"/>
                    <a:pt x="107350" y="23554"/>
                    <a:pt x="92067" y="55910"/>
                  </a:cubicBezTo>
                  <a:cubicBezTo>
                    <a:pt x="41494" y="58211"/>
                    <a:pt x="958" y="99751"/>
                    <a:pt x="958" y="150879"/>
                  </a:cubicBezTo>
                  <a:cubicBezTo>
                    <a:pt x="958" y="203480"/>
                    <a:pt x="43762" y="246283"/>
                    <a:pt x="96362" y="246283"/>
                  </a:cubicBezTo>
                  <a:close/>
                  <a:moveTo>
                    <a:pt x="164508" y="69105"/>
                  </a:moveTo>
                  <a:cubicBezTo>
                    <a:pt x="164508" y="61571"/>
                    <a:pt x="170604" y="55475"/>
                    <a:pt x="178137" y="55475"/>
                  </a:cubicBezTo>
                  <a:cubicBezTo>
                    <a:pt x="185671" y="55475"/>
                    <a:pt x="191767" y="61571"/>
                    <a:pt x="191767" y="69105"/>
                  </a:cubicBezTo>
                  <a:lnTo>
                    <a:pt x="191767" y="123622"/>
                  </a:lnTo>
                  <a:cubicBezTo>
                    <a:pt x="191767" y="131155"/>
                    <a:pt x="185671" y="137251"/>
                    <a:pt x="178137" y="137251"/>
                  </a:cubicBezTo>
                  <a:cubicBezTo>
                    <a:pt x="170604" y="137251"/>
                    <a:pt x="164508" y="131155"/>
                    <a:pt x="164508" y="123622"/>
                  </a:cubicBezTo>
                  <a:lnTo>
                    <a:pt x="164508" y="69105"/>
                  </a:lnTo>
                  <a:close/>
                  <a:moveTo>
                    <a:pt x="83966" y="84164"/>
                  </a:moveTo>
                  <a:cubicBezTo>
                    <a:pt x="83442" y="88202"/>
                    <a:pt x="82733" y="92187"/>
                    <a:pt x="82733" y="96364"/>
                  </a:cubicBezTo>
                  <a:cubicBezTo>
                    <a:pt x="82733" y="103304"/>
                    <a:pt x="83570" y="110038"/>
                    <a:pt x="84984" y="116561"/>
                  </a:cubicBezTo>
                  <a:cubicBezTo>
                    <a:pt x="83684" y="118650"/>
                    <a:pt x="82733" y="120977"/>
                    <a:pt x="82733" y="123622"/>
                  </a:cubicBezTo>
                  <a:lnTo>
                    <a:pt x="82733" y="178138"/>
                  </a:lnTo>
                  <a:cubicBezTo>
                    <a:pt x="82733" y="185672"/>
                    <a:pt x="88829" y="191768"/>
                    <a:pt x="96362" y="191768"/>
                  </a:cubicBezTo>
                  <a:cubicBezTo>
                    <a:pt x="103896" y="191768"/>
                    <a:pt x="109992" y="185672"/>
                    <a:pt x="109992" y="178138"/>
                  </a:cubicBezTo>
                  <a:lnTo>
                    <a:pt x="109992" y="162921"/>
                  </a:lnTo>
                  <a:cubicBezTo>
                    <a:pt x="121630" y="174834"/>
                    <a:pt x="136440" y="183404"/>
                    <a:pt x="152939" y="187959"/>
                  </a:cubicBezTo>
                  <a:cubicBezTo>
                    <a:pt x="140578" y="206943"/>
                    <a:pt x="119516" y="219026"/>
                    <a:pt x="96362" y="219026"/>
                  </a:cubicBezTo>
                  <a:cubicBezTo>
                    <a:pt x="58776" y="219026"/>
                    <a:pt x="28217" y="188453"/>
                    <a:pt x="28217" y="150881"/>
                  </a:cubicBezTo>
                  <a:cubicBezTo>
                    <a:pt x="28216" y="117773"/>
                    <a:pt x="51986" y="90186"/>
                    <a:pt x="83966" y="84164"/>
                  </a:cubicBezTo>
                  <a:close/>
                </a:path>
              </a:pathLst>
            </a:custGeom>
            <a:solidFill>
              <a:srgbClr val="013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g30bb532d5dd_7_7"/>
            <p:cNvSpPr/>
            <p:nvPr/>
          </p:nvSpPr>
          <p:spPr>
            <a:xfrm>
              <a:off x="526849" y="4533816"/>
              <a:ext cx="160993" cy="246601"/>
            </a:xfrm>
            <a:custGeom>
              <a:avLst/>
              <a:gdLst/>
              <a:ahLst/>
              <a:cxnLst/>
              <a:rect l="l" t="t" r="r" b="b"/>
              <a:pathLst>
                <a:path w="160993" h="246601" extrusionOk="0">
                  <a:moveTo>
                    <a:pt x="128252" y="23422"/>
                  </a:moveTo>
                  <a:lnTo>
                    <a:pt x="17249" y="1222"/>
                  </a:lnTo>
                  <a:cubicBezTo>
                    <a:pt x="13283" y="423"/>
                    <a:pt x="9104" y="1462"/>
                    <a:pt x="5936" y="4043"/>
                  </a:cubicBezTo>
                  <a:cubicBezTo>
                    <a:pt x="2794" y="6638"/>
                    <a:pt x="958" y="10498"/>
                    <a:pt x="958" y="14584"/>
                  </a:cubicBezTo>
                  <a:lnTo>
                    <a:pt x="958" y="232650"/>
                  </a:lnTo>
                  <a:cubicBezTo>
                    <a:pt x="958" y="240184"/>
                    <a:pt x="7054" y="246280"/>
                    <a:pt x="14588" y="246280"/>
                  </a:cubicBezTo>
                  <a:lnTo>
                    <a:pt x="99982" y="246280"/>
                  </a:lnTo>
                  <a:cubicBezTo>
                    <a:pt x="120213" y="246280"/>
                    <a:pt x="137622" y="231186"/>
                    <a:pt x="140471" y="211182"/>
                  </a:cubicBezTo>
                  <a:lnTo>
                    <a:pt x="160728" y="69300"/>
                  </a:lnTo>
                  <a:cubicBezTo>
                    <a:pt x="163789" y="47818"/>
                    <a:pt x="149548" y="27668"/>
                    <a:pt x="128252" y="23422"/>
                  </a:cubicBezTo>
                  <a:close/>
                </a:path>
              </a:pathLst>
            </a:custGeom>
            <a:solidFill>
              <a:srgbClr val="013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g30bb532d5dd_7_7"/>
            <p:cNvSpPr/>
            <p:nvPr/>
          </p:nvSpPr>
          <p:spPr>
            <a:xfrm>
              <a:off x="691333" y="4574696"/>
              <a:ext cx="490647" cy="260656"/>
            </a:xfrm>
            <a:custGeom>
              <a:avLst/>
              <a:gdLst/>
              <a:ahLst/>
              <a:cxnLst/>
              <a:rect l="l" t="t" r="r" b="b"/>
              <a:pathLst>
                <a:path w="490647" h="260656" extrusionOk="0">
                  <a:moveTo>
                    <a:pt x="408897" y="82737"/>
                  </a:moveTo>
                  <a:cubicBezTo>
                    <a:pt x="391880" y="82737"/>
                    <a:pt x="363181" y="88803"/>
                    <a:pt x="337377" y="95278"/>
                  </a:cubicBezTo>
                  <a:cubicBezTo>
                    <a:pt x="331059" y="96863"/>
                    <a:pt x="326970" y="102664"/>
                    <a:pt x="327113" y="109176"/>
                  </a:cubicBezTo>
                  <a:cubicBezTo>
                    <a:pt x="327119" y="109448"/>
                    <a:pt x="327122" y="109720"/>
                    <a:pt x="327122" y="109995"/>
                  </a:cubicBezTo>
                  <a:cubicBezTo>
                    <a:pt x="327122" y="130611"/>
                    <a:pt x="318045" y="148712"/>
                    <a:pt x="301594" y="160998"/>
                  </a:cubicBezTo>
                  <a:cubicBezTo>
                    <a:pt x="285649" y="172897"/>
                    <a:pt x="265179" y="178446"/>
                    <a:pt x="237175" y="178446"/>
                  </a:cubicBezTo>
                  <a:cubicBezTo>
                    <a:pt x="200499" y="178446"/>
                    <a:pt x="150586" y="168949"/>
                    <a:pt x="84567" y="149425"/>
                  </a:cubicBezTo>
                  <a:cubicBezTo>
                    <a:pt x="77753" y="147410"/>
                    <a:pt x="72937" y="140637"/>
                    <a:pt x="74270" y="133657"/>
                  </a:cubicBezTo>
                  <a:cubicBezTo>
                    <a:pt x="75806" y="125607"/>
                    <a:pt x="83929" y="120786"/>
                    <a:pt x="91541" y="123063"/>
                  </a:cubicBezTo>
                  <a:cubicBezTo>
                    <a:pt x="154523" y="141723"/>
                    <a:pt x="203502" y="151186"/>
                    <a:pt x="237175" y="151186"/>
                  </a:cubicBezTo>
                  <a:cubicBezTo>
                    <a:pt x="265845" y="151186"/>
                    <a:pt x="278382" y="144318"/>
                    <a:pt x="285303" y="139141"/>
                  </a:cubicBezTo>
                  <a:cubicBezTo>
                    <a:pt x="294832" y="132033"/>
                    <a:pt x="299864" y="121958"/>
                    <a:pt x="299864" y="109992"/>
                  </a:cubicBezTo>
                  <a:cubicBezTo>
                    <a:pt x="299864" y="107706"/>
                    <a:pt x="299448" y="105648"/>
                    <a:pt x="299159" y="103516"/>
                  </a:cubicBezTo>
                  <a:cubicBezTo>
                    <a:pt x="293999" y="65889"/>
                    <a:pt x="244454" y="52453"/>
                    <a:pt x="193547" y="42113"/>
                  </a:cubicBezTo>
                  <a:cubicBezTo>
                    <a:pt x="169909" y="37321"/>
                    <a:pt x="152313" y="28843"/>
                    <a:pt x="135304" y="20630"/>
                  </a:cubicBezTo>
                  <a:cubicBezTo>
                    <a:pt x="114328" y="10514"/>
                    <a:pt x="94523" y="958"/>
                    <a:pt x="68170" y="958"/>
                  </a:cubicBezTo>
                  <a:cubicBezTo>
                    <a:pt x="57722" y="958"/>
                    <a:pt x="46687" y="1719"/>
                    <a:pt x="35360" y="3213"/>
                  </a:cubicBezTo>
                  <a:cubicBezTo>
                    <a:pt x="28208" y="4156"/>
                    <a:pt x="23046" y="10571"/>
                    <a:pt x="23585" y="17764"/>
                  </a:cubicBezTo>
                  <a:cubicBezTo>
                    <a:pt x="23981" y="23048"/>
                    <a:pt x="23874" y="27788"/>
                    <a:pt x="23209" y="32275"/>
                  </a:cubicBezTo>
                  <a:lnTo>
                    <a:pt x="2952" y="174197"/>
                  </a:lnTo>
                  <a:cubicBezTo>
                    <a:pt x="2765" y="175474"/>
                    <a:pt x="2392" y="176673"/>
                    <a:pt x="2073" y="177883"/>
                  </a:cubicBezTo>
                  <a:cubicBezTo>
                    <a:pt x="2046" y="178003"/>
                    <a:pt x="1380" y="180505"/>
                    <a:pt x="1354" y="180611"/>
                  </a:cubicBezTo>
                  <a:cubicBezTo>
                    <a:pt x="-217" y="187012"/>
                    <a:pt x="3004" y="193628"/>
                    <a:pt x="9020" y="196317"/>
                  </a:cubicBezTo>
                  <a:cubicBezTo>
                    <a:pt x="73865" y="225331"/>
                    <a:pt x="160431" y="259910"/>
                    <a:pt x="204459" y="259910"/>
                  </a:cubicBezTo>
                  <a:cubicBezTo>
                    <a:pt x="257325" y="259910"/>
                    <a:pt x="366172" y="206406"/>
                    <a:pt x="438177" y="171002"/>
                  </a:cubicBezTo>
                  <a:cubicBezTo>
                    <a:pt x="456763" y="161868"/>
                    <a:pt x="472165" y="154286"/>
                    <a:pt x="482233" y="149861"/>
                  </a:cubicBezTo>
                  <a:cubicBezTo>
                    <a:pt x="487111" y="147718"/>
                    <a:pt x="490610" y="143074"/>
                    <a:pt x="490667" y="137746"/>
                  </a:cubicBezTo>
                  <a:cubicBezTo>
                    <a:pt x="491017" y="105382"/>
                    <a:pt x="457299" y="82737"/>
                    <a:pt x="408897" y="82737"/>
                  </a:cubicBezTo>
                  <a:close/>
                </a:path>
              </a:pathLst>
            </a:custGeom>
            <a:solidFill>
              <a:srgbClr val="013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4" name="Google Shape;204;g30bb532d5dd_7_7"/>
          <p:cNvSpPr txBox="1"/>
          <p:nvPr/>
        </p:nvSpPr>
        <p:spPr>
          <a:xfrm>
            <a:off x="5453100" y="2114298"/>
            <a:ext cx="3690900" cy="53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200" b="1" i="0" u="none" strike="noStrike" cap="none">
                <a:solidFill>
                  <a:srgbClr val="0F6FC6"/>
                </a:solidFill>
                <a:latin typeface="Inter"/>
                <a:ea typeface="Inter"/>
                <a:cs typeface="Inter"/>
                <a:sym typeface="Inter"/>
              </a:rPr>
              <a:t>Pemberian honorarium</a:t>
            </a:r>
            <a:endParaRPr sz="1200" b="1" i="0" u="none" strike="noStrike" cap="none">
              <a:solidFill>
                <a:schemeClr val="dk1"/>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Inter"/>
                <a:ea typeface="Inter"/>
                <a:cs typeface="Inter"/>
                <a:sym typeface="Inter"/>
              </a:rPr>
              <a:t>Berbasis per kegiatan sesuai standar keuangan PT</a:t>
            </a:r>
            <a:endParaRPr sz="1100" b="1" i="0" u="none" strike="noStrike" cap="none">
              <a:solidFill>
                <a:srgbClr val="0F6FC6"/>
              </a:solidFill>
              <a:latin typeface="Inter"/>
              <a:ea typeface="Inter"/>
              <a:cs typeface="Inter"/>
              <a:sym typeface="Inter"/>
            </a:endParaRPr>
          </a:p>
        </p:txBody>
      </p:sp>
      <p:grpSp>
        <p:nvGrpSpPr>
          <p:cNvPr id="205" name="Google Shape;205;g30bb532d5dd_7_7"/>
          <p:cNvGrpSpPr/>
          <p:nvPr/>
        </p:nvGrpSpPr>
        <p:grpSpPr>
          <a:xfrm>
            <a:off x="4796328" y="2954416"/>
            <a:ext cx="478627" cy="537736"/>
            <a:chOff x="5171013" y="239795"/>
            <a:chExt cx="571086" cy="571087"/>
          </a:xfrm>
        </p:grpSpPr>
        <p:sp>
          <p:nvSpPr>
            <p:cNvPr id="206" name="Google Shape;206;g30bb532d5dd_7_7"/>
            <p:cNvSpPr/>
            <p:nvPr/>
          </p:nvSpPr>
          <p:spPr>
            <a:xfrm>
              <a:off x="5171013" y="703803"/>
              <a:ext cx="571086" cy="107079"/>
            </a:xfrm>
            <a:custGeom>
              <a:avLst/>
              <a:gdLst/>
              <a:ahLst/>
              <a:cxnLst/>
              <a:rect l="l" t="t" r="r" b="b"/>
              <a:pathLst>
                <a:path w="571086" h="107079" extrusionOk="0">
                  <a:moveTo>
                    <a:pt x="499702" y="0"/>
                  </a:moveTo>
                  <a:lnTo>
                    <a:pt x="71385" y="0"/>
                  </a:lnTo>
                  <a:cubicBezTo>
                    <a:pt x="32016" y="0"/>
                    <a:pt x="0" y="32016"/>
                    <a:pt x="0" y="71387"/>
                  </a:cubicBezTo>
                  <a:lnTo>
                    <a:pt x="0" y="107080"/>
                  </a:lnTo>
                  <a:lnTo>
                    <a:pt x="571087" y="107080"/>
                  </a:lnTo>
                  <a:lnTo>
                    <a:pt x="571087" y="71387"/>
                  </a:lnTo>
                  <a:cubicBezTo>
                    <a:pt x="571087" y="32016"/>
                    <a:pt x="539071" y="0"/>
                    <a:pt x="499702" y="0"/>
                  </a:cubicBezTo>
                  <a:close/>
                </a:path>
              </a:pathLst>
            </a:custGeom>
            <a:solidFill>
              <a:srgbClr val="013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g30bb532d5dd_7_7"/>
            <p:cNvSpPr/>
            <p:nvPr/>
          </p:nvSpPr>
          <p:spPr>
            <a:xfrm>
              <a:off x="5171013" y="239795"/>
              <a:ext cx="571085" cy="428316"/>
            </a:xfrm>
            <a:custGeom>
              <a:avLst/>
              <a:gdLst/>
              <a:ahLst/>
              <a:cxnLst/>
              <a:rect l="l" t="t" r="r" b="b"/>
              <a:pathLst>
                <a:path w="571085" h="428316" extrusionOk="0">
                  <a:moveTo>
                    <a:pt x="285544" y="0"/>
                  </a:moveTo>
                  <a:lnTo>
                    <a:pt x="0" y="178465"/>
                  </a:lnTo>
                  <a:lnTo>
                    <a:pt x="0" y="249851"/>
                  </a:lnTo>
                  <a:lnTo>
                    <a:pt x="71385" y="249851"/>
                  </a:lnTo>
                  <a:lnTo>
                    <a:pt x="71385" y="428316"/>
                  </a:lnTo>
                  <a:lnTo>
                    <a:pt x="178464" y="428316"/>
                  </a:lnTo>
                  <a:lnTo>
                    <a:pt x="178464" y="249851"/>
                  </a:lnTo>
                  <a:lnTo>
                    <a:pt x="232004" y="249851"/>
                  </a:lnTo>
                  <a:lnTo>
                    <a:pt x="232004" y="428316"/>
                  </a:lnTo>
                  <a:lnTo>
                    <a:pt x="339082" y="428316"/>
                  </a:lnTo>
                  <a:lnTo>
                    <a:pt x="339082" y="249851"/>
                  </a:lnTo>
                  <a:lnTo>
                    <a:pt x="392622" y="249851"/>
                  </a:lnTo>
                  <a:lnTo>
                    <a:pt x="392622" y="428316"/>
                  </a:lnTo>
                  <a:lnTo>
                    <a:pt x="499700" y="428316"/>
                  </a:lnTo>
                  <a:lnTo>
                    <a:pt x="499700" y="249851"/>
                  </a:lnTo>
                  <a:lnTo>
                    <a:pt x="571086" y="249851"/>
                  </a:lnTo>
                  <a:lnTo>
                    <a:pt x="571086" y="178465"/>
                  </a:lnTo>
                  <a:close/>
                  <a:moveTo>
                    <a:pt x="285544" y="107079"/>
                  </a:moveTo>
                  <a:cubicBezTo>
                    <a:pt x="305257" y="107079"/>
                    <a:pt x="321237" y="123059"/>
                    <a:pt x="321237" y="142772"/>
                  </a:cubicBezTo>
                  <a:cubicBezTo>
                    <a:pt x="321237" y="162483"/>
                    <a:pt x="305257" y="178465"/>
                    <a:pt x="285544" y="178465"/>
                  </a:cubicBezTo>
                  <a:cubicBezTo>
                    <a:pt x="265831" y="178465"/>
                    <a:pt x="249851" y="162483"/>
                    <a:pt x="249851" y="142772"/>
                  </a:cubicBezTo>
                  <a:cubicBezTo>
                    <a:pt x="249851" y="123059"/>
                    <a:pt x="265830" y="107079"/>
                    <a:pt x="285544" y="107079"/>
                  </a:cubicBezTo>
                  <a:close/>
                </a:path>
              </a:pathLst>
            </a:custGeom>
            <a:solidFill>
              <a:srgbClr val="013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8" name="Google Shape;208;g30bb532d5dd_7_7"/>
          <p:cNvSpPr txBox="1"/>
          <p:nvPr/>
        </p:nvSpPr>
        <p:spPr>
          <a:xfrm>
            <a:off x="5453100" y="2879184"/>
            <a:ext cx="3690900" cy="68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F6FC6"/>
                </a:solidFill>
                <a:latin typeface="Inter"/>
                <a:ea typeface="Inter"/>
                <a:cs typeface="Inter"/>
                <a:sym typeface="Inter"/>
              </a:rPr>
              <a:t>Menjadikan satuan tugas sebagai sub direktorat khusus</a:t>
            </a:r>
            <a:endParaRPr sz="1100" b="1" i="0" u="none" strike="noStrike" cap="none">
              <a:solidFill>
                <a:srgbClr val="000000"/>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Inter"/>
                <a:ea typeface="Inter"/>
                <a:cs typeface="Inter"/>
                <a:sym typeface="Inter"/>
              </a:rPr>
              <a:t>Jabatannya setara dengan koordinator prodi</a:t>
            </a:r>
            <a:endParaRPr sz="1100" b="0" i="0" u="none" strike="noStrike" cap="none">
              <a:solidFill>
                <a:srgbClr val="000000"/>
              </a:solidFill>
              <a:latin typeface="Inter"/>
              <a:ea typeface="Inter"/>
              <a:cs typeface="Inter"/>
              <a:sym typeface="Inter"/>
            </a:endParaRPr>
          </a:p>
        </p:txBody>
      </p:sp>
      <p:grpSp>
        <p:nvGrpSpPr>
          <p:cNvPr id="209" name="Google Shape;209;g30bb532d5dd_7_7"/>
          <p:cNvGrpSpPr/>
          <p:nvPr/>
        </p:nvGrpSpPr>
        <p:grpSpPr>
          <a:xfrm>
            <a:off x="4796629" y="3900279"/>
            <a:ext cx="478662" cy="537730"/>
            <a:chOff x="8609044" y="1513207"/>
            <a:chExt cx="599677" cy="599677"/>
          </a:xfrm>
        </p:grpSpPr>
        <p:sp>
          <p:nvSpPr>
            <p:cNvPr id="210" name="Google Shape;210;g30bb532d5dd_7_7"/>
            <p:cNvSpPr/>
            <p:nvPr/>
          </p:nvSpPr>
          <p:spPr>
            <a:xfrm>
              <a:off x="8840245" y="1513207"/>
              <a:ext cx="137700" cy="137700"/>
            </a:xfrm>
            <a:custGeom>
              <a:avLst/>
              <a:gdLst/>
              <a:ahLst/>
              <a:cxnLst/>
              <a:rect l="l" t="t" r="r" b="b"/>
              <a:pathLst>
                <a:path w="137700" h="137700" extrusionOk="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solidFill>
              <a:srgbClr val="013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g30bb532d5dd_7_7"/>
            <p:cNvSpPr/>
            <p:nvPr/>
          </p:nvSpPr>
          <p:spPr>
            <a:xfrm>
              <a:off x="8785845" y="1662807"/>
              <a:ext cx="246075" cy="123675"/>
            </a:xfrm>
            <a:custGeom>
              <a:avLst/>
              <a:gdLst/>
              <a:ahLst/>
              <a:cxnLst/>
              <a:rect l="l" t="t" r="r" b="b"/>
              <a:pathLst>
                <a:path w="246075" h="123675" extrusionOk="0">
                  <a:moveTo>
                    <a:pt x="30095" y="123357"/>
                  </a:moveTo>
                  <a:lnTo>
                    <a:pt x="216618" y="123357"/>
                  </a:lnTo>
                  <a:cubicBezTo>
                    <a:pt x="232688" y="123357"/>
                    <a:pt x="245757" y="109251"/>
                    <a:pt x="245757" y="91906"/>
                  </a:cubicBezTo>
                  <a:lnTo>
                    <a:pt x="245757" y="83194"/>
                  </a:lnTo>
                  <a:cubicBezTo>
                    <a:pt x="245757" y="60470"/>
                    <a:pt x="234508" y="39711"/>
                    <a:pt x="216378" y="29019"/>
                  </a:cubicBez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3"/>
                    <a:pt x="14025" y="123357"/>
                    <a:pt x="30095" y="123357"/>
                  </a:cubicBezTo>
                  <a:close/>
                </a:path>
              </a:pathLst>
            </a:custGeom>
            <a:solidFill>
              <a:srgbClr val="013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g30bb532d5dd_7_7"/>
            <p:cNvSpPr/>
            <p:nvPr/>
          </p:nvSpPr>
          <p:spPr>
            <a:xfrm>
              <a:off x="8663444" y="1839608"/>
              <a:ext cx="137700" cy="137700"/>
            </a:xfrm>
            <a:custGeom>
              <a:avLst/>
              <a:gdLst/>
              <a:ahLst/>
              <a:cxnLst/>
              <a:rect l="l" t="t" r="r" b="b"/>
              <a:pathLst>
                <a:path w="137700" h="137700" extrusionOk="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solidFill>
              <a:srgbClr val="013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g30bb532d5dd_7_7"/>
            <p:cNvSpPr/>
            <p:nvPr/>
          </p:nvSpPr>
          <p:spPr>
            <a:xfrm>
              <a:off x="8609044" y="1989209"/>
              <a:ext cx="246075" cy="123675"/>
            </a:xfrm>
            <a:custGeom>
              <a:avLst/>
              <a:gdLst/>
              <a:ahLst/>
              <a:cxnLst/>
              <a:rect l="l" t="t" r="r" b="b"/>
              <a:pathLst>
                <a:path w="246075" h="123675" extrusionOk="0">
                  <a:moveTo>
                    <a:pt x="216378" y="29019"/>
                  </a:moveTo>
                  <a:cubicBezTo>
                    <a:pt x="194664" y="16215"/>
                    <a:pt x="160903" y="956"/>
                    <a:pt x="123357" y="956"/>
                  </a:cubicBezTo>
                  <a:cubicBezTo>
                    <a:pt x="85810" y="956"/>
                    <a:pt x="52050" y="16217"/>
                    <a:pt x="30335" y="29019"/>
                  </a:cubicBezTo>
                  <a:cubicBezTo>
                    <a:pt x="12206" y="39710"/>
                    <a:pt x="956" y="60468"/>
                    <a:pt x="956" y="83193"/>
                  </a:cubicBezTo>
                  <a:lnTo>
                    <a:pt x="956" y="91905"/>
                  </a:lnTo>
                  <a:cubicBezTo>
                    <a:pt x="956" y="109250"/>
                    <a:pt x="14025" y="123355"/>
                    <a:pt x="30095" y="123355"/>
                  </a:cubicBezTo>
                  <a:lnTo>
                    <a:pt x="216618" y="123355"/>
                  </a:lnTo>
                  <a:cubicBezTo>
                    <a:pt x="232688" y="123355"/>
                    <a:pt x="245757" y="109250"/>
                    <a:pt x="245757" y="91905"/>
                  </a:cubicBezTo>
                  <a:lnTo>
                    <a:pt x="245757" y="83193"/>
                  </a:lnTo>
                  <a:cubicBezTo>
                    <a:pt x="245757" y="60468"/>
                    <a:pt x="234508" y="39710"/>
                    <a:pt x="216378" y="29019"/>
                  </a:cubicBezTo>
                  <a:close/>
                </a:path>
              </a:pathLst>
            </a:custGeom>
            <a:solidFill>
              <a:srgbClr val="013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g30bb532d5dd_7_7"/>
            <p:cNvSpPr/>
            <p:nvPr/>
          </p:nvSpPr>
          <p:spPr>
            <a:xfrm>
              <a:off x="9017045" y="1839608"/>
              <a:ext cx="137700" cy="137700"/>
            </a:xfrm>
            <a:custGeom>
              <a:avLst/>
              <a:gdLst/>
              <a:ahLst/>
              <a:cxnLst/>
              <a:rect l="l" t="t" r="r" b="b"/>
              <a:pathLst>
                <a:path w="137700" h="137700" extrusionOk="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solidFill>
              <a:srgbClr val="013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g30bb532d5dd_7_7"/>
            <p:cNvSpPr/>
            <p:nvPr/>
          </p:nvSpPr>
          <p:spPr>
            <a:xfrm>
              <a:off x="8962646" y="1989209"/>
              <a:ext cx="246075" cy="123675"/>
            </a:xfrm>
            <a:custGeom>
              <a:avLst/>
              <a:gdLst/>
              <a:ahLst/>
              <a:cxnLst/>
              <a:rect l="l" t="t" r="r" b="b"/>
              <a:pathLst>
                <a:path w="246075" h="123675" extrusionOk="0">
                  <a:moveTo>
                    <a:pt x="216378" y="29019"/>
                  </a:move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1"/>
                    <a:pt x="14025" y="123357"/>
                    <a:pt x="30095" y="123357"/>
                  </a:cubicBezTo>
                  <a:lnTo>
                    <a:pt x="216618" y="123357"/>
                  </a:lnTo>
                  <a:cubicBezTo>
                    <a:pt x="232688" y="123357"/>
                    <a:pt x="245757" y="109251"/>
                    <a:pt x="245757" y="91906"/>
                  </a:cubicBezTo>
                  <a:lnTo>
                    <a:pt x="245757" y="83194"/>
                  </a:lnTo>
                  <a:cubicBezTo>
                    <a:pt x="245756" y="60468"/>
                    <a:pt x="234506" y="39710"/>
                    <a:pt x="216378" y="29019"/>
                  </a:cubicBezTo>
                  <a:close/>
                </a:path>
              </a:pathLst>
            </a:custGeom>
            <a:solidFill>
              <a:srgbClr val="013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g30bb532d5dd_7_7"/>
            <p:cNvSpPr/>
            <p:nvPr/>
          </p:nvSpPr>
          <p:spPr>
            <a:xfrm>
              <a:off x="8826643" y="1812408"/>
              <a:ext cx="164475" cy="164475"/>
            </a:xfrm>
            <a:custGeom>
              <a:avLst/>
              <a:gdLst/>
              <a:ahLst/>
              <a:cxnLst/>
              <a:rect l="l" t="t" r="r" b="b"/>
              <a:pathLst>
                <a:path w="164475" h="164475" extrusionOk="0">
                  <a:moveTo>
                    <a:pt x="150545" y="164157"/>
                  </a:moveTo>
                  <a:cubicBezTo>
                    <a:pt x="154542" y="164157"/>
                    <a:pt x="158487" y="162404"/>
                    <a:pt x="161184" y="159057"/>
                  </a:cubicBezTo>
                  <a:cubicBezTo>
                    <a:pt x="165872" y="153187"/>
                    <a:pt x="164916" y="144633"/>
                    <a:pt x="159058" y="139932"/>
                  </a:cubicBezTo>
                  <a:lnTo>
                    <a:pt x="96158" y="89612"/>
                  </a:lnTo>
                  <a:lnTo>
                    <a:pt x="96158" y="14557"/>
                  </a:lnTo>
                  <a:cubicBezTo>
                    <a:pt x="96158" y="7039"/>
                    <a:pt x="90075" y="956"/>
                    <a:pt x="82558" y="956"/>
                  </a:cubicBezTo>
                  <a:cubicBezTo>
                    <a:pt x="75041" y="956"/>
                    <a:pt x="68957" y="7038"/>
                    <a:pt x="68957" y="14555"/>
                  </a:cubicBezTo>
                  <a:lnTo>
                    <a:pt x="68957" y="89621"/>
                  </a:lnTo>
                  <a:lnTo>
                    <a:pt x="6058" y="139930"/>
                  </a:lnTo>
                  <a:cubicBezTo>
                    <a:pt x="200" y="144633"/>
                    <a:pt x="-756" y="153185"/>
                    <a:pt x="3932" y="159055"/>
                  </a:cubicBezTo>
                  <a:cubicBezTo>
                    <a:pt x="6629" y="162402"/>
                    <a:pt x="10572" y="164156"/>
                    <a:pt x="14571" y="164156"/>
                  </a:cubicBezTo>
                  <a:cubicBezTo>
                    <a:pt x="17545" y="164156"/>
                    <a:pt x="20548" y="163187"/>
                    <a:pt x="23057" y="161181"/>
                  </a:cubicBezTo>
                  <a:lnTo>
                    <a:pt x="82558" y="113581"/>
                  </a:lnTo>
                  <a:lnTo>
                    <a:pt x="142057" y="161181"/>
                  </a:lnTo>
                  <a:cubicBezTo>
                    <a:pt x="144568" y="163187"/>
                    <a:pt x="147569" y="164157"/>
                    <a:pt x="150545" y="164157"/>
                  </a:cubicBezTo>
                  <a:close/>
                </a:path>
              </a:pathLst>
            </a:custGeom>
            <a:solidFill>
              <a:srgbClr val="013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7" name="Google Shape;217;g30bb532d5dd_7_7"/>
          <p:cNvSpPr txBox="1"/>
          <p:nvPr/>
        </p:nvSpPr>
        <p:spPr>
          <a:xfrm>
            <a:off x="5453100" y="3749808"/>
            <a:ext cx="3690900" cy="68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F6FC6"/>
                </a:solidFill>
                <a:latin typeface="Inter"/>
                <a:ea typeface="Inter"/>
                <a:cs typeface="Inter"/>
                <a:sym typeface="Inter"/>
              </a:rPr>
              <a:t>Layanan satu pintu untuk berbagai kekerasan</a:t>
            </a:r>
            <a:endParaRPr sz="1100" b="1" i="0" u="none" strike="noStrike" cap="none">
              <a:solidFill>
                <a:srgbClr val="000000"/>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Inter"/>
                <a:ea typeface="Inter"/>
                <a:cs typeface="Inter"/>
                <a:sym typeface="Inter"/>
              </a:rPr>
              <a:t>Layanan satu pintu yang menangani berbagai macam jenis kekerasan</a:t>
            </a:r>
            <a:endParaRPr sz="1100" b="0" i="0" u="none" strike="noStrike" cap="none">
              <a:solidFill>
                <a:srgbClr val="000000"/>
              </a:solidFill>
              <a:latin typeface="Inter"/>
              <a:ea typeface="Inter"/>
              <a:cs typeface="Inter"/>
              <a:sym typeface="Inter"/>
            </a:endParaRPr>
          </a:p>
        </p:txBody>
      </p:sp>
      <p:sp>
        <p:nvSpPr>
          <p:cNvPr id="218" name="Google Shape;218;g30bb532d5dd_7_7"/>
          <p:cNvSpPr txBox="1">
            <a:spLocks noGrp="1"/>
          </p:cNvSpPr>
          <p:nvPr>
            <p:ph type="body" idx="1"/>
          </p:nvPr>
        </p:nvSpPr>
        <p:spPr>
          <a:xfrm>
            <a:off x="182874" y="4851400"/>
            <a:ext cx="3272700" cy="184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
                <a:latin typeface="Inter"/>
                <a:ea typeface="Inter"/>
                <a:cs typeface="Inter"/>
                <a:sym typeface="Inter"/>
              </a:rPr>
              <a:t>*Sumber: hasil konsultasi terbatas Pusat Penguatan Karakter, 2024</a:t>
            </a:r>
            <a:endParaRPr>
              <a:latin typeface="Inter"/>
              <a:ea typeface="Inter"/>
              <a:cs typeface="Inter"/>
              <a:sym typeface="Inte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g3118fbdc7d1_5_123"/>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latin typeface="Inter"/>
                <a:ea typeface="Inter"/>
                <a:cs typeface="Inter"/>
                <a:sym typeface="Inter"/>
              </a:rPr>
              <a:t>40</a:t>
            </a:fld>
            <a:endParaRPr>
              <a:latin typeface="Inter"/>
              <a:ea typeface="Inter"/>
              <a:cs typeface="Inter"/>
              <a:sym typeface="Inter"/>
            </a:endParaRPr>
          </a:p>
        </p:txBody>
      </p:sp>
      <p:sp>
        <p:nvSpPr>
          <p:cNvPr id="702" name="Google Shape;702;g3118fbdc7d1_5_123"/>
          <p:cNvSpPr/>
          <p:nvPr/>
        </p:nvSpPr>
        <p:spPr>
          <a:xfrm>
            <a:off x="569025" y="778600"/>
            <a:ext cx="7930800" cy="23937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i="0" u="none" strike="noStrike" cap="none">
                <a:solidFill>
                  <a:schemeClr val="dk1"/>
                </a:solidFill>
                <a:latin typeface="Inter"/>
                <a:ea typeface="Inter"/>
                <a:cs typeface="Inter"/>
                <a:sym typeface="Inter"/>
              </a:rPr>
              <a:t>Ruang Lingkup </a:t>
            </a:r>
            <a:r>
              <a:rPr lang="en" sz="1800">
                <a:solidFill>
                  <a:schemeClr val="dk1"/>
                </a:solidFill>
                <a:latin typeface="Inter"/>
                <a:ea typeface="Inter"/>
                <a:cs typeface="Inter"/>
                <a:sym typeface="Inter"/>
              </a:rPr>
              <a:t>K</a:t>
            </a:r>
            <a:r>
              <a:rPr lang="en" sz="1800" i="0" u="none" strike="noStrike" cap="none">
                <a:solidFill>
                  <a:schemeClr val="dk1"/>
                </a:solidFill>
                <a:latin typeface="Inter"/>
                <a:ea typeface="Inter"/>
                <a:cs typeface="Inter"/>
                <a:sym typeface="Inter"/>
              </a:rPr>
              <a:t>eberlakuan = </a:t>
            </a:r>
            <a:endParaRPr sz="1800" i="0" u="none" strike="noStrike" cap="none">
              <a:solidFill>
                <a:schemeClr val="dk1"/>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1800"/>
              <a:buFont typeface="Arial"/>
              <a:buNone/>
            </a:pPr>
            <a:endParaRPr sz="1800">
              <a:solidFill>
                <a:schemeClr val="dk1"/>
              </a:solidFill>
              <a:latin typeface="Inter"/>
              <a:ea typeface="Inter"/>
              <a:cs typeface="Inter"/>
              <a:sym typeface="Inter"/>
            </a:endParaRPr>
          </a:p>
          <a:p>
            <a:pPr marL="0" lvl="0" indent="0" algn="ctr" rtl="0">
              <a:lnSpc>
                <a:spcPct val="115000"/>
              </a:lnSpc>
              <a:spcBef>
                <a:spcPts val="0"/>
              </a:spcBef>
              <a:spcAft>
                <a:spcPts val="0"/>
              </a:spcAft>
              <a:buNone/>
            </a:pPr>
            <a:r>
              <a:rPr lang="en" sz="1800">
                <a:solidFill>
                  <a:schemeClr val="dk1"/>
                </a:solidFill>
                <a:latin typeface="Inter"/>
                <a:ea typeface="Inter"/>
                <a:cs typeface="Inter"/>
                <a:sym typeface="Inter"/>
              </a:rPr>
              <a:t>Subjek Pengaturan (warga kampus, pemimpin perguruan tinggi, dan/atau mitra perguruan tinggi)</a:t>
            </a:r>
            <a:endParaRPr sz="1800" i="0" u="none" strike="noStrike" cap="none">
              <a:solidFill>
                <a:schemeClr val="dk1"/>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1800"/>
              <a:buFont typeface="Arial"/>
              <a:buNone/>
            </a:pPr>
            <a:r>
              <a:rPr lang="en" sz="1800" i="0" u="none" strike="noStrike" cap="none">
                <a:solidFill>
                  <a:schemeClr val="dk1"/>
                </a:solidFill>
                <a:latin typeface="Inter"/>
                <a:ea typeface="Inter"/>
                <a:cs typeface="Inter"/>
                <a:sym typeface="Inter"/>
              </a:rPr>
              <a:t>+</a:t>
            </a:r>
            <a:endParaRPr sz="1800" i="0" u="none" strike="noStrike" cap="none">
              <a:solidFill>
                <a:schemeClr val="dk1"/>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1800"/>
              <a:buFont typeface="Arial"/>
              <a:buNone/>
            </a:pPr>
            <a:r>
              <a:rPr lang="en" sz="1800">
                <a:solidFill>
                  <a:schemeClr val="dk1"/>
                </a:solidFill>
                <a:latin typeface="Inter"/>
                <a:ea typeface="Inter"/>
                <a:cs typeface="Inter"/>
                <a:sym typeface="Inter"/>
              </a:rPr>
              <a:t>Objek</a:t>
            </a:r>
            <a:r>
              <a:rPr lang="en" sz="1800" i="0" u="none" strike="noStrike" cap="none">
                <a:solidFill>
                  <a:schemeClr val="dk1"/>
                </a:solidFill>
                <a:latin typeface="Inter"/>
                <a:ea typeface="Inter"/>
                <a:cs typeface="Inter"/>
                <a:sym typeface="Inter"/>
              </a:rPr>
              <a:t> Pengaturan (Tridarma Perguruan Tinggi)</a:t>
            </a:r>
            <a:endParaRPr sz="1800">
              <a:solidFill>
                <a:schemeClr val="dk1"/>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1800"/>
              <a:buFont typeface="Arial"/>
              <a:buNone/>
            </a:pPr>
            <a:r>
              <a:rPr lang="en" sz="1800" i="0" u="none" strike="noStrike" cap="none">
                <a:solidFill>
                  <a:schemeClr val="dk1"/>
                </a:solidFill>
                <a:latin typeface="Inter"/>
                <a:ea typeface="Inter"/>
                <a:cs typeface="Inter"/>
                <a:sym typeface="Inter"/>
              </a:rPr>
              <a:t>+</a:t>
            </a:r>
            <a:endParaRPr sz="1800">
              <a:solidFill>
                <a:schemeClr val="dk1"/>
              </a:solidFill>
              <a:latin typeface="Inter"/>
              <a:ea typeface="Inter"/>
              <a:cs typeface="Inter"/>
              <a:sym typeface="Inter"/>
            </a:endParaRPr>
          </a:p>
          <a:p>
            <a:pPr marL="0" marR="0" lvl="0" indent="0" algn="ctr" rtl="0">
              <a:lnSpc>
                <a:spcPct val="100000"/>
              </a:lnSpc>
              <a:spcBef>
                <a:spcPts val="0"/>
              </a:spcBef>
              <a:spcAft>
                <a:spcPts val="0"/>
              </a:spcAft>
              <a:buNone/>
            </a:pPr>
            <a:r>
              <a:rPr lang="en" sz="1800">
                <a:solidFill>
                  <a:schemeClr val="dk1"/>
                </a:solidFill>
                <a:latin typeface="Inter"/>
                <a:ea typeface="Inter"/>
                <a:cs typeface="Inter"/>
                <a:sym typeface="Inter"/>
              </a:rPr>
              <a:t>Waktu Keberlakuan Peraturan</a:t>
            </a:r>
            <a:r>
              <a:rPr lang="en" sz="1800" i="0" u="none" strike="noStrike" cap="none">
                <a:solidFill>
                  <a:schemeClr val="dk1"/>
                </a:solidFill>
                <a:latin typeface="Inter"/>
                <a:ea typeface="Inter"/>
                <a:cs typeface="Inter"/>
                <a:sym typeface="Inter"/>
              </a:rPr>
              <a:t> (</a:t>
            </a:r>
            <a:r>
              <a:rPr lang="en" sz="1800">
                <a:solidFill>
                  <a:schemeClr val="dk1"/>
                </a:solidFill>
                <a:latin typeface="Inter"/>
                <a:ea typeface="Inter"/>
                <a:cs typeface="Inter"/>
                <a:sym typeface="Inter"/>
              </a:rPr>
              <a:t>d</a:t>
            </a:r>
            <a:r>
              <a:rPr lang="en" sz="1800" i="0" u="none" strike="noStrike" cap="none">
                <a:solidFill>
                  <a:schemeClr val="dk1"/>
                </a:solidFill>
                <a:latin typeface="Inter"/>
                <a:ea typeface="Inter"/>
                <a:cs typeface="Inter"/>
                <a:sym typeface="Inter"/>
              </a:rPr>
              <a:t>iundangkan sejak </a:t>
            </a:r>
            <a:r>
              <a:rPr lang="en" sz="1800">
                <a:solidFill>
                  <a:schemeClr val="dk1"/>
                </a:solidFill>
                <a:latin typeface="Inter"/>
                <a:ea typeface="Inter"/>
                <a:cs typeface="Inter"/>
                <a:sym typeface="Inter"/>
              </a:rPr>
              <a:t>14</a:t>
            </a:r>
            <a:r>
              <a:rPr lang="en" sz="1800" i="0" u="none" strike="noStrike" cap="none">
                <a:solidFill>
                  <a:schemeClr val="dk1"/>
                </a:solidFill>
                <a:latin typeface="Inter"/>
                <a:ea typeface="Inter"/>
                <a:cs typeface="Inter"/>
                <a:sym typeface="Inter"/>
              </a:rPr>
              <a:t> </a:t>
            </a:r>
            <a:r>
              <a:rPr lang="en" sz="1800">
                <a:solidFill>
                  <a:schemeClr val="dk1"/>
                </a:solidFill>
                <a:latin typeface="Inter"/>
                <a:ea typeface="Inter"/>
                <a:cs typeface="Inter"/>
                <a:sym typeface="Inter"/>
              </a:rPr>
              <a:t>Oktober</a:t>
            </a:r>
            <a:r>
              <a:rPr lang="en" sz="1800" i="0" u="none" strike="noStrike" cap="none">
                <a:solidFill>
                  <a:schemeClr val="dk1"/>
                </a:solidFill>
                <a:latin typeface="Inter"/>
                <a:ea typeface="Inter"/>
                <a:cs typeface="Inter"/>
                <a:sym typeface="Inter"/>
              </a:rPr>
              <a:t> 202</a:t>
            </a:r>
            <a:r>
              <a:rPr lang="en" sz="1800">
                <a:solidFill>
                  <a:schemeClr val="dk1"/>
                </a:solidFill>
                <a:latin typeface="Inter"/>
                <a:ea typeface="Inter"/>
                <a:cs typeface="Inter"/>
                <a:sym typeface="Inter"/>
              </a:rPr>
              <a:t>4</a:t>
            </a:r>
            <a:r>
              <a:rPr lang="en" sz="1800" i="0" u="none" strike="noStrike" cap="none">
                <a:solidFill>
                  <a:schemeClr val="dk1"/>
                </a:solidFill>
                <a:latin typeface="Inter"/>
                <a:ea typeface="Inter"/>
                <a:cs typeface="Inter"/>
                <a:sym typeface="Inter"/>
              </a:rPr>
              <a:t>)</a:t>
            </a:r>
            <a:endParaRPr sz="1800" i="0" u="none" strike="noStrike" cap="none">
              <a:solidFill>
                <a:schemeClr val="dk1"/>
              </a:solidFill>
              <a:latin typeface="Inter"/>
              <a:ea typeface="Inter"/>
              <a:cs typeface="Inter"/>
              <a:sym typeface="Inter"/>
            </a:endParaRPr>
          </a:p>
          <a:p>
            <a:pPr marL="0" marR="0" lvl="0" indent="0" algn="ctr" rtl="0">
              <a:lnSpc>
                <a:spcPct val="100000"/>
              </a:lnSpc>
              <a:spcBef>
                <a:spcPts val="0"/>
              </a:spcBef>
              <a:spcAft>
                <a:spcPts val="0"/>
              </a:spcAft>
              <a:buNone/>
            </a:pPr>
            <a:endParaRPr sz="1800" i="0" u="none" strike="noStrike" cap="none">
              <a:solidFill>
                <a:schemeClr val="dk1"/>
              </a:solidFill>
              <a:latin typeface="Inter"/>
              <a:ea typeface="Inter"/>
              <a:cs typeface="Inter"/>
              <a:sym typeface="Inter"/>
            </a:endParaRPr>
          </a:p>
        </p:txBody>
      </p:sp>
      <p:sp>
        <p:nvSpPr>
          <p:cNvPr id="703" name="Google Shape;703;g3118fbdc7d1_5_123"/>
          <p:cNvSpPr txBox="1"/>
          <p:nvPr/>
        </p:nvSpPr>
        <p:spPr>
          <a:xfrm>
            <a:off x="342400" y="3497175"/>
            <a:ext cx="8591100" cy="969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endParaRPr sz="1900" i="1">
              <a:solidFill>
                <a:schemeClr val="dk1"/>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2000"/>
              <a:buFont typeface="Arial"/>
              <a:buNone/>
            </a:pPr>
            <a:r>
              <a:rPr lang="en" sz="1900" i="1" u="none" strike="noStrike" cap="none">
                <a:solidFill>
                  <a:schemeClr val="dk1"/>
                </a:solidFill>
                <a:latin typeface="Inter"/>
                <a:ea typeface="Inter"/>
                <a:cs typeface="Inter"/>
                <a:sym typeface="Inter"/>
              </a:rPr>
              <a:t>Apa yang dapat dilakukan ketika terdapat laporan kekerasan yang tidak masuk dalam lingkup Permendikbudristek PP</a:t>
            </a:r>
            <a:r>
              <a:rPr lang="en" sz="1900" i="1">
                <a:solidFill>
                  <a:schemeClr val="dk1"/>
                </a:solidFill>
                <a:latin typeface="Inter"/>
                <a:ea typeface="Inter"/>
                <a:cs typeface="Inter"/>
                <a:sym typeface="Inter"/>
              </a:rPr>
              <a:t>KPT</a:t>
            </a:r>
            <a:r>
              <a:rPr lang="en" sz="1900" i="1" u="none" strike="noStrike" cap="none">
                <a:solidFill>
                  <a:schemeClr val="dk1"/>
                </a:solidFill>
                <a:latin typeface="Inter"/>
                <a:ea typeface="Inter"/>
                <a:cs typeface="Inter"/>
                <a:sym typeface="Inter"/>
              </a:rPr>
              <a:t>?</a:t>
            </a:r>
            <a:endParaRPr sz="1900" i="1" u="none" strike="noStrike" cap="none">
              <a:solidFill>
                <a:schemeClr val="dk1"/>
              </a:solidFill>
              <a:latin typeface="Inter"/>
              <a:ea typeface="Inter"/>
              <a:cs typeface="Inter"/>
              <a:sym typeface="Inter"/>
            </a:endParaRPr>
          </a:p>
        </p:txBody>
      </p:sp>
      <p:sp>
        <p:nvSpPr>
          <p:cNvPr id="704" name="Google Shape;704;g3118fbdc7d1_5_123"/>
          <p:cNvSpPr txBox="1"/>
          <p:nvPr/>
        </p:nvSpPr>
        <p:spPr>
          <a:xfrm>
            <a:off x="0" y="54300"/>
            <a:ext cx="9144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800" b="1">
                <a:solidFill>
                  <a:srgbClr val="002060"/>
                </a:solidFill>
                <a:latin typeface="Inter"/>
                <a:ea typeface="Inter"/>
                <a:cs typeface="Inter"/>
                <a:sym typeface="Inter"/>
              </a:rPr>
              <a:t>Keberlakuan Permendikbudristek PPKPT</a:t>
            </a:r>
            <a:endParaRPr sz="1800" b="1" i="0" u="none" strike="noStrike" cap="none">
              <a:solidFill>
                <a:srgbClr val="002060"/>
              </a:solidFill>
              <a:latin typeface="Inter"/>
              <a:ea typeface="Inter"/>
              <a:cs typeface="Inter"/>
              <a:sym typeface="Inte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g3125dd3a63e_0_112"/>
          <p:cNvSpPr txBox="1">
            <a:spLocks noGrp="1"/>
          </p:cNvSpPr>
          <p:nvPr>
            <p:ph type="sldNum" idx="12"/>
          </p:nvPr>
        </p:nvSpPr>
        <p:spPr>
          <a:xfrm>
            <a:off x="8499866" y="4851234"/>
            <a:ext cx="594300" cy="1848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t>41</a:t>
            </a:fld>
            <a:endParaRPr/>
          </a:p>
        </p:txBody>
      </p:sp>
      <p:sp>
        <p:nvSpPr>
          <p:cNvPr id="710" name="Google Shape;710;g3125dd3a63e_0_112"/>
          <p:cNvSpPr txBox="1">
            <a:spLocks noGrp="1"/>
          </p:cNvSpPr>
          <p:nvPr>
            <p:ph type="body" idx="1"/>
          </p:nvPr>
        </p:nvSpPr>
        <p:spPr>
          <a:xfrm>
            <a:off x="182879" y="4851400"/>
            <a:ext cx="2703300" cy="184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711" name="Google Shape;711;g3125dd3a63e_0_112"/>
          <p:cNvSpPr txBox="1"/>
          <p:nvPr/>
        </p:nvSpPr>
        <p:spPr>
          <a:xfrm>
            <a:off x="403900" y="243875"/>
            <a:ext cx="8520600" cy="572700"/>
          </a:xfrm>
          <a:prstGeom prst="rect">
            <a:avLst/>
          </a:prstGeom>
          <a:noFill/>
          <a:ln>
            <a:noFill/>
          </a:ln>
        </p:spPr>
        <p:txBody>
          <a:bodyPr spcFirstLastPara="1" wrap="square" lIns="91425" tIns="91425" rIns="91425" bIns="91425" anchor="t" anchorCtr="0">
            <a:normAutofit/>
          </a:bodyPr>
          <a:lstStyle/>
          <a:p>
            <a:pPr marL="0" marR="0" lvl="0" indent="0" algn="l" rtl="0">
              <a:lnSpc>
                <a:spcPct val="80000"/>
              </a:lnSpc>
              <a:spcBef>
                <a:spcPts val="0"/>
              </a:spcBef>
              <a:spcAft>
                <a:spcPts val="0"/>
              </a:spcAft>
              <a:buClr>
                <a:srgbClr val="000000"/>
              </a:buClr>
              <a:buSzPts val="1018"/>
              <a:buFont typeface="Arial"/>
              <a:buNone/>
            </a:pPr>
            <a:endParaRPr sz="2400" b="1" i="0" u="none" strike="noStrike" cap="none">
              <a:solidFill>
                <a:srgbClr val="FFFFFF"/>
              </a:solidFill>
              <a:latin typeface="Inter SemiBold"/>
              <a:ea typeface="Inter SemiBold"/>
              <a:cs typeface="Inter SemiBold"/>
              <a:sym typeface="Inter SemiBold"/>
            </a:endParaRPr>
          </a:p>
        </p:txBody>
      </p:sp>
      <p:sp>
        <p:nvSpPr>
          <p:cNvPr id="712" name="Google Shape;712;g3125dd3a63e_0_112"/>
          <p:cNvSpPr txBox="1"/>
          <p:nvPr/>
        </p:nvSpPr>
        <p:spPr>
          <a:xfrm>
            <a:off x="6807073" y="327975"/>
            <a:ext cx="12948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713" name="Google Shape;713;g3125dd3a63e_0_112"/>
          <p:cNvSpPr/>
          <p:nvPr/>
        </p:nvSpPr>
        <p:spPr>
          <a:xfrm>
            <a:off x="2075566" y="636520"/>
            <a:ext cx="1941600" cy="382800"/>
          </a:xfrm>
          <a:prstGeom prst="rect">
            <a:avLst/>
          </a:prstGeom>
          <a:solidFill>
            <a:srgbClr val="FFFFFF">
              <a:alpha val="8863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i="0" u="none" strike="noStrike" cap="none">
                <a:solidFill>
                  <a:srgbClr val="000000"/>
                </a:solidFill>
                <a:latin typeface="Inter"/>
                <a:ea typeface="Inter"/>
                <a:cs typeface="Inter"/>
                <a:sym typeface="Inter"/>
              </a:rPr>
              <a:t>Melapor secara langsung</a:t>
            </a:r>
            <a:endParaRPr sz="1100" i="0" u="none" strike="noStrike" cap="none">
              <a:solidFill>
                <a:srgbClr val="000000"/>
              </a:solidFill>
              <a:latin typeface="Inter"/>
              <a:ea typeface="Inter"/>
              <a:cs typeface="Inter"/>
              <a:sym typeface="Inter"/>
            </a:endParaRPr>
          </a:p>
        </p:txBody>
      </p:sp>
      <p:sp>
        <p:nvSpPr>
          <p:cNvPr id="714" name="Google Shape;714;g3125dd3a63e_0_112"/>
          <p:cNvSpPr/>
          <p:nvPr/>
        </p:nvSpPr>
        <p:spPr>
          <a:xfrm>
            <a:off x="2075566" y="1062995"/>
            <a:ext cx="1809000" cy="1773300"/>
          </a:xfrm>
          <a:prstGeom prst="rect">
            <a:avLst/>
          </a:prstGeom>
          <a:solidFill>
            <a:srgbClr val="FFFFFF">
              <a:alpha val="8863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i="0" u="none" strike="noStrike" cap="none">
                <a:solidFill>
                  <a:schemeClr val="dk1"/>
                </a:solidFill>
                <a:latin typeface="Inter"/>
                <a:ea typeface="Inter"/>
                <a:cs typeface="Inter"/>
                <a:sym typeface="Inter"/>
              </a:rPr>
              <a:t>Melapor melalui: </a:t>
            </a:r>
            <a:endParaRPr sz="1100" i="0" u="none" strike="noStrike" cap="none">
              <a:solidFill>
                <a:schemeClr val="dk1"/>
              </a:solidFill>
              <a:latin typeface="Inter"/>
              <a:ea typeface="Inter"/>
              <a:cs typeface="Inter"/>
              <a:sym typeface="Inter"/>
            </a:endParaRPr>
          </a:p>
          <a:p>
            <a:pPr marL="228600" marR="0" lvl="0" indent="-184150" algn="l" rtl="0">
              <a:lnSpc>
                <a:spcPct val="100000"/>
              </a:lnSpc>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surat tertulis</a:t>
            </a:r>
            <a:endParaRPr sz="1100" i="0" u="none" strike="noStrike" cap="none">
              <a:solidFill>
                <a:schemeClr val="dk1"/>
              </a:solidFill>
              <a:latin typeface="Inter"/>
              <a:ea typeface="Inter"/>
              <a:cs typeface="Inter"/>
              <a:sym typeface="Inter"/>
            </a:endParaRPr>
          </a:p>
          <a:p>
            <a:pPr marL="228600" marR="0" lvl="0" indent="-184150" algn="l" rtl="0">
              <a:lnSpc>
                <a:spcPct val="100000"/>
              </a:lnSpc>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t</a:t>
            </a:r>
            <a:r>
              <a:rPr lang="en" sz="1100" i="0" u="none" strike="noStrike" cap="none">
                <a:solidFill>
                  <a:schemeClr val="dk1"/>
                </a:solidFill>
                <a:latin typeface="Inter"/>
                <a:ea typeface="Inter"/>
                <a:cs typeface="Inter"/>
                <a:sym typeface="Inter"/>
              </a:rPr>
              <a:t>elepon</a:t>
            </a:r>
            <a:endParaRPr sz="1100" i="0" u="none" strike="noStrike" cap="none">
              <a:solidFill>
                <a:schemeClr val="dk1"/>
              </a:solidFill>
              <a:latin typeface="Inter"/>
              <a:ea typeface="Inter"/>
              <a:cs typeface="Inter"/>
              <a:sym typeface="Inter"/>
            </a:endParaRPr>
          </a:p>
          <a:p>
            <a:pPr marL="228600" marR="0" lvl="0" indent="-184150" algn="l" rtl="0">
              <a:lnSpc>
                <a:spcPct val="100000"/>
              </a:lnSpc>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pesan singkat elektronik</a:t>
            </a:r>
            <a:endParaRPr sz="1100">
              <a:solidFill>
                <a:schemeClr val="dk1"/>
              </a:solidFill>
              <a:latin typeface="Inter"/>
              <a:ea typeface="Inter"/>
              <a:cs typeface="Inter"/>
              <a:sym typeface="Inter"/>
            </a:endParaRPr>
          </a:p>
          <a:p>
            <a:pPr marL="228600" marR="0" lvl="0" indent="-184150" algn="l" rtl="0">
              <a:lnSpc>
                <a:spcPct val="100000"/>
              </a:lnSpc>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surel (e</a:t>
            </a:r>
            <a:r>
              <a:rPr lang="en" sz="1100" i="0" u="none" strike="noStrike" cap="none">
                <a:solidFill>
                  <a:schemeClr val="dk1"/>
                </a:solidFill>
                <a:latin typeface="Inter"/>
                <a:ea typeface="Inter"/>
                <a:cs typeface="Inter"/>
                <a:sym typeface="Inter"/>
              </a:rPr>
              <a:t>mail)</a:t>
            </a:r>
            <a:endParaRPr sz="1100" i="0" u="none" strike="noStrike" cap="none">
              <a:solidFill>
                <a:schemeClr val="dk1"/>
              </a:solidFill>
              <a:latin typeface="Inter"/>
              <a:ea typeface="Inter"/>
              <a:cs typeface="Inter"/>
              <a:sym typeface="Inter"/>
            </a:endParaRPr>
          </a:p>
          <a:p>
            <a:pPr marL="228600" marR="0" lvl="0" indent="-184150" algn="l" rtl="0">
              <a:lnSpc>
                <a:spcPct val="100000"/>
              </a:lnSpc>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bentuk pelaporan lain yang memudahkan pelapor</a:t>
            </a:r>
            <a:endParaRPr sz="1100" i="0" u="none" strike="noStrike" cap="none">
              <a:solidFill>
                <a:schemeClr val="dk1"/>
              </a:solidFill>
              <a:latin typeface="Inter"/>
              <a:ea typeface="Inter"/>
              <a:cs typeface="Inter"/>
              <a:sym typeface="Inter"/>
            </a:endParaRPr>
          </a:p>
        </p:txBody>
      </p:sp>
      <p:sp>
        <p:nvSpPr>
          <p:cNvPr id="715" name="Google Shape;715;g3125dd3a63e_0_112"/>
          <p:cNvSpPr/>
          <p:nvPr/>
        </p:nvSpPr>
        <p:spPr>
          <a:xfrm>
            <a:off x="4128216" y="1062970"/>
            <a:ext cx="1941600" cy="1773300"/>
          </a:xfrm>
          <a:prstGeom prst="rect">
            <a:avLst/>
          </a:prstGeom>
          <a:solidFill>
            <a:srgbClr val="FFFFFF">
              <a:alpha val="8863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a:latin typeface="Inter"/>
                <a:ea typeface="Inter"/>
                <a:cs typeface="Inter"/>
                <a:sym typeface="Inter"/>
              </a:rPr>
              <a:t>Satgas hanya menindaklanjuti laporan* yang melibatkan non pemimpin PT</a:t>
            </a:r>
            <a:endParaRPr sz="1100">
              <a:latin typeface="Inter"/>
              <a:ea typeface="Inter"/>
              <a:cs typeface="Inter"/>
              <a:sym typeface="Inter"/>
            </a:endParaRPr>
          </a:p>
          <a:p>
            <a:pPr marL="0" marR="0" lvl="0" indent="0" algn="l" rtl="0">
              <a:lnSpc>
                <a:spcPct val="100000"/>
              </a:lnSpc>
              <a:spcBef>
                <a:spcPts val="0"/>
              </a:spcBef>
              <a:spcAft>
                <a:spcPts val="0"/>
              </a:spcAft>
              <a:buClr>
                <a:srgbClr val="000000"/>
              </a:buClr>
              <a:buSzPts val="1100"/>
              <a:buFont typeface="Arial"/>
              <a:buNone/>
            </a:pPr>
            <a:endParaRPr sz="1100">
              <a:latin typeface="Inter"/>
              <a:ea typeface="Inter"/>
              <a:cs typeface="Inter"/>
              <a:sym typeface="Inter"/>
            </a:endParaRPr>
          </a:p>
          <a:p>
            <a:pPr marL="0" marR="0" lvl="0" indent="0" algn="l" rtl="0">
              <a:lnSpc>
                <a:spcPct val="100000"/>
              </a:lnSpc>
              <a:spcBef>
                <a:spcPts val="0"/>
              </a:spcBef>
              <a:spcAft>
                <a:spcPts val="0"/>
              </a:spcAft>
              <a:buClr>
                <a:srgbClr val="000000"/>
              </a:buClr>
              <a:buSzPts val="1100"/>
              <a:buFont typeface="Arial"/>
              <a:buNone/>
            </a:pPr>
            <a:r>
              <a:rPr lang="en" sz="1000" i="1">
                <a:latin typeface="Inter"/>
                <a:ea typeface="Inter"/>
                <a:cs typeface="Inter"/>
                <a:sym typeface="Inter"/>
              </a:rPr>
              <a:t>*) laporan yg melibatkan pemimpin PT harus diserahkan kepada Inspektorat Jenderal</a:t>
            </a:r>
            <a:endParaRPr sz="1000" i="1">
              <a:latin typeface="Inter"/>
              <a:ea typeface="Inter"/>
              <a:cs typeface="Inter"/>
              <a:sym typeface="Inter"/>
            </a:endParaRPr>
          </a:p>
        </p:txBody>
      </p:sp>
      <p:sp>
        <p:nvSpPr>
          <p:cNvPr id="716" name="Google Shape;716;g3125dd3a63e_0_112"/>
          <p:cNvSpPr/>
          <p:nvPr/>
        </p:nvSpPr>
        <p:spPr>
          <a:xfrm>
            <a:off x="6409900" y="624450"/>
            <a:ext cx="2481000" cy="3807900"/>
          </a:xfrm>
          <a:prstGeom prst="rect">
            <a:avLst/>
          </a:prstGeom>
          <a:solidFill>
            <a:srgbClr val="FFFFFF">
              <a:alpha val="8863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1100">
                <a:latin typeface="Inter"/>
                <a:ea typeface="Inter"/>
                <a:cs typeface="Inter"/>
                <a:sym typeface="Inter"/>
              </a:rPr>
              <a:t>Satgas </a:t>
            </a:r>
            <a:r>
              <a:rPr lang="en" sz="1100" b="1">
                <a:latin typeface="Inter"/>
                <a:ea typeface="Inter"/>
                <a:cs typeface="Inter"/>
                <a:sym typeface="Inter"/>
              </a:rPr>
              <a:t>dapat melakukan </a:t>
            </a:r>
            <a:r>
              <a:rPr lang="en" sz="1100" b="1" i="1">
                <a:latin typeface="Inter"/>
                <a:ea typeface="Inter"/>
                <a:cs typeface="Inter"/>
                <a:sym typeface="Inter"/>
              </a:rPr>
              <a:t>tindakan awal</a:t>
            </a:r>
            <a:r>
              <a:rPr lang="en" sz="1100" b="1">
                <a:latin typeface="Inter"/>
                <a:ea typeface="Inter"/>
                <a:cs typeface="Inter"/>
                <a:sym typeface="Inter"/>
              </a:rPr>
              <a:t> terhadap korban, saksi, atau pelapor</a:t>
            </a:r>
            <a:r>
              <a:rPr lang="en" sz="1100">
                <a:latin typeface="Inter"/>
                <a:ea typeface="Inter"/>
                <a:cs typeface="Inter"/>
                <a:sym typeface="Inter"/>
              </a:rPr>
              <a:t> dengan berkoordinasi dengan pemimpin PT, lembaga penyedia layanan, dan/atau kementerian/lembaga lain yg relevan.</a:t>
            </a:r>
            <a:endParaRPr sz="1100">
              <a:latin typeface="Inter"/>
              <a:ea typeface="Inter"/>
              <a:cs typeface="Inter"/>
              <a:sym typeface="Inter"/>
            </a:endParaRPr>
          </a:p>
          <a:p>
            <a:pPr marL="0" marR="0" lvl="0" indent="0" algn="l" rtl="0">
              <a:lnSpc>
                <a:spcPct val="100000"/>
              </a:lnSpc>
              <a:spcBef>
                <a:spcPts val="0"/>
              </a:spcBef>
              <a:spcAft>
                <a:spcPts val="0"/>
              </a:spcAft>
              <a:buNone/>
            </a:pPr>
            <a:endParaRPr sz="1100">
              <a:latin typeface="Inter"/>
              <a:ea typeface="Inter"/>
              <a:cs typeface="Inter"/>
              <a:sym typeface="Inter"/>
            </a:endParaRPr>
          </a:p>
          <a:p>
            <a:pPr marL="0" marR="0" lvl="0" indent="0" algn="l" rtl="0">
              <a:lnSpc>
                <a:spcPct val="100000"/>
              </a:lnSpc>
              <a:spcBef>
                <a:spcPts val="0"/>
              </a:spcBef>
              <a:spcAft>
                <a:spcPts val="0"/>
              </a:spcAft>
              <a:buNone/>
            </a:pPr>
            <a:r>
              <a:rPr lang="en" sz="1100" b="1">
                <a:latin typeface="Inter"/>
                <a:ea typeface="Inter"/>
                <a:cs typeface="Inter"/>
                <a:sym typeface="Inter"/>
              </a:rPr>
              <a:t>Tindakan awal</a:t>
            </a:r>
            <a:r>
              <a:rPr lang="en" sz="1100">
                <a:latin typeface="Inter"/>
                <a:ea typeface="Inter"/>
                <a:cs typeface="Inter"/>
                <a:sym typeface="Inter"/>
              </a:rPr>
              <a:t>, berupa: </a:t>
            </a:r>
            <a:endParaRPr sz="1100">
              <a:latin typeface="Inter"/>
              <a:ea typeface="Inter"/>
              <a:cs typeface="Inter"/>
              <a:sym typeface="Inter"/>
            </a:endParaRPr>
          </a:p>
          <a:p>
            <a:pPr marL="171450" lvl="0" indent="-127000" algn="l" rtl="0">
              <a:spcBef>
                <a:spcPts val="0"/>
              </a:spcBef>
              <a:spcAft>
                <a:spcPts val="0"/>
              </a:spcAft>
              <a:buSzPts val="1100"/>
              <a:buFont typeface="Inter"/>
              <a:buAutoNum type="alphaLcPeriod"/>
            </a:pPr>
            <a:r>
              <a:rPr lang="en" sz="1100">
                <a:latin typeface="Inter"/>
                <a:ea typeface="Inter"/>
                <a:cs typeface="Inter"/>
                <a:sym typeface="Inter"/>
              </a:rPr>
              <a:t>memfasilitasi keamanan korban, saksi, atau pelapor;</a:t>
            </a:r>
            <a:endParaRPr sz="1100">
              <a:latin typeface="Inter"/>
              <a:ea typeface="Inter"/>
              <a:cs typeface="Inter"/>
              <a:sym typeface="Inter"/>
            </a:endParaRPr>
          </a:p>
          <a:p>
            <a:pPr marL="171450" lvl="0" indent="-127000" algn="l" rtl="0">
              <a:spcBef>
                <a:spcPts val="0"/>
              </a:spcBef>
              <a:spcAft>
                <a:spcPts val="0"/>
              </a:spcAft>
              <a:buSzPts val="1100"/>
              <a:buFont typeface="Inter"/>
              <a:buAutoNum type="alphaLcPeriod"/>
            </a:pPr>
            <a:r>
              <a:rPr lang="en" sz="1100">
                <a:latin typeface="Inter"/>
                <a:ea typeface="Inter"/>
                <a:cs typeface="Inter"/>
                <a:sym typeface="Inter"/>
              </a:rPr>
              <a:t>memfasilitasi bantuan pendampingan psikis;</a:t>
            </a:r>
            <a:endParaRPr sz="1100">
              <a:latin typeface="Inter"/>
              <a:ea typeface="Inter"/>
              <a:cs typeface="Inter"/>
              <a:sym typeface="Inter"/>
            </a:endParaRPr>
          </a:p>
          <a:p>
            <a:pPr marL="171450" lvl="0" indent="-127000" algn="l" rtl="0">
              <a:spcBef>
                <a:spcPts val="0"/>
              </a:spcBef>
              <a:spcAft>
                <a:spcPts val="0"/>
              </a:spcAft>
              <a:buSzPts val="1100"/>
              <a:buFont typeface="Inter"/>
              <a:buAutoNum type="alphaLcPeriod"/>
            </a:pPr>
            <a:r>
              <a:rPr lang="en" sz="1100">
                <a:latin typeface="Inter"/>
                <a:ea typeface="Inter"/>
                <a:cs typeface="Inter"/>
                <a:sym typeface="Inter"/>
              </a:rPr>
              <a:t>memfasilitasi layanan pemulihan;</a:t>
            </a:r>
            <a:endParaRPr sz="1100">
              <a:latin typeface="Inter"/>
              <a:ea typeface="Inter"/>
              <a:cs typeface="Inter"/>
              <a:sym typeface="Inter"/>
            </a:endParaRPr>
          </a:p>
          <a:p>
            <a:pPr marL="171450" marR="0" lvl="0" indent="-127000" algn="l" rtl="0">
              <a:lnSpc>
                <a:spcPct val="100000"/>
              </a:lnSpc>
              <a:spcBef>
                <a:spcPts val="0"/>
              </a:spcBef>
              <a:spcAft>
                <a:spcPts val="0"/>
              </a:spcAft>
              <a:buSzPts val="1100"/>
              <a:buFont typeface="Inter"/>
              <a:buAutoNum type="alphaLcPeriod"/>
            </a:pPr>
            <a:r>
              <a:rPr lang="en" sz="1100">
                <a:latin typeface="Inter"/>
                <a:ea typeface="Inter"/>
                <a:cs typeface="Inter"/>
                <a:sym typeface="Inter"/>
              </a:rPr>
              <a:t>memfasilitasi keberlanjutan hak  pendidikan/pekerjaan</a:t>
            </a:r>
            <a:endParaRPr sz="1100">
              <a:latin typeface="Inter"/>
              <a:ea typeface="Inter"/>
              <a:cs typeface="Inter"/>
              <a:sym typeface="Inter"/>
            </a:endParaRPr>
          </a:p>
          <a:p>
            <a:pPr marL="171450" marR="0" lvl="0" indent="-127000" algn="l" rtl="0">
              <a:lnSpc>
                <a:spcPct val="100000"/>
              </a:lnSpc>
              <a:spcBef>
                <a:spcPts val="0"/>
              </a:spcBef>
              <a:spcAft>
                <a:spcPts val="0"/>
              </a:spcAft>
              <a:buSzPts val="1100"/>
              <a:buFont typeface="Inter"/>
              <a:buAutoNum type="alphaLcPeriod"/>
            </a:pPr>
            <a:r>
              <a:rPr lang="en" sz="1100">
                <a:latin typeface="Inter"/>
                <a:ea typeface="Inter"/>
                <a:cs typeface="Inter"/>
                <a:sym typeface="Inter"/>
              </a:rPr>
              <a:t>menyampaikan  informasi  mengenai  hak, mekanisme  penanganan, risiko yang akan dihadapi, dan rencana mitigasinya</a:t>
            </a:r>
            <a:endParaRPr sz="1100">
              <a:latin typeface="Inter"/>
              <a:ea typeface="Inter"/>
              <a:cs typeface="Inter"/>
              <a:sym typeface="Inter"/>
            </a:endParaRPr>
          </a:p>
        </p:txBody>
      </p:sp>
      <p:cxnSp>
        <p:nvCxnSpPr>
          <p:cNvPr id="717" name="Google Shape;717;g3125dd3a63e_0_112"/>
          <p:cNvCxnSpPr>
            <a:stCxn id="718" idx="3"/>
            <a:endCxn id="718" idx="3"/>
          </p:cNvCxnSpPr>
          <p:nvPr/>
        </p:nvCxnSpPr>
        <p:spPr>
          <a:xfrm>
            <a:off x="1719416" y="1736445"/>
            <a:ext cx="0" cy="0"/>
          </a:xfrm>
          <a:prstGeom prst="straightConnector1">
            <a:avLst/>
          </a:prstGeom>
          <a:noFill/>
          <a:ln w="9525" cap="flat" cmpd="sng">
            <a:solidFill>
              <a:schemeClr val="dk1"/>
            </a:solidFill>
            <a:prstDash val="solid"/>
            <a:round/>
            <a:headEnd type="none" w="sm" len="sm"/>
            <a:tailEnd type="none" w="sm" len="sm"/>
          </a:ln>
        </p:spPr>
      </p:cxnSp>
      <p:cxnSp>
        <p:nvCxnSpPr>
          <p:cNvPr id="719" name="Google Shape;719;g3125dd3a63e_0_112"/>
          <p:cNvCxnSpPr>
            <a:stCxn id="713" idx="1"/>
            <a:endCxn id="714" idx="1"/>
          </p:cNvCxnSpPr>
          <p:nvPr/>
        </p:nvCxnSpPr>
        <p:spPr>
          <a:xfrm>
            <a:off x="2075566" y="827920"/>
            <a:ext cx="600" cy="1121700"/>
          </a:xfrm>
          <a:prstGeom prst="bentConnector3">
            <a:avLst>
              <a:gd name="adj1" fmla="val -39687500"/>
            </a:avLst>
          </a:prstGeom>
          <a:noFill/>
          <a:ln w="19050" cap="flat" cmpd="sng">
            <a:solidFill>
              <a:schemeClr val="dk1"/>
            </a:solidFill>
            <a:prstDash val="solid"/>
            <a:round/>
            <a:headEnd type="stealth" w="med" len="med"/>
            <a:tailEnd type="stealth" w="med" len="med"/>
          </a:ln>
        </p:spPr>
      </p:cxnSp>
      <p:cxnSp>
        <p:nvCxnSpPr>
          <p:cNvPr id="720" name="Google Shape;720;g3125dd3a63e_0_112"/>
          <p:cNvCxnSpPr/>
          <p:nvPr/>
        </p:nvCxnSpPr>
        <p:spPr>
          <a:xfrm rot="10800000" flipH="1">
            <a:off x="1719415" y="1242651"/>
            <a:ext cx="200700" cy="4500"/>
          </a:xfrm>
          <a:prstGeom prst="straightConnector1">
            <a:avLst/>
          </a:prstGeom>
          <a:noFill/>
          <a:ln w="19050" cap="flat" cmpd="sng">
            <a:solidFill>
              <a:schemeClr val="dk1"/>
            </a:solidFill>
            <a:prstDash val="solid"/>
            <a:round/>
            <a:headEnd type="none" w="sm" len="sm"/>
            <a:tailEnd type="none" w="sm" len="sm"/>
          </a:ln>
        </p:spPr>
      </p:cxnSp>
      <p:cxnSp>
        <p:nvCxnSpPr>
          <p:cNvPr id="721" name="Google Shape;721;g3125dd3a63e_0_112"/>
          <p:cNvCxnSpPr>
            <a:stCxn id="713" idx="3"/>
          </p:cNvCxnSpPr>
          <p:nvPr/>
        </p:nvCxnSpPr>
        <p:spPr>
          <a:xfrm>
            <a:off x="4017166" y="827920"/>
            <a:ext cx="2366100" cy="3300"/>
          </a:xfrm>
          <a:prstGeom prst="straightConnector1">
            <a:avLst/>
          </a:prstGeom>
          <a:noFill/>
          <a:ln w="19050" cap="flat" cmpd="sng">
            <a:solidFill>
              <a:schemeClr val="dk1"/>
            </a:solidFill>
            <a:prstDash val="solid"/>
            <a:round/>
            <a:headEnd type="none" w="sm" len="sm"/>
            <a:tailEnd type="triangle" w="med" len="med"/>
          </a:ln>
        </p:spPr>
      </p:cxnSp>
      <p:cxnSp>
        <p:nvCxnSpPr>
          <p:cNvPr id="722" name="Google Shape;722;g3125dd3a63e_0_112"/>
          <p:cNvCxnSpPr>
            <a:stCxn id="714" idx="3"/>
            <a:endCxn id="715" idx="1"/>
          </p:cNvCxnSpPr>
          <p:nvPr/>
        </p:nvCxnSpPr>
        <p:spPr>
          <a:xfrm>
            <a:off x="3884566" y="1949645"/>
            <a:ext cx="243600" cy="0"/>
          </a:xfrm>
          <a:prstGeom prst="straightConnector1">
            <a:avLst/>
          </a:prstGeom>
          <a:noFill/>
          <a:ln w="19050" cap="flat" cmpd="sng">
            <a:solidFill>
              <a:schemeClr val="dk1"/>
            </a:solidFill>
            <a:prstDash val="solid"/>
            <a:round/>
            <a:headEnd type="none" w="sm" len="sm"/>
            <a:tailEnd type="triangle" w="med" len="med"/>
          </a:ln>
        </p:spPr>
      </p:cxnSp>
      <p:cxnSp>
        <p:nvCxnSpPr>
          <p:cNvPr id="723" name="Google Shape;723;g3125dd3a63e_0_112"/>
          <p:cNvCxnSpPr>
            <a:stCxn id="715" idx="3"/>
          </p:cNvCxnSpPr>
          <p:nvPr/>
        </p:nvCxnSpPr>
        <p:spPr>
          <a:xfrm>
            <a:off x="6069816" y="1949620"/>
            <a:ext cx="283200" cy="1500"/>
          </a:xfrm>
          <a:prstGeom prst="straightConnector1">
            <a:avLst/>
          </a:prstGeom>
          <a:noFill/>
          <a:ln w="19050" cap="flat" cmpd="sng">
            <a:solidFill>
              <a:schemeClr val="dk1"/>
            </a:solidFill>
            <a:prstDash val="solid"/>
            <a:round/>
            <a:headEnd type="none" w="sm" len="sm"/>
            <a:tailEnd type="triangle" w="med" len="med"/>
          </a:ln>
        </p:spPr>
      </p:cxnSp>
      <p:sp>
        <p:nvSpPr>
          <p:cNvPr id="718" name="Google Shape;718;g3125dd3a63e_0_112"/>
          <p:cNvSpPr/>
          <p:nvPr/>
        </p:nvSpPr>
        <p:spPr>
          <a:xfrm>
            <a:off x="257516" y="636495"/>
            <a:ext cx="1461900" cy="2199900"/>
          </a:xfrm>
          <a:prstGeom prst="rect">
            <a:avLst/>
          </a:prstGeom>
          <a:solidFill>
            <a:srgbClr val="FFFFFF">
              <a:alpha val="8863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i="0" u="none" strike="noStrike" cap="none">
                <a:solidFill>
                  <a:srgbClr val="000000"/>
                </a:solidFill>
                <a:latin typeface="Inter"/>
                <a:ea typeface="Inter"/>
                <a:cs typeface="Inter"/>
                <a:sym typeface="Inter"/>
              </a:rPr>
              <a:t>Pelapor: </a:t>
            </a:r>
            <a:endParaRPr sz="1100" i="0" u="none" strike="noStrike" cap="none">
              <a:solidFill>
                <a:srgbClr val="000000"/>
              </a:solidFill>
              <a:latin typeface="Inter"/>
              <a:ea typeface="Inter"/>
              <a:cs typeface="Inter"/>
              <a:sym typeface="Inter"/>
            </a:endParaRPr>
          </a:p>
          <a:p>
            <a:pPr marL="457200" marR="0" lvl="0" indent="-184150" algn="l" rtl="0">
              <a:lnSpc>
                <a:spcPct val="100000"/>
              </a:lnSpc>
              <a:spcBef>
                <a:spcPts val="0"/>
              </a:spcBef>
              <a:spcAft>
                <a:spcPts val="0"/>
              </a:spcAft>
              <a:buClr>
                <a:srgbClr val="000000"/>
              </a:buClr>
              <a:buSzPts val="1100"/>
              <a:buFont typeface="Inter"/>
              <a:buAutoNum type="alphaLcPeriod"/>
            </a:pPr>
            <a:r>
              <a:rPr lang="en" sz="1100">
                <a:latin typeface="Inter"/>
                <a:ea typeface="Inter"/>
                <a:cs typeface="Inter"/>
                <a:sym typeface="Inter"/>
              </a:rPr>
              <a:t>k</a:t>
            </a:r>
            <a:r>
              <a:rPr lang="en" sz="1100" i="0" u="none" strike="noStrike" cap="none">
                <a:solidFill>
                  <a:srgbClr val="000000"/>
                </a:solidFill>
                <a:latin typeface="Inter"/>
                <a:ea typeface="Inter"/>
                <a:cs typeface="Inter"/>
                <a:sym typeface="Inter"/>
              </a:rPr>
              <a:t>orban</a:t>
            </a:r>
            <a:endParaRPr sz="1100" i="0" u="none" strike="noStrike" cap="none">
              <a:solidFill>
                <a:srgbClr val="000000"/>
              </a:solidFill>
              <a:latin typeface="Inter"/>
              <a:ea typeface="Inter"/>
              <a:cs typeface="Inter"/>
              <a:sym typeface="Inter"/>
            </a:endParaRPr>
          </a:p>
          <a:p>
            <a:pPr marL="457200" marR="0" lvl="0" indent="-184150" algn="l" rtl="0">
              <a:lnSpc>
                <a:spcPct val="100000"/>
              </a:lnSpc>
              <a:spcBef>
                <a:spcPts val="0"/>
              </a:spcBef>
              <a:spcAft>
                <a:spcPts val="0"/>
              </a:spcAft>
              <a:buClr>
                <a:srgbClr val="000000"/>
              </a:buClr>
              <a:buSzPts val="1100"/>
              <a:buFont typeface="Inter"/>
              <a:buAutoNum type="alphaLcPeriod"/>
            </a:pPr>
            <a:r>
              <a:rPr lang="en" sz="1100">
                <a:latin typeface="Inter"/>
                <a:ea typeface="Inter"/>
                <a:cs typeface="Inter"/>
                <a:sym typeface="Inter"/>
              </a:rPr>
              <a:t>s</a:t>
            </a:r>
            <a:r>
              <a:rPr lang="en" sz="1100" i="0" u="none" strike="noStrike" cap="none">
                <a:solidFill>
                  <a:srgbClr val="000000"/>
                </a:solidFill>
                <a:latin typeface="Inter"/>
                <a:ea typeface="Inter"/>
                <a:cs typeface="Inter"/>
                <a:sym typeface="Inter"/>
              </a:rPr>
              <a:t>aksi</a:t>
            </a:r>
            <a:endParaRPr sz="1100" i="0" u="none" strike="noStrike" cap="none">
              <a:solidFill>
                <a:srgbClr val="000000"/>
              </a:solidFill>
              <a:latin typeface="Inter"/>
              <a:ea typeface="Inter"/>
              <a:cs typeface="Inter"/>
              <a:sym typeface="Inter"/>
            </a:endParaRPr>
          </a:p>
          <a:p>
            <a:pPr marL="457200" marR="0" lvl="0" indent="-184150" algn="l" rtl="0">
              <a:lnSpc>
                <a:spcPct val="100000"/>
              </a:lnSpc>
              <a:spcBef>
                <a:spcPts val="0"/>
              </a:spcBef>
              <a:spcAft>
                <a:spcPts val="0"/>
              </a:spcAft>
              <a:buClr>
                <a:srgbClr val="000000"/>
              </a:buClr>
              <a:buSzPts val="1100"/>
              <a:buFont typeface="Inter"/>
              <a:buAutoNum type="alphaLcPeriod"/>
            </a:pPr>
            <a:r>
              <a:rPr lang="en" sz="1100">
                <a:latin typeface="Inter"/>
                <a:ea typeface="Inter"/>
                <a:cs typeface="Inter"/>
                <a:sym typeface="Inter"/>
              </a:rPr>
              <a:t>warga kampus</a:t>
            </a:r>
            <a:endParaRPr sz="1100" i="0" u="none" strike="noStrike" cap="none">
              <a:solidFill>
                <a:srgbClr val="000000"/>
              </a:solidFill>
              <a:latin typeface="Inter"/>
              <a:ea typeface="Inter"/>
              <a:cs typeface="Inter"/>
              <a:sym typeface="Inter"/>
            </a:endParaRPr>
          </a:p>
          <a:p>
            <a:pPr marL="457200" marR="0" lvl="0" indent="-184150" algn="l" rtl="0">
              <a:lnSpc>
                <a:spcPct val="100000"/>
              </a:lnSpc>
              <a:spcBef>
                <a:spcPts val="0"/>
              </a:spcBef>
              <a:spcAft>
                <a:spcPts val="0"/>
              </a:spcAft>
              <a:buClr>
                <a:srgbClr val="000000"/>
              </a:buClr>
              <a:buSzPts val="1100"/>
              <a:buFont typeface="Inter"/>
              <a:buAutoNum type="alphaLcPeriod"/>
            </a:pPr>
            <a:r>
              <a:rPr lang="en" sz="1100">
                <a:latin typeface="Inter"/>
                <a:ea typeface="Inter"/>
                <a:cs typeface="Inter"/>
                <a:sym typeface="Inter"/>
              </a:rPr>
              <a:t>mitra PT</a:t>
            </a:r>
            <a:endParaRPr sz="1100" i="0" u="none" strike="noStrike" cap="none">
              <a:solidFill>
                <a:srgbClr val="000000"/>
              </a:solidFill>
              <a:latin typeface="Inter"/>
              <a:ea typeface="Inter"/>
              <a:cs typeface="Inter"/>
              <a:sym typeface="Inter"/>
            </a:endParaRPr>
          </a:p>
          <a:p>
            <a:pPr marL="457200" marR="0" lvl="0" indent="-184150" algn="l" rtl="0">
              <a:lnSpc>
                <a:spcPct val="100000"/>
              </a:lnSpc>
              <a:spcBef>
                <a:spcPts val="0"/>
              </a:spcBef>
              <a:spcAft>
                <a:spcPts val="0"/>
              </a:spcAft>
              <a:buClr>
                <a:srgbClr val="000000"/>
              </a:buClr>
              <a:buSzPts val="1100"/>
              <a:buFont typeface="Inter"/>
              <a:buAutoNum type="alphaLcPeriod"/>
            </a:pPr>
            <a:r>
              <a:rPr lang="en" sz="1100">
                <a:latin typeface="Inter"/>
                <a:ea typeface="Inter"/>
                <a:cs typeface="Inter"/>
                <a:sym typeface="Inter"/>
              </a:rPr>
              <a:t>p</a:t>
            </a:r>
            <a:r>
              <a:rPr lang="en" sz="1100" i="0" u="none" strike="noStrike" cap="none">
                <a:solidFill>
                  <a:srgbClr val="000000"/>
                </a:solidFill>
                <a:latin typeface="Inter"/>
                <a:ea typeface="Inter"/>
                <a:cs typeface="Inter"/>
                <a:sym typeface="Inter"/>
              </a:rPr>
              <a:t>ihak lain</a:t>
            </a:r>
            <a:endParaRPr sz="1100" i="0" u="none" strike="noStrike" cap="none">
              <a:solidFill>
                <a:srgbClr val="000000"/>
              </a:solidFill>
              <a:latin typeface="Inter"/>
              <a:ea typeface="Inter"/>
              <a:cs typeface="Inter"/>
              <a:sym typeface="Inter"/>
            </a:endParaRPr>
          </a:p>
        </p:txBody>
      </p:sp>
      <p:sp>
        <p:nvSpPr>
          <p:cNvPr id="724" name="Google Shape;724;g3125dd3a63e_0_112"/>
          <p:cNvSpPr/>
          <p:nvPr/>
        </p:nvSpPr>
        <p:spPr>
          <a:xfrm>
            <a:off x="863791" y="3125120"/>
            <a:ext cx="3213900" cy="1466400"/>
          </a:xfrm>
          <a:prstGeom prst="roundRect">
            <a:avLst>
              <a:gd name="adj" fmla="val 16667"/>
            </a:avLst>
          </a:prstGeom>
          <a:solidFill>
            <a:srgbClr val="CFE2F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000">
                <a:solidFill>
                  <a:schemeClr val="dk1"/>
                </a:solidFill>
                <a:latin typeface="Inter"/>
                <a:ea typeface="Inter"/>
                <a:cs typeface="Inter"/>
                <a:sym typeface="Inter"/>
              </a:rPr>
              <a:t>*Laporan dugaan kekerasan </a:t>
            </a:r>
            <a:r>
              <a:rPr lang="en" sz="1000" b="1">
                <a:solidFill>
                  <a:schemeClr val="dk1"/>
                </a:solidFill>
                <a:latin typeface="Inter"/>
                <a:ea typeface="Inter"/>
                <a:cs typeface="Inter"/>
                <a:sym typeface="Inter"/>
              </a:rPr>
              <a:t>tidak harus disertai bukti awal</a:t>
            </a:r>
            <a:r>
              <a:rPr lang="en" sz="1000">
                <a:solidFill>
                  <a:schemeClr val="dk1"/>
                </a:solidFill>
                <a:latin typeface="Inter"/>
                <a:ea typeface="Inter"/>
                <a:cs typeface="Inter"/>
                <a:sym typeface="Inter"/>
              </a:rPr>
              <a:t>, dan minimal memuat:</a:t>
            </a:r>
            <a:endParaRPr sz="1000">
              <a:solidFill>
                <a:schemeClr val="dk1"/>
              </a:solidFill>
              <a:latin typeface="Inter"/>
              <a:ea typeface="Inter"/>
              <a:cs typeface="Inter"/>
              <a:sym typeface="Inter"/>
            </a:endParaRPr>
          </a:p>
          <a:p>
            <a:pPr marL="171450" lvl="0" indent="-120650" algn="l" rtl="0">
              <a:spcBef>
                <a:spcPts val="0"/>
              </a:spcBef>
              <a:spcAft>
                <a:spcPts val="0"/>
              </a:spcAft>
              <a:buClr>
                <a:schemeClr val="dk1"/>
              </a:buClr>
              <a:buSzPts val="1000"/>
              <a:buFont typeface="Inter"/>
              <a:buAutoNum type="alphaLcPeriod"/>
            </a:pPr>
            <a:r>
              <a:rPr lang="en" sz="1000">
                <a:solidFill>
                  <a:schemeClr val="dk1"/>
                </a:solidFill>
                <a:latin typeface="Inter"/>
                <a:ea typeface="Inter"/>
                <a:cs typeface="Inter"/>
                <a:sym typeface="Inter"/>
              </a:rPr>
              <a:t>nama dan alamat pelapor; </a:t>
            </a:r>
            <a:endParaRPr sz="1000">
              <a:solidFill>
                <a:schemeClr val="dk1"/>
              </a:solidFill>
              <a:latin typeface="Inter"/>
              <a:ea typeface="Inter"/>
              <a:cs typeface="Inter"/>
              <a:sym typeface="Inter"/>
            </a:endParaRPr>
          </a:p>
          <a:p>
            <a:pPr marL="171450" lvl="0" indent="-120650" algn="l" rtl="0">
              <a:spcBef>
                <a:spcPts val="0"/>
              </a:spcBef>
              <a:spcAft>
                <a:spcPts val="0"/>
              </a:spcAft>
              <a:buClr>
                <a:schemeClr val="dk1"/>
              </a:buClr>
              <a:buSzPts val="1000"/>
              <a:buFont typeface="Inter"/>
              <a:buAutoNum type="alphaLcPeriod"/>
            </a:pPr>
            <a:r>
              <a:rPr lang="en" sz="1000">
                <a:solidFill>
                  <a:schemeClr val="dk1"/>
                </a:solidFill>
                <a:latin typeface="Inter"/>
                <a:ea typeface="Inter"/>
                <a:cs typeface="Inter"/>
                <a:sym typeface="Inter"/>
              </a:rPr>
              <a:t>nama dan alamat terlapor;</a:t>
            </a:r>
            <a:endParaRPr sz="1000">
              <a:solidFill>
                <a:schemeClr val="dk1"/>
              </a:solidFill>
              <a:latin typeface="Inter"/>
              <a:ea typeface="Inter"/>
              <a:cs typeface="Inter"/>
              <a:sym typeface="Inter"/>
            </a:endParaRPr>
          </a:p>
          <a:p>
            <a:pPr marL="171450" lvl="0" indent="-120650" algn="l" rtl="0">
              <a:spcBef>
                <a:spcPts val="0"/>
              </a:spcBef>
              <a:spcAft>
                <a:spcPts val="0"/>
              </a:spcAft>
              <a:buClr>
                <a:schemeClr val="dk1"/>
              </a:buClr>
              <a:buSzPts val="1000"/>
              <a:buFont typeface="Inter"/>
              <a:buAutoNum type="alphaLcPeriod"/>
            </a:pPr>
            <a:r>
              <a:rPr lang="en" sz="1000">
                <a:solidFill>
                  <a:schemeClr val="dk1"/>
                </a:solidFill>
                <a:latin typeface="Inter"/>
                <a:ea typeface="Inter"/>
                <a:cs typeface="Inter"/>
                <a:sym typeface="Inter"/>
              </a:rPr>
              <a:t>waktu dan tempat terjadinya peristiwa; dan </a:t>
            </a:r>
            <a:endParaRPr sz="1000">
              <a:solidFill>
                <a:schemeClr val="dk1"/>
              </a:solidFill>
              <a:latin typeface="Inter"/>
              <a:ea typeface="Inter"/>
              <a:cs typeface="Inter"/>
              <a:sym typeface="Inter"/>
            </a:endParaRPr>
          </a:p>
          <a:p>
            <a:pPr marL="171450" lvl="0" indent="-120650" algn="l" rtl="0">
              <a:spcBef>
                <a:spcPts val="0"/>
              </a:spcBef>
              <a:spcAft>
                <a:spcPts val="0"/>
              </a:spcAft>
              <a:buClr>
                <a:schemeClr val="dk1"/>
              </a:buClr>
              <a:buSzPts val="1000"/>
              <a:buFont typeface="Inter"/>
              <a:buAutoNum type="alphaLcPeriod"/>
            </a:pPr>
            <a:r>
              <a:rPr lang="en" sz="1000">
                <a:solidFill>
                  <a:schemeClr val="dk1"/>
                </a:solidFill>
                <a:latin typeface="Inter"/>
                <a:ea typeface="Inter"/>
                <a:cs typeface="Inter"/>
                <a:sym typeface="Inter"/>
              </a:rPr>
              <a:t>uraian dugaan kekerasan.</a:t>
            </a:r>
            <a:endParaRPr sz="1000">
              <a:solidFill>
                <a:schemeClr val="dk1"/>
              </a:solidFill>
              <a:latin typeface="Inter"/>
              <a:ea typeface="Inter"/>
              <a:cs typeface="Inter"/>
              <a:sym typeface="Inter"/>
            </a:endParaRPr>
          </a:p>
          <a:p>
            <a:pPr marL="0" lvl="0" indent="0" algn="l" rtl="0">
              <a:spcBef>
                <a:spcPts val="0"/>
              </a:spcBef>
              <a:spcAft>
                <a:spcPts val="0"/>
              </a:spcAft>
              <a:buNone/>
            </a:pPr>
            <a:r>
              <a:rPr lang="en" sz="1000">
                <a:solidFill>
                  <a:schemeClr val="dk1"/>
                </a:solidFill>
                <a:latin typeface="Inter"/>
                <a:ea typeface="Inter"/>
                <a:cs typeface="Inter"/>
                <a:sym typeface="Inter"/>
              </a:rPr>
              <a:t>Hasil penerimaan laporan dibuktikan dalam </a:t>
            </a:r>
            <a:r>
              <a:rPr lang="en" sz="1000" b="1">
                <a:solidFill>
                  <a:schemeClr val="dk1"/>
                </a:solidFill>
                <a:latin typeface="Inter"/>
                <a:ea typeface="Inter"/>
                <a:cs typeface="Inter"/>
                <a:sym typeface="Inter"/>
              </a:rPr>
              <a:t>tanda terima pelaporan</a:t>
            </a:r>
            <a:endParaRPr sz="1000">
              <a:solidFill>
                <a:schemeClr val="dk1"/>
              </a:solidFill>
              <a:latin typeface="Inter"/>
              <a:ea typeface="Inter"/>
              <a:cs typeface="Inter"/>
              <a:sym typeface="Inter"/>
            </a:endParaRPr>
          </a:p>
        </p:txBody>
      </p:sp>
      <p:pic>
        <p:nvPicPr>
          <p:cNvPr id="725" name="Google Shape;725;g3125dd3a63e_0_112"/>
          <p:cNvPicPr preferRelativeResize="0"/>
          <p:nvPr/>
        </p:nvPicPr>
        <p:blipFill rotWithShape="1">
          <a:blip r:embed="rId3">
            <a:alphaModFix/>
          </a:blip>
          <a:srcRect/>
          <a:stretch/>
        </p:blipFill>
        <p:spPr>
          <a:xfrm rot="-569580">
            <a:off x="713075" y="2918459"/>
            <a:ext cx="439031" cy="400350"/>
          </a:xfrm>
          <a:prstGeom prst="rect">
            <a:avLst/>
          </a:prstGeom>
          <a:noFill/>
          <a:ln>
            <a:noFill/>
          </a:ln>
        </p:spPr>
      </p:pic>
      <p:sp>
        <p:nvSpPr>
          <p:cNvPr id="726" name="Google Shape;726;g3125dd3a63e_0_112"/>
          <p:cNvSpPr txBox="1"/>
          <p:nvPr/>
        </p:nvSpPr>
        <p:spPr>
          <a:xfrm>
            <a:off x="0" y="54300"/>
            <a:ext cx="9144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800" b="1">
                <a:solidFill>
                  <a:srgbClr val="002060"/>
                </a:solidFill>
                <a:latin typeface="Inter"/>
                <a:ea typeface="Inter"/>
                <a:cs typeface="Inter"/>
                <a:sym typeface="Inter"/>
              </a:rPr>
              <a:t>Proses Pelaporan Dugaan Kekerasan</a:t>
            </a:r>
            <a:endParaRPr sz="1800" b="1" i="0" u="none" strike="noStrike" cap="none">
              <a:solidFill>
                <a:srgbClr val="002060"/>
              </a:solidFill>
              <a:latin typeface="Inter"/>
              <a:ea typeface="Inter"/>
              <a:cs typeface="Inter"/>
              <a:sym typeface="Inte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g3125dd3a63e_0_134"/>
          <p:cNvSpPr txBox="1">
            <a:spLocks noGrp="1"/>
          </p:cNvSpPr>
          <p:nvPr>
            <p:ph type="sldNum" idx="12"/>
          </p:nvPr>
        </p:nvSpPr>
        <p:spPr>
          <a:xfrm>
            <a:off x="8499866" y="4851234"/>
            <a:ext cx="594300" cy="1848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t>42</a:t>
            </a:fld>
            <a:endParaRPr/>
          </a:p>
        </p:txBody>
      </p:sp>
      <p:sp>
        <p:nvSpPr>
          <p:cNvPr id="732" name="Google Shape;732;g3125dd3a63e_0_134"/>
          <p:cNvSpPr txBox="1">
            <a:spLocks noGrp="1"/>
          </p:cNvSpPr>
          <p:nvPr>
            <p:ph type="body" idx="1"/>
          </p:nvPr>
        </p:nvSpPr>
        <p:spPr>
          <a:xfrm>
            <a:off x="182879" y="4851400"/>
            <a:ext cx="2703300" cy="184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733" name="Google Shape;733;g3125dd3a63e_0_134"/>
          <p:cNvSpPr txBox="1"/>
          <p:nvPr/>
        </p:nvSpPr>
        <p:spPr>
          <a:xfrm>
            <a:off x="0" y="54300"/>
            <a:ext cx="9144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800" b="1">
                <a:solidFill>
                  <a:srgbClr val="002060"/>
                </a:solidFill>
                <a:latin typeface="Inter"/>
                <a:ea typeface="Inter"/>
                <a:cs typeface="Inter"/>
                <a:sym typeface="Inter"/>
              </a:rPr>
              <a:t>Proses Tindak Lanjut Pelaporan</a:t>
            </a:r>
            <a:endParaRPr sz="1800" b="1" i="0" u="none" strike="noStrike" cap="none">
              <a:solidFill>
                <a:srgbClr val="002060"/>
              </a:solidFill>
              <a:latin typeface="Inter"/>
              <a:ea typeface="Inter"/>
              <a:cs typeface="Inter"/>
              <a:sym typeface="Inter"/>
            </a:endParaRPr>
          </a:p>
        </p:txBody>
      </p:sp>
      <p:sp>
        <p:nvSpPr>
          <p:cNvPr id="734" name="Google Shape;734;g3125dd3a63e_0_134"/>
          <p:cNvSpPr/>
          <p:nvPr/>
        </p:nvSpPr>
        <p:spPr>
          <a:xfrm>
            <a:off x="1790109" y="1385137"/>
            <a:ext cx="2228400" cy="2896500"/>
          </a:xfrm>
          <a:prstGeom prst="rect">
            <a:avLst/>
          </a:prstGeom>
          <a:solidFill>
            <a:srgbClr val="FFFFFF">
              <a:alpha val="8863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a:latin typeface="Inter"/>
                <a:ea typeface="Inter"/>
                <a:cs typeface="Inter"/>
                <a:sym typeface="Inter"/>
              </a:rPr>
              <a:t>Menelaah materi laporan </a:t>
            </a:r>
            <a:r>
              <a:rPr lang="en" sz="1100">
                <a:latin typeface="Inter"/>
                <a:ea typeface="Inter"/>
                <a:cs typeface="Inter"/>
                <a:sym typeface="Inter"/>
              </a:rPr>
              <a:t>setidaknya memuat:</a:t>
            </a:r>
            <a:endParaRPr sz="1100">
              <a:latin typeface="Inter"/>
              <a:ea typeface="Inter"/>
              <a:cs typeface="Inter"/>
              <a:sym typeface="Inter"/>
            </a:endParaRPr>
          </a:p>
          <a:p>
            <a:pPr marL="171450" lvl="0" indent="-127000" algn="l" rtl="0">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identifikasi korban, saksi, dan terlapor yang terlibat dalam dugaan Kekerasan;</a:t>
            </a:r>
            <a:endParaRPr sz="1100">
              <a:solidFill>
                <a:schemeClr val="dk1"/>
              </a:solidFill>
              <a:latin typeface="Inter"/>
              <a:ea typeface="Inter"/>
              <a:cs typeface="Inter"/>
              <a:sym typeface="Inter"/>
            </a:endParaRPr>
          </a:p>
          <a:p>
            <a:pPr marL="171450" lvl="0" indent="-127000" algn="l" rtl="0">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bentuk kekerasan yang dialami Korban;</a:t>
            </a:r>
            <a:endParaRPr sz="1100">
              <a:solidFill>
                <a:schemeClr val="dk1"/>
              </a:solidFill>
              <a:latin typeface="Inter"/>
              <a:ea typeface="Inter"/>
              <a:cs typeface="Inter"/>
              <a:sym typeface="Inter"/>
            </a:endParaRPr>
          </a:p>
          <a:p>
            <a:pPr marL="171450" lvl="0" indent="-127000" algn="l" rtl="0">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kronologi dugaan kekerasan;</a:t>
            </a:r>
            <a:endParaRPr sz="1100">
              <a:solidFill>
                <a:schemeClr val="dk1"/>
              </a:solidFill>
              <a:latin typeface="Inter"/>
              <a:ea typeface="Inter"/>
              <a:cs typeface="Inter"/>
              <a:sym typeface="Inter"/>
            </a:endParaRPr>
          </a:p>
          <a:p>
            <a:pPr marL="171450" lvl="0" indent="-127000" algn="l" rtl="0">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daftar dokumen atau bukti apabila ada; dan</a:t>
            </a:r>
            <a:endParaRPr sz="1100">
              <a:solidFill>
                <a:schemeClr val="dk1"/>
              </a:solidFill>
              <a:latin typeface="Inter"/>
              <a:ea typeface="Inter"/>
              <a:cs typeface="Inter"/>
              <a:sym typeface="Inter"/>
            </a:endParaRPr>
          </a:p>
          <a:p>
            <a:pPr marL="171450" lvl="0" indent="-127000" algn="l" rtl="0">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kebutuhan  pendampingan,  pelindungan,  dan/atau pemulihan bagi Korban, Saksi, dan/atau Pelapor.</a:t>
            </a:r>
            <a:endParaRPr sz="1100">
              <a:solidFill>
                <a:schemeClr val="dk1"/>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100"/>
              <a:buFont typeface="Arial"/>
              <a:buNone/>
            </a:pPr>
            <a:endParaRPr sz="1100">
              <a:latin typeface="Inter"/>
              <a:ea typeface="Inter"/>
              <a:cs typeface="Inter"/>
              <a:sym typeface="Inter"/>
            </a:endParaRPr>
          </a:p>
        </p:txBody>
      </p:sp>
      <p:sp>
        <p:nvSpPr>
          <p:cNvPr id="735" name="Google Shape;735;g3125dd3a63e_0_134"/>
          <p:cNvSpPr/>
          <p:nvPr/>
        </p:nvSpPr>
        <p:spPr>
          <a:xfrm>
            <a:off x="6885400" y="2604583"/>
            <a:ext cx="2128500" cy="2074200"/>
          </a:xfrm>
          <a:prstGeom prst="rect">
            <a:avLst/>
          </a:prstGeom>
          <a:solidFill>
            <a:srgbClr val="FFFFFF">
              <a:alpha val="8863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1000" b="1">
                <a:solidFill>
                  <a:schemeClr val="dk1"/>
                </a:solidFill>
                <a:latin typeface="Inter"/>
                <a:ea typeface="Inter"/>
                <a:cs typeface="Inter"/>
                <a:sym typeface="Inter"/>
              </a:rPr>
              <a:t>Menyusun  rencana tindak lanjut pemeriksaan</a:t>
            </a:r>
            <a:r>
              <a:rPr lang="en" sz="1000">
                <a:solidFill>
                  <a:schemeClr val="dk1"/>
                </a:solidFill>
                <a:latin typeface="Inter"/>
                <a:ea typeface="Inter"/>
                <a:cs typeface="Inter"/>
                <a:sym typeface="Inter"/>
              </a:rPr>
              <a:t>:</a:t>
            </a:r>
            <a:endParaRPr sz="1000">
              <a:solidFill>
                <a:schemeClr val="dk1"/>
              </a:solidFill>
              <a:latin typeface="Inter"/>
              <a:ea typeface="Inter"/>
              <a:cs typeface="Inter"/>
              <a:sym typeface="Inter"/>
            </a:endParaRPr>
          </a:p>
          <a:p>
            <a:pPr marL="171450" lvl="0" indent="-120650" algn="l" rtl="0">
              <a:spcBef>
                <a:spcPts val="0"/>
              </a:spcBef>
              <a:spcAft>
                <a:spcPts val="0"/>
              </a:spcAft>
              <a:buClr>
                <a:schemeClr val="dk1"/>
              </a:buClr>
              <a:buSzPts val="1000"/>
              <a:buFont typeface="Inter"/>
              <a:buAutoNum type="alphaLcPeriod"/>
            </a:pPr>
            <a:r>
              <a:rPr lang="en" sz="1000">
                <a:solidFill>
                  <a:schemeClr val="dk1"/>
                </a:solidFill>
                <a:latin typeface="Inter"/>
                <a:ea typeface="Inter"/>
                <a:cs typeface="Inter"/>
                <a:sym typeface="Inter"/>
              </a:rPr>
              <a:t>rencana  pemeriksaan  terhadap  pelapor,  korban, saksi, terlapor, dan/atau ahli atau pendamping; dan </a:t>
            </a:r>
            <a:endParaRPr sz="1000">
              <a:solidFill>
                <a:schemeClr val="dk1"/>
              </a:solidFill>
              <a:latin typeface="Inter"/>
              <a:ea typeface="Inter"/>
              <a:cs typeface="Inter"/>
              <a:sym typeface="Inter"/>
            </a:endParaRPr>
          </a:p>
          <a:p>
            <a:pPr marL="171450" lvl="0" indent="-120650" algn="l" rtl="0">
              <a:spcBef>
                <a:spcPts val="0"/>
              </a:spcBef>
              <a:spcAft>
                <a:spcPts val="0"/>
              </a:spcAft>
              <a:buClr>
                <a:schemeClr val="dk1"/>
              </a:buClr>
              <a:buSzPts val="1000"/>
              <a:buFont typeface="Inter"/>
              <a:buAutoNum type="alphaLcPeriod"/>
            </a:pPr>
            <a:r>
              <a:rPr lang="en" sz="1000">
                <a:solidFill>
                  <a:schemeClr val="dk1"/>
                </a:solidFill>
                <a:latin typeface="Inter"/>
                <a:ea typeface="Inter"/>
                <a:cs typeface="Inter"/>
                <a:sym typeface="Inter"/>
              </a:rPr>
              <a:t>rencana   pendampingan,   pelindungan,   dan/atau pemulihan Korban dan Saksi.</a:t>
            </a:r>
            <a:endParaRPr sz="1000">
              <a:solidFill>
                <a:schemeClr val="dk1"/>
              </a:solidFill>
              <a:latin typeface="Inter"/>
              <a:ea typeface="Inter"/>
              <a:cs typeface="Inter"/>
              <a:sym typeface="Inter"/>
            </a:endParaRPr>
          </a:p>
          <a:p>
            <a:pPr marL="457200" lvl="0" indent="0" algn="l" rtl="0">
              <a:spcBef>
                <a:spcPts val="0"/>
              </a:spcBef>
              <a:spcAft>
                <a:spcPts val="0"/>
              </a:spcAft>
              <a:buNone/>
            </a:pPr>
            <a:endParaRPr sz="1000">
              <a:solidFill>
                <a:schemeClr val="dk1"/>
              </a:solidFill>
              <a:latin typeface="Inter"/>
              <a:ea typeface="Inter"/>
              <a:cs typeface="Inter"/>
              <a:sym typeface="Inter"/>
            </a:endParaRPr>
          </a:p>
          <a:p>
            <a:pPr marL="0" lvl="0" indent="0" algn="l" rtl="0">
              <a:spcBef>
                <a:spcPts val="0"/>
              </a:spcBef>
              <a:spcAft>
                <a:spcPts val="0"/>
              </a:spcAft>
              <a:buNone/>
            </a:pPr>
            <a:r>
              <a:rPr lang="en" sz="1000">
                <a:solidFill>
                  <a:schemeClr val="dk1"/>
                </a:solidFill>
                <a:latin typeface="Inter"/>
                <a:ea typeface="Inter"/>
                <a:cs typeface="Inter"/>
                <a:sym typeface="Inter"/>
              </a:rPr>
              <a:t>*)</a:t>
            </a:r>
            <a:r>
              <a:rPr lang="en" sz="1000" i="1">
                <a:solidFill>
                  <a:schemeClr val="dk1"/>
                </a:solidFill>
                <a:latin typeface="Inter"/>
                <a:ea typeface="Inter"/>
                <a:cs typeface="Inter"/>
                <a:sym typeface="Inter"/>
              </a:rPr>
              <a:t>untuk diberitahukan kepada pemimpin PT dan korban/pelapor</a:t>
            </a:r>
            <a:endParaRPr sz="1000" i="1">
              <a:solidFill>
                <a:schemeClr val="dk1"/>
              </a:solidFill>
              <a:latin typeface="Inter"/>
              <a:ea typeface="Inter"/>
              <a:cs typeface="Inter"/>
              <a:sym typeface="Inter"/>
            </a:endParaRPr>
          </a:p>
        </p:txBody>
      </p:sp>
      <p:cxnSp>
        <p:nvCxnSpPr>
          <p:cNvPr id="736" name="Google Shape;736;g3125dd3a63e_0_134"/>
          <p:cNvCxnSpPr>
            <a:stCxn id="737" idx="3"/>
            <a:endCxn id="737" idx="3"/>
          </p:cNvCxnSpPr>
          <p:nvPr/>
        </p:nvCxnSpPr>
        <p:spPr>
          <a:xfrm>
            <a:off x="1445609" y="2833387"/>
            <a:ext cx="0" cy="0"/>
          </a:xfrm>
          <a:prstGeom prst="straightConnector1">
            <a:avLst/>
          </a:prstGeom>
          <a:noFill/>
          <a:ln w="9525" cap="flat" cmpd="sng">
            <a:solidFill>
              <a:schemeClr val="dk2"/>
            </a:solidFill>
            <a:prstDash val="solid"/>
            <a:round/>
            <a:headEnd type="none" w="sm" len="sm"/>
            <a:tailEnd type="none" w="sm" len="sm"/>
          </a:ln>
        </p:spPr>
      </p:cxnSp>
      <p:sp>
        <p:nvSpPr>
          <p:cNvPr id="737" name="Google Shape;737;g3125dd3a63e_0_134"/>
          <p:cNvSpPr/>
          <p:nvPr/>
        </p:nvSpPr>
        <p:spPr>
          <a:xfrm>
            <a:off x="150809" y="2058187"/>
            <a:ext cx="1294800" cy="1550400"/>
          </a:xfrm>
          <a:prstGeom prst="rect">
            <a:avLst/>
          </a:prstGeom>
          <a:solidFill>
            <a:srgbClr val="FFFFFF">
              <a:alpha val="8863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100">
                <a:latin typeface="Inter"/>
                <a:ea typeface="Inter"/>
                <a:cs typeface="Inter"/>
                <a:sym typeface="Inter"/>
              </a:rPr>
              <a:t>Satgas </a:t>
            </a:r>
            <a:r>
              <a:rPr lang="en" sz="1100" b="1">
                <a:latin typeface="Inter"/>
                <a:ea typeface="Inter"/>
                <a:cs typeface="Inter"/>
                <a:sym typeface="Inter"/>
              </a:rPr>
              <a:t>menindaklanjuti pelaporan dugaan kekerasan </a:t>
            </a:r>
            <a:r>
              <a:rPr lang="en" sz="1100">
                <a:latin typeface="Inter"/>
                <a:ea typeface="Inter"/>
                <a:cs typeface="Inter"/>
                <a:sym typeface="Inter"/>
              </a:rPr>
              <a:t>paling lambat 3 hari </a:t>
            </a:r>
            <a:endParaRPr sz="1100">
              <a:latin typeface="Inter"/>
              <a:ea typeface="Inter"/>
              <a:cs typeface="Inter"/>
              <a:sym typeface="Inter"/>
            </a:endParaRPr>
          </a:p>
          <a:p>
            <a:pPr marL="0" marR="0" lvl="0" indent="0" algn="ctr" rtl="0">
              <a:lnSpc>
                <a:spcPct val="100000"/>
              </a:lnSpc>
              <a:spcBef>
                <a:spcPts val="0"/>
              </a:spcBef>
              <a:spcAft>
                <a:spcPts val="0"/>
              </a:spcAft>
              <a:buNone/>
            </a:pPr>
            <a:r>
              <a:rPr lang="en" sz="1100">
                <a:latin typeface="Inter"/>
                <a:ea typeface="Inter"/>
                <a:cs typeface="Inter"/>
                <a:sym typeface="Inter"/>
              </a:rPr>
              <a:t>setelah laporan diterima</a:t>
            </a:r>
            <a:endParaRPr sz="1100" i="0" u="none" strike="noStrike" cap="none">
              <a:solidFill>
                <a:srgbClr val="000000"/>
              </a:solidFill>
              <a:latin typeface="Inter"/>
              <a:ea typeface="Inter"/>
              <a:cs typeface="Inter"/>
              <a:sym typeface="Inter"/>
            </a:endParaRPr>
          </a:p>
        </p:txBody>
      </p:sp>
      <p:sp>
        <p:nvSpPr>
          <p:cNvPr id="738" name="Google Shape;738;g3125dd3a63e_0_134"/>
          <p:cNvSpPr txBox="1"/>
          <p:nvPr/>
        </p:nvSpPr>
        <p:spPr>
          <a:xfrm>
            <a:off x="150809" y="538162"/>
            <a:ext cx="4954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latin typeface="Inter"/>
                <a:ea typeface="Inter"/>
                <a:cs typeface="Inter"/>
                <a:sym typeface="Inter"/>
              </a:rPr>
              <a:t>*Tindak lanjut pelaporan dilakukan paling lambat 7 hari kerja terhitung sejak penelaahan materi dimulai.</a:t>
            </a:r>
            <a:endParaRPr sz="1100" b="1">
              <a:latin typeface="Inter"/>
              <a:ea typeface="Inter"/>
              <a:cs typeface="Inter"/>
              <a:sym typeface="Inter"/>
            </a:endParaRPr>
          </a:p>
        </p:txBody>
      </p:sp>
      <p:sp>
        <p:nvSpPr>
          <p:cNvPr id="739" name="Google Shape;739;g3125dd3a63e_0_134"/>
          <p:cNvSpPr/>
          <p:nvPr/>
        </p:nvSpPr>
        <p:spPr>
          <a:xfrm>
            <a:off x="4312558" y="2466487"/>
            <a:ext cx="1019700" cy="733800"/>
          </a:xfrm>
          <a:prstGeom prst="rect">
            <a:avLst/>
          </a:prstGeom>
          <a:solidFill>
            <a:srgbClr val="FFFFFF">
              <a:alpha val="8863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a:latin typeface="Inter"/>
                <a:ea typeface="Inter"/>
                <a:cs typeface="Inter"/>
                <a:sym typeface="Inter"/>
              </a:rPr>
              <a:t>Menyusun </a:t>
            </a:r>
            <a:r>
              <a:rPr lang="en" sz="1100" b="1">
                <a:latin typeface="Inter"/>
                <a:ea typeface="Inter"/>
                <a:cs typeface="Inter"/>
                <a:sym typeface="Inter"/>
              </a:rPr>
              <a:t>Kesimpulan</a:t>
            </a:r>
            <a:endParaRPr sz="1100" b="1" i="0" u="none" strike="noStrike" cap="none">
              <a:solidFill>
                <a:srgbClr val="000000"/>
              </a:solidFill>
              <a:latin typeface="Inter"/>
              <a:ea typeface="Inter"/>
              <a:cs typeface="Inter"/>
              <a:sym typeface="Inter"/>
            </a:endParaRPr>
          </a:p>
        </p:txBody>
      </p:sp>
      <p:sp>
        <p:nvSpPr>
          <p:cNvPr id="740" name="Google Shape;740;g3125dd3a63e_0_134"/>
          <p:cNvSpPr/>
          <p:nvPr/>
        </p:nvSpPr>
        <p:spPr>
          <a:xfrm>
            <a:off x="5365309" y="3417187"/>
            <a:ext cx="1294800" cy="461700"/>
          </a:xfrm>
          <a:prstGeom prst="rect">
            <a:avLst/>
          </a:prstGeom>
          <a:solidFill>
            <a:srgbClr val="FFFFFF">
              <a:alpha val="8863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a:latin typeface="Inter"/>
                <a:ea typeface="Inter"/>
                <a:cs typeface="Inter"/>
                <a:sym typeface="Inter"/>
              </a:rPr>
              <a:t>Kekerasan</a:t>
            </a:r>
            <a:endParaRPr sz="1100" b="1" i="0" u="none" strike="noStrike" cap="none">
              <a:solidFill>
                <a:srgbClr val="000000"/>
              </a:solidFill>
              <a:latin typeface="Inter"/>
              <a:ea typeface="Inter"/>
              <a:cs typeface="Inter"/>
              <a:sym typeface="Inter"/>
            </a:endParaRPr>
          </a:p>
        </p:txBody>
      </p:sp>
      <p:sp>
        <p:nvSpPr>
          <p:cNvPr id="741" name="Google Shape;741;g3125dd3a63e_0_134"/>
          <p:cNvSpPr/>
          <p:nvPr/>
        </p:nvSpPr>
        <p:spPr>
          <a:xfrm>
            <a:off x="5291209" y="1050705"/>
            <a:ext cx="1461900" cy="1068600"/>
          </a:xfrm>
          <a:prstGeom prst="rect">
            <a:avLst/>
          </a:prstGeom>
          <a:solidFill>
            <a:srgbClr val="FFFFFF">
              <a:alpha val="8863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000" b="1">
                <a:latin typeface="Inter"/>
                <a:ea typeface="Inter"/>
                <a:cs typeface="Inter"/>
                <a:sym typeface="Inter"/>
              </a:rPr>
              <a:t>Bukan kekerasan/</a:t>
            </a:r>
            <a:endParaRPr sz="1000" b="1">
              <a:latin typeface="Inter"/>
              <a:ea typeface="Inter"/>
              <a:cs typeface="Inter"/>
              <a:sym typeface="Inter"/>
            </a:endParaRPr>
          </a:p>
          <a:p>
            <a:pPr marL="0" marR="0" lvl="0" indent="0" algn="ctr" rtl="0">
              <a:lnSpc>
                <a:spcPct val="100000"/>
              </a:lnSpc>
              <a:spcBef>
                <a:spcPts val="0"/>
              </a:spcBef>
              <a:spcAft>
                <a:spcPts val="0"/>
              </a:spcAft>
              <a:buClr>
                <a:srgbClr val="000000"/>
              </a:buClr>
              <a:buSzPts val="1100"/>
              <a:buFont typeface="Arial"/>
              <a:buNone/>
            </a:pPr>
            <a:r>
              <a:rPr lang="en" sz="1000" b="1">
                <a:latin typeface="Inter"/>
                <a:ea typeface="Inter"/>
                <a:cs typeface="Inter"/>
                <a:sym typeface="Inter"/>
              </a:rPr>
              <a:t>di luar lingkup Permendikbudristek</a:t>
            </a:r>
            <a:endParaRPr sz="1000" b="1">
              <a:latin typeface="Inter"/>
              <a:ea typeface="Inter"/>
              <a:cs typeface="Inter"/>
              <a:sym typeface="Inter"/>
            </a:endParaRPr>
          </a:p>
          <a:p>
            <a:pPr marL="0" marR="0" lvl="0" indent="0" algn="ctr" rtl="0">
              <a:lnSpc>
                <a:spcPct val="100000"/>
              </a:lnSpc>
              <a:spcBef>
                <a:spcPts val="0"/>
              </a:spcBef>
              <a:spcAft>
                <a:spcPts val="0"/>
              </a:spcAft>
              <a:buClr>
                <a:srgbClr val="000000"/>
              </a:buClr>
              <a:buSzPts val="1100"/>
              <a:buFont typeface="Arial"/>
              <a:buNone/>
            </a:pPr>
            <a:endParaRPr sz="1000" b="1">
              <a:latin typeface="Inter"/>
              <a:ea typeface="Inter"/>
              <a:cs typeface="Inter"/>
              <a:sym typeface="Inter"/>
            </a:endParaRPr>
          </a:p>
          <a:p>
            <a:pPr marL="0" marR="0" lvl="0" indent="0" algn="ctr" rtl="0">
              <a:lnSpc>
                <a:spcPct val="100000"/>
              </a:lnSpc>
              <a:spcBef>
                <a:spcPts val="0"/>
              </a:spcBef>
              <a:spcAft>
                <a:spcPts val="0"/>
              </a:spcAft>
              <a:buClr>
                <a:srgbClr val="000000"/>
              </a:buClr>
              <a:buSzPts val="1100"/>
              <a:buFont typeface="Arial"/>
              <a:buNone/>
            </a:pPr>
            <a:r>
              <a:rPr lang="en" sz="950" i="1">
                <a:latin typeface="Inter"/>
                <a:ea typeface="Inter"/>
                <a:cs typeface="Inter"/>
                <a:sym typeface="Inter"/>
              </a:rPr>
              <a:t>*)terdapat dugaan pelanggaran etik/tindak pidana</a:t>
            </a:r>
            <a:endParaRPr sz="950" i="1" u="none" strike="noStrike" cap="none">
              <a:solidFill>
                <a:srgbClr val="000000"/>
              </a:solidFill>
              <a:latin typeface="Inter"/>
              <a:ea typeface="Inter"/>
              <a:cs typeface="Inter"/>
              <a:sym typeface="Inter"/>
            </a:endParaRPr>
          </a:p>
        </p:txBody>
      </p:sp>
      <p:sp>
        <p:nvSpPr>
          <p:cNvPr id="742" name="Google Shape;742;g3125dd3a63e_0_134"/>
          <p:cNvSpPr/>
          <p:nvPr/>
        </p:nvSpPr>
        <p:spPr>
          <a:xfrm>
            <a:off x="7027900" y="730524"/>
            <a:ext cx="1843500" cy="1707000"/>
          </a:xfrm>
          <a:prstGeom prst="rect">
            <a:avLst/>
          </a:prstGeom>
          <a:solidFill>
            <a:srgbClr val="FFFFFF">
              <a:alpha val="8863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solidFill>
                  <a:schemeClr val="dk1"/>
                </a:solidFill>
                <a:latin typeface="Inter"/>
                <a:ea typeface="Inter"/>
                <a:cs typeface="Inter"/>
                <a:sym typeface="Inter"/>
              </a:rPr>
              <a:t>Memberi rekomendasi</a:t>
            </a:r>
            <a:r>
              <a:rPr lang="en" sz="1100">
                <a:solidFill>
                  <a:schemeClr val="dk1"/>
                </a:solidFill>
                <a:latin typeface="Inter"/>
                <a:ea typeface="Inter"/>
                <a:cs typeface="Inter"/>
                <a:sym typeface="Inter"/>
              </a:rPr>
              <a:t> kepada pemimpin PT, badan penyelenggara PT, unit kerja kementerian, kementerian/lembaga, atau pemda yg berwenang menangani laporan pelanggaran etik/tindak pidana</a:t>
            </a:r>
            <a:endParaRPr sz="1100">
              <a:solidFill>
                <a:schemeClr val="dk1"/>
              </a:solidFill>
              <a:latin typeface="Inter"/>
              <a:ea typeface="Inter"/>
              <a:cs typeface="Inter"/>
              <a:sym typeface="Inter"/>
            </a:endParaRPr>
          </a:p>
        </p:txBody>
      </p:sp>
      <p:cxnSp>
        <p:nvCxnSpPr>
          <p:cNvPr id="743" name="Google Shape;743;g3125dd3a63e_0_134"/>
          <p:cNvCxnSpPr>
            <a:stCxn id="737" idx="3"/>
            <a:endCxn id="734" idx="1"/>
          </p:cNvCxnSpPr>
          <p:nvPr/>
        </p:nvCxnSpPr>
        <p:spPr>
          <a:xfrm>
            <a:off x="1445609" y="2833387"/>
            <a:ext cx="344400" cy="0"/>
          </a:xfrm>
          <a:prstGeom prst="straightConnector1">
            <a:avLst/>
          </a:prstGeom>
          <a:noFill/>
          <a:ln w="19050" cap="flat" cmpd="sng">
            <a:solidFill>
              <a:schemeClr val="dk1"/>
            </a:solidFill>
            <a:prstDash val="solid"/>
            <a:round/>
            <a:headEnd type="none" w="med" len="med"/>
            <a:tailEnd type="triangle" w="med" len="med"/>
          </a:ln>
        </p:spPr>
      </p:cxnSp>
      <p:cxnSp>
        <p:nvCxnSpPr>
          <p:cNvPr id="744" name="Google Shape;744;g3125dd3a63e_0_134"/>
          <p:cNvCxnSpPr>
            <a:stCxn id="734" idx="3"/>
            <a:endCxn id="739" idx="1"/>
          </p:cNvCxnSpPr>
          <p:nvPr/>
        </p:nvCxnSpPr>
        <p:spPr>
          <a:xfrm>
            <a:off x="4018509" y="2833387"/>
            <a:ext cx="294000" cy="0"/>
          </a:xfrm>
          <a:prstGeom prst="straightConnector1">
            <a:avLst/>
          </a:prstGeom>
          <a:noFill/>
          <a:ln w="19050" cap="flat" cmpd="sng">
            <a:solidFill>
              <a:schemeClr val="dk1"/>
            </a:solidFill>
            <a:prstDash val="solid"/>
            <a:round/>
            <a:headEnd type="none" w="med" len="med"/>
            <a:tailEnd type="triangle" w="med" len="med"/>
          </a:ln>
        </p:spPr>
      </p:cxnSp>
      <p:cxnSp>
        <p:nvCxnSpPr>
          <p:cNvPr id="745" name="Google Shape;745;g3125dd3a63e_0_134"/>
          <p:cNvCxnSpPr>
            <a:stCxn id="739" idx="3"/>
            <a:endCxn id="741" idx="2"/>
          </p:cNvCxnSpPr>
          <p:nvPr/>
        </p:nvCxnSpPr>
        <p:spPr>
          <a:xfrm rot="10800000" flipH="1">
            <a:off x="5332258" y="2119387"/>
            <a:ext cx="690000" cy="714000"/>
          </a:xfrm>
          <a:prstGeom prst="straightConnector1">
            <a:avLst/>
          </a:prstGeom>
          <a:noFill/>
          <a:ln w="19050" cap="flat" cmpd="sng">
            <a:solidFill>
              <a:schemeClr val="dk1"/>
            </a:solidFill>
            <a:prstDash val="solid"/>
            <a:round/>
            <a:headEnd type="none" w="med" len="med"/>
            <a:tailEnd type="triangle" w="med" len="med"/>
          </a:ln>
        </p:spPr>
      </p:cxnSp>
      <p:cxnSp>
        <p:nvCxnSpPr>
          <p:cNvPr id="746" name="Google Shape;746;g3125dd3a63e_0_134"/>
          <p:cNvCxnSpPr>
            <a:stCxn id="739" idx="3"/>
            <a:endCxn id="740" idx="0"/>
          </p:cNvCxnSpPr>
          <p:nvPr/>
        </p:nvCxnSpPr>
        <p:spPr>
          <a:xfrm>
            <a:off x="5332258" y="2833387"/>
            <a:ext cx="680400" cy="583800"/>
          </a:xfrm>
          <a:prstGeom prst="straightConnector1">
            <a:avLst/>
          </a:prstGeom>
          <a:noFill/>
          <a:ln w="19050" cap="flat" cmpd="sng">
            <a:solidFill>
              <a:schemeClr val="dk1"/>
            </a:solidFill>
            <a:prstDash val="solid"/>
            <a:round/>
            <a:headEnd type="none" w="med" len="med"/>
            <a:tailEnd type="triangle" w="med" len="med"/>
          </a:ln>
        </p:spPr>
      </p:cxnSp>
      <p:cxnSp>
        <p:nvCxnSpPr>
          <p:cNvPr id="747" name="Google Shape;747;g3125dd3a63e_0_134"/>
          <p:cNvCxnSpPr>
            <a:stCxn id="741" idx="3"/>
            <a:endCxn id="742" idx="1"/>
          </p:cNvCxnSpPr>
          <p:nvPr/>
        </p:nvCxnSpPr>
        <p:spPr>
          <a:xfrm rot="10800000" flipH="1">
            <a:off x="6753109" y="1584105"/>
            <a:ext cx="274800" cy="900"/>
          </a:xfrm>
          <a:prstGeom prst="straightConnector1">
            <a:avLst/>
          </a:prstGeom>
          <a:noFill/>
          <a:ln w="19050" cap="flat" cmpd="sng">
            <a:solidFill>
              <a:schemeClr val="dk1"/>
            </a:solidFill>
            <a:prstDash val="solid"/>
            <a:round/>
            <a:headEnd type="none" w="med" len="med"/>
            <a:tailEnd type="triangle" w="med" len="med"/>
          </a:ln>
        </p:spPr>
      </p:cxnSp>
      <p:cxnSp>
        <p:nvCxnSpPr>
          <p:cNvPr id="748" name="Google Shape;748;g3125dd3a63e_0_134"/>
          <p:cNvCxnSpPr>
            <a:stCxn id="740" idx="3"/>
            <a:endCxn id="735" idx="1"/>
          </p:cNvCxnSpPr>
          <p:nvPr/>
        </p:nvCxnSpPr>
        <p:spPr>
          <a:xfrm rot="10800000" flipH="1">
            <a:off x="6660109" y="3641737"/>
            <a:ext cx="225300" cy="6300"/>
          </a:xfrm>
          <a:prstGeom prst="straightConnector1">
            <a:avLst/>
          </a:prstGeom>
          <a:noFill/>
          <a:ln w="19050" cap="flat" cmpd="sng">
            <a:solidFill>
              <a:schemeClr val="dk1"/>
            </a:solidFill>
            <a:prstDash val="solid"/>
            <a:round/>
            <a:headEnd type="none" w="med" len="med"/>
            <a:tailEnd type="triangle" w="med" len="med"/>
          </a:ln>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g3125dd3a63e_0_156"/>
          <p:cNvSpPr txBox="1">
            <a:spLocks noGrp="1"/>
          </p:cNvSpPr>
          <p:nvPr>
            <p:ph type="sldNum" idx="12"/>
          </p:nvPr>
        </p:nvSpPr>
        <p:spPr>
          <a:xfrm>
            <a:off x="8499866" y="4851234"/>
            <a:ext cx="594300" cy="1848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t>43</a:t>
            </a:fld>
            <a:endParaRPr/>
          </a:p>
        </p:txBody>
      </p:sp>
      <p:sp>
        <p:nvSpPr>
          <p:cNvPr id="754" name="Google Shape;754;g3125dd3a63e_0_156"/>
          <p:cNvSpPr txBox="1">
            <a:spLocks noGrp="1"/>
          </p:cNvSpPr>
          <p:nvPr>
            <p:ph type="body" idx="1"/>
          </p:nvPr>
        </p:nvSpPr>
        <p:spPr>
          <a:xfrm>
            <a:off x="182879" y="4851400"/>
            <a:ext cx="2703300" cy="184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755" name="Google Shape;755;g3125dd3a63e_0_156"/>
          <p:cNvSpPr txBox="1"/>
          <p:nvPr/>
        </p:nvSpPr>
        <p:spPr>
          <a:xfrm>
            <a:off x="0" y="54300"/>
            <a:ext cx="9144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800" b="1">
                <a:solidFill>
                  <a:srgbClr val="002060"/>
                </a:solidFill>
                <a:latin typeface="Inter"/>
                <a:ea typeface="Inter"/>
                <a:cs typeface="Inter"/>
                <a:sym typeface="Inter"/>
              </a:rPr>
              <a:t>Proses Pemeriksaan (1/3)</a:t>
            </a:r>
            <a:endParaRPr sz="1800" b="1" i="0" u="none" strike="noStrike" cap="none">
              <a:solidFill>
                <a:srgbClr val="002060"/>
              </a:solidFill>
              <a:latin typeface="Inter"/>
              <a:ea typeface="Inter"/>
              <a:cs typeface="Inter"/>
              <a:sym typeface="Inter"/>
            </a:endParaRPr>
          </a:p>
        </p:txBody>
      </p:sp>
      <p:sp>
        <p:nvSpPr>
          <p:cNvPr id="756" name="Google Shape;756;g3125dd3a63e_0_156"/>
          <p:cNvSpPr/>
          <p:nvPr/>
        </p:nvSpPr>
        <p:spPr>
          <a:xfrm>
            <a:off x="755491" y="624994"/>
            <a:ext cx="7813500" cy="661200"/>
          </a:xfrm>
          <a:prstGeom prst="roundRect">
            <a:avLst>
              <a:gd name="adj" fmla="val 16667"/>
            </a:avLst>
          </a:prstGeom>
          <a:solidFill>
            <a:srgbClr val="CFE2F3"/>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1100"/>
              <a:buFont typeface="Arial"/>
              <a:buNone/>
            </a:pPr>
            <a:r>
              <a:rPr lang="en" sz="1350" b="1" i="0" u="sng" strike="noStrike" cap="none">
                <a:solidFill>
                  <a:schemeClr val="dk1"/>
                </a:solidFill>
                <a:latin typeface="Inter SemiBold"/>
                <a:ea typeface="Inter SemiBold"/>
                <a:cs typeface="Inter SemiBold"/>
                <a:sym typeface="Inter SemiBold"/>
              </a:rPr>
              <a:t>Pe</a:t>
            </a:r>
            <a:r>
              <a:rPr lang="en" sz="1350" b="1" u="sng">
                <a:solidFill>
                  <a:schemeClr val="dk1"/>
                </a:solidFill>
                <a:latin typeface="Inter SemiBold"/>
                <a:ea typeface="Inter SemiBold"/>
                <a:cs typeface="Inter SemiBold"/>
                <a:sym typeface="Inter SemiBold"/>
              </a:rPr>
              <a:t>nyampaian surat permintaan keterangan</a:t>
            </a:r>
            <a:r>
              <a:rPr lang="en" sz="1350" b="1">
                <a:solidFill>
                  <a:schemeClr val="dk1"/>
                </a:solidFill>
                <a:latin typeface="Inter SemiBold"/>
                <a:ea typeface="Inter SemiBold"/>
                <a:cs typeface="Inter SemiBold"/>
                <a:sym typeface="Inter SemiBold"/>
              </a:rPr>
              <a:t> </a:t>
            </a:r>
            <a:r>
              <a:rPr lang="en" sz="1350">
                <a:solidFill>
                  <a:schemeClr val="dk1"/>
                </a:solidFill>
                <a:latin typeface="Inter"/>
                <a:ea typeface="Inter"/>
                <a:cs typeface="Inter"/>
                <a:sym typeface="Inter"/>
              </a:rPr>
              <a:t>kepada para pihak (pelapor, korban, saksi, terlapor, dan/atau pihak lain yg terkait) paling lambat 3 hari kerja sebelum hari pemeriksaan secara langsung/media telekomunikasi.</a:t>
            </a:r>
            <a:endParaRPr sz="1350">
              <a:solidFill>
                <a:schemeClr val="dk1"/>
              </a:solidFill>
              <a:latin typeface="Inter"/>
              <a:ea typeface="Inter"/>
              <a:cs typeface="Inter"/>
              <a:sym typeface="Inter"/>
            </a:endParaRPr>
          </a:p>
        </p:txBody>
      </p:sp>
      <p:sp>
        <p:nvSpPr>
          <p:cNvPr id="757" name="Google Shape;757;g3125dd3a63e_0_156"/>
          <p:cNvSpPr/>
          <p:nvPr/>
        </p:nvSpPr>
        <p:spPr>
          <a:xfrm>
            <a:off x="755591" y="1398319"/>
            <a:ext cx="7813500" cy="1228500"/>
          </a:xfrm>
          <a:prstGeom prst="roundRect">
            <a:avLst>
              <a:gd name="adj" fmla="val 16667"/>
            </a:avLst>
          </a:prstGeom>
          <a:solidFill>
            <a:srgbClr val="CFE2F3"/>
          </a:solidFill>
          <a:ln>
            <a:noFill/>
          </a:ln>
        </p:spPr>
        <p:txBody>
          <a:bodyPr spcFirstLastPara="1" wrap="square" lIns="91425" tIns="45700" rIns="91425" bIns="45700" anchor="ctr" anchorCtr="0">
            <a:noAutofit/>
          </a:bodyPr>
          <a:lstStyle/>
          <a:p>
            <a:pPr marL="0" marR="0" lvl="0" indent="0" algn="l" rtl="0">
              <a:lnSpc>
                <a:spcPct val="90000"/>
              </a:lnSpc>
              <a:spcBef>
                <a:spcPts val="800"/>
              </a:spcBef>
              <a:spcAft>
                <a:spcPts val="0"/>
              </a:spcAft>
              <a:buClr>
                <a:srgbClr val="000000"/>
              </a:buClr>
              <a:buSzPts val="1350"/>
              <a:buFont typeface="Arial"/>
              <a:buNone/>
            </a:pPr>
            <a:r>
              <a:rPr lang="en" sz="1350" b="1" u="sng">
                <a:solidFill>
                  <a:schemeClr val="dk1"/>
                </a:solidFill>
                <a:latin typeface="Inter"/>
                <a:ea typeface="Inter"/>
                <a:cs typeface="Inter"/>
                <a:sym typeface="Inter"/>
              </a:rPr>
              <a:t>Pemeriksaan secara tertutup</a:t>
            </a:r>
            <a:r>
              <a:rPr lang="en" sz="1350">
                <a:solidFill>
                  <a:schemeClr val="dk1"/>
                </a:solidFill>
                <a:latin typeface="Inter"/>
                <a:ea typeface="Inter"/>
                <a:cs typeface="Inter"/>
                <a:sym typeface="Inter"/>
              </a:rPr>
              <a:t> dimulai paling lambat 3 hari kerja setelah tahapan tindak lanjut pelaporan selesai dilakukan, dan dilaksanakan paling lambat 30 hari kerja dengan opsi perpanjangan waktu paling lama 30 hari kerja.</a:t>
            </a:r>
            <a:endParaRPr sz="1350">
              <a:solidFill>
                <a:schemeClr val="dk1"/>
              </a:solidFill>
              <a:latin typeface="Inter"/>
              <a:ea typeface="Inter"/>
              <a:cs typeface="Inter"/>
              <a:sym typeface="Inter"/>
            </a:endParaRPr>
          </a:p>
          <a:p>
            <a:pPr marL="0" marR="0" lvl="0" indent="0" algn="l" rtl="0">
              <a:lnSpc>
                <a:spcPct val="90000"/>
              </a:lnSpc>
              <a:spcBef>
                <a:spcPts val="800"/>
              </a:spcBef>
              <a:spcAft>
                <a:spcPts val="0"/>
              </a:spcAft>
              <a:buClr>
                <a:srgbClr val="000000"/>
              </a:buClr>
              <a:buSzPts val="1350"/>
              <a:buFont typeface="Arial"/>
              <a:buNone/>
            </a:pPr>
            <a:r>
              <a:rPr lang="en" sz="1200">
                <a:solidFill>
                  <a:schemeClr val="dk1"/>
                </a:solidFill>
                <a:latin typeface="Inter"/>
                <a:ea typeface="Inter"/>
                <a:cs typeface="Inter"/>
                <a:sym typeface="Inter"/>
              </a:rPr>
              <a:t>*)</a:t>
            </a:r>
            <a:r>
              <a:rPr lang="en" sz="1200" i="1">
                <a:solidFill>
                  <a:schemeClr val="dk1"/>
                </a:solidFill>
                <a:latin typeface="Inter"/>
                <a:ea typeface="Inter"/>
                <a:cs typeface="Inter"/>
                <a:sym typeface="Inter"/>
              </a:rPr>
              <a:t>Jika </a:t>
            </a:r>
            <a:r>
              <a:rPr lang="en" sz="1200" b="1" i="1">
                <a:solidFill>
                  <a:schemeClr val="dk1"/>
                </a:solidFill>
                <a:latin typeface="Inter"/>
                <a:ea typeface="Inter"/>
                <a:cs typeface="Inter"/>
                <a:sym typeface="Inter"/>
              </a:rPr>
              <a:t>terlapor tetap tidak hadir tanpa alasan</a:t>
            </a:r>
            <a:r>
              <a:rPr lang="en" sz="1200" i="1">
                <a:solidFill>
                  <a:schemeClr val="dk1"/>
                </a:solidFill>
                <a:latin typeface="Inter"/>
                <a:ea typeface="Inter"/>
                <a:cs typeface="Inter"/>
                <a:sym typeface="Inter"/>
              </a:rPr>
              <a:t> </a:t>
            </a:r>
            <a:r>
              <a:rPr lang="en" sz="1200" b="1" i="1">
                <a:solidFill>
                  <a:schemeClr val="dk1"/>
                </a:solidFill>
                <a:latin typeface="Inter"/>
                <a:ea typeface="Inter"/>
                <a:cs typeface="Inter"/>
                <a:sym typeface="Inter"/>
              </a:rPr>
              <a:t>yg dapat diterima</a:t>
            </a:r>
            <a:r>
              <a:rPr lang="en" sz="1200" i="1">
                <a:solidFill>
                  <a:schemeClr val="dk1"/>
                </a:solidFill>
                <a:latin typeface="Inter"/>
                <a:ea typeface="Inter"/>
                <a:cs typeface="Inter"/>
                <a:sym typeface="Inter"/>
              </a:rPr>
              <a:t> setelah satgas menyampaikan surat permintaan keterangan untuk hadir </a:t>
            </a:r>
            <a:r>
              <a:rPr lang="en" sz="1200" b="1" i="1">
                <a:solidFill>
                  <a:schemeClr val="dk1"/>
                </a:solidFill>
                <a:latin typeface="Inter"/>
                <a:ea typeface="Inter"/>
                <a:cs typeface="Inter"/>
                <a:sym typeface="Inter"/>
              </a:rPr>
              <a:t>sebanyak 3 kali berturut-turut</a:t>
            </a:r>
            <a:r>
              <a:rPr lang="en" sz="1200" i="1">
                <a:solidFill>
                  <a:schemeClr val="dk1"/>
                </a:solidFill>
                <a:latin typeface="Inter"/>
                <a:ea typeface="Inter"/>
                <a:cs typeface="Inter"/>
                <a:sym typeface="Inter"/>
              </a:rPr>
              <a:t>, satgas melanjutkan pemeriksaan tanpa kehadiran terlapor </a:t>
            </a:r>
            <a:r>
              <a:rPr lang="en" sz="1200" b="1" i="1">
                <a:solidFill>
                  <a:schemeClr val="dk1"/>
                </a:solidFill>
                <a:latin typeface="Inter"/>
                <a:ea typeface="Inter"/>
                <a:cs typeface="Inter"/>
                <a:sym typeface="Inter"/>
              </a:rPr>
              <a:t>(pemeriksaan in absentia)</a:t>
            </a:r>
            <a:r>
              <a:rPr lang="en" sz="1200" i="1">
                <a:solidFill>
                  <a:schemeClr val="dk1"/>
                </a:solidFill>
                <a:latin typeface="Inter"/>
                <a:ea typeface="Inter"/>
                <a:cs typeface="Inter"/>
                <a:sym typeface="Inter"/>
              </a:rPr>
              <a:t> </a:t>
            </a:r>
            <a:endParaRPr sz="1200" i="1">
              <a:solidFill>
                <a:schemeClr val="dk1"/>
              </a:solidFill>
              <a:latin typeface="Inter"/>
              <a:ea typeface="Inter"/>
              <a:cs typeface="Inter"/>
              <a:sym typeface="Inter"/>
            </a:endParaRPr>
          </a:p>
        </p:txBody>
      </p:sp>
      <p:sp>
        <p:nvSpPr>
          <p:cNvPr id="758" name="Google Shape;758;g3125dd3a63e_0_156"/>
          <p:cNvSpPr/>
          <p:nvPr/>
        </p:nvSpPr>
        <p:spPr>
          <a:xfrm>
            <a:off x="755591" y="2758782"/>
            <a:ext cx="7813500" cy="412800"/>
          </a:xfrm>
          <a:prstGeom prst="roundRect">
            <a:avLst>
              <a:gd name="adj" fmla="val 16667"/>
            </a:avLst>
          </a:prstGeom>
          <a:solidFill>
            <a:srgbClr val="CFE2F3"/>
          </a:solidFill>
          <a:ln>
            <a:noFill/>
          </a:ln>
        </p:spPr>
        <p:txBody>
          <a:bodyPr spcFirstLastPara="1" wrap="square" lIns="91425" tIns="45700" rIns="91425" bIns="45700" anchor="ctr" anchorCtr="0">
            <a:noAutofit/>
          </a:bodyPr>
          <a:lstStyle/>
          <a:p>
            <a:pPr marL="0" marR="0" lvl="0" indent="0" algn="l" rtl="0">
              <a:lnSpc>
                <a:spcPct val="90000"/>
              </a:lnSpc>
              <a:spcBef>
                <a:spcPts val="800"/>
              </a:spcBef>
              <a:spcAft>
                <a:spcPts val="0"/>
              </a:spcAft>
              <a:buClr>
                <a:srgbClr val="000000"/>
              </a:buClr>
              <a:buSzPts val="1350"/>
              <a:buFont typeface="Arial"/>
              <a:buNone/>
            </a:pPr>
            <a:r>
              <a:rPr lang="en" sz="1350" b="1" u="sng">
                <a:solidFill>
                  <a:schemeClr val="dk1"/>
                </a:solidFill>
                <a:latin typeface="Inter SemiBold"/>
                <a:ea typeface="Inter SemiBold"/>
                <a:cs typeface="Inter SemiBold"/>
                <a:sym typeface="Inter SemiBold"/>
              </a:rPr>
              <a:t>Pemeriksaan dihentikan</a:t>
            </a:r>
            <a:r>
              <a:rPr lang="en" sz="1350">
                <a:solidFill>
                  <a:schemeClr val="dk1"/>
                </a:solidFill>
                <a:latin typeface="Inter"/>
                <a:ea typeface="Inter"/>
                <a:cs typeface="Inter"/>
                <a:sym typeface="Inter"/>
              </a:rPr>
              <a:t>, apabila:</a:t>
            </a:r>
            <a:endParaRPr sz="1350" i="0" strike="noStrike" cap="none">
              <a:solidFill>
                <a:schemeClr val="dk1"/>
              </a:solidFill>
              <a:latin typeface="Inter"/>
              <a:ea typeface="Inter"/>
              <a:cs typeface="Inter"/>
              <a:sym typeface="Inter"/>
            </a:endParaRPr>
          </a:p>
        </p:txBody>
      </p:sp>
      <p:sp>
        <p:nvSpPr>
          <p:cNvPr id="759" name="Google Shape;759;g3125dd3a63e_0_156"/>
          <p:cNvSpPr/>
          <p:nvPr/>
        </p:nvSpPr>
        <p:spPr>
          <a:xfrm>
            <a:off x="565840" y="624993"/>
            <a:ext cx="257700" cy="249600"/>
          </a:xfrm>
          <a:prstGeom prst="ellipse">
            <a:avLst/>
          </a:prstGeom>
          <a:solidFill>
            <a:srgbClr val="1E3864"/>
          </a:solidFill>
          <a:ln w="28575"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50"/>
              <a:buFont typeface="Arial"/>
              <a:buNone/>
            </a:pPr>
            <a:r>
              <a:rPr lang="en" sz="1250" b="1" i="0" u="none" strike="noStrike" cap="none">
                <a:solidFill>
                  <a:schemeClr val="lt1"/>
                </a:solidFill>
                <a:latin typeface="Arial"/>
                <a:ea typeface="Arial"/>
                <a:cs typeface="Arial"/>
                <a:sym typeface="Arial"/>
              </a:rPr>
              <a:t>1</a:t>
            </a:r>
            <a:endParaRPr sz="1250" b="1" i="0" u="none" strike="noStrike" cap="none">
              <a:solidFill>
                <a:schemeClr val="lt1"/>
              </a:solidFill>
              <a:latin typeface="Arial"/>
              <a:ea typeface="Arial"/>
              <a:cs typeface="Arial"/>
              <a:sym typeface="Arial"/>
            </a:endParaRPr>
          </a:p>
        </p:txBody>
      </p:sp>
      <p:sp>
        <p:nvSpPr>
          <p:cNvPr id="760" name="Google Shape;760;g3125dd3a63e_0_156"/>
          <p:cNvSpPr/>
          <p:nvPr/>
        </p:nvSpPr>
        <p:spPr>
          <a:xfrm>
            <a:off x="570816" y="1395193"/>
            <a:ext cx="257700" cy="249600"/>
          </a:xfrm>
          <a:prstGeom prst="ellipse">
            <a:avLst/>
          </a:prstGeom>
          <a:solidFill>
            <a:srgbClr val="1E3864"/>
          </a:solidFill>
          <a:ln w="28575"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50"/>
              <a:buFont typeface="Arial"/>
              <a:buNone/>
            </a:pPr>
            <a:r>
              <a:rPr lang="en" sz="1250" b="1" i="0" u="none" strike="noStrike" cap="none">
                <a:solidFill>
                  <a:schemeClr val="lt1"/>
                </a:solidFill>
                <a:latin typeface="Arial"/>
                <a:ea typeface="Arial"/>
                <a:cs typeface="Arial"/>
                <a:sym typeface="Arial"/>
              </a:rPr>
              <a:t>2</a:t>
            </a:r>
            <a:endParaRPr sz="1250" b="1" i="0" u="none" strike="noStrike" cap="none">
              <a:solidFill>
                <a:schemeClr val="lt1"/>
              </a:solidFill>
              <a:latin typeface="Arial"/>
              <a:ea typeface="Arial"/>
              <a:cs typeface="Arial"/>
              <a:sym typeface="Arial"/>
            </a:endParaRPr>
          </a:p>
        </p:txBody>
      </p:sp>
      <p:sp>
        <p:nvSpPr>
          <p:cNvPr id="761" name="Google Shape;761;g3125dd3a63e_0_156"/>
          <p:cNvSpPr/>
          <p:nvPr/>
        </p:nvSpPr>
        <p:spPr>
          <a:xfrm>
            <a:off x="587232" y="2698493"/>
            <a:ext cx="257700" cy="249600"/>
          </a:xfrm>
          <a:prstGeom prst="ellipse">
            <a:avLst/>
          </a:prstGeom>
          <a:solidFill>
            <a:srgbClr val="1E3864"/>
          </a:solidFill>
          <a:ln w="28575"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50"/>
              <a:buFont typeface="Arial"/>
              <a:buNone/>
            </a:pPr>
            <a:r>
              <a:rPr lang="en" sz="1250" b="1" i="0" u="none" strike="noStrike" cap="none">
                <a:solidFill>
                  <a:schemeClr val="lt1"/>
                </a:solidFill>
                <a:latin typeface="Arial"/>
                <a:ea typeface="Arial"/>
                <a:cs typeface="Arial"/>
                <a:sym typeface="Arial"/>
              </a:rPr>
              <a:t>3</a:t>
            </a:r>
            <a:endParaRPr sz="1250" b="1" i="0" u="none" strike="noStrike" cap="none">
              <a:solidFill>
                <a:schemeClr val="lt1"/>
              </a:solidFill>
              <a:latin typeface="Arial"/>
              <a:ea typeface="Arial"/>
              <a:cs typeface="Arial"/>
              <a:sym typeface="Arial"/>
            </a:endParaRPr>
          </a:p>
        </p:txBody>
      </p:sp>
      <p:sp>
        <p:nvSpPr>
          <p:cNvPr id="762" name="Google Shape;762;g3125dd3a63e_0_156"/>
          <p:cNvSpPr/>
          <p:nvPr/>
        </p:nvSpPr>
        <p:spPr>
          <a:xfrm>
            <a:off x="1642591" y="3256594"/>
            <a:ext cx="6521100" cy="412800"/>
          </a:xfrm>
          <a:prstGeom prst="roundRect">
            <a:avLst>
              <a:gd name="adj" fmla="val 16667"/>
            </a:avLst>
          </a:prstGeom>
          <a:solidFill>
            <a:srgbClr val="CFE2F3"/>
          </a:solidFill>
          <a:ln w="9525" cap="flat" cmpd="sng">
            <a:solidFill>
              <a:srgbClr val="C6D9F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r>
              <a:rPr lang="en" sz="1350" b="1">
                <a:solidFill>
                  <a:schemeClr val="dk1"/>
                </a:solidFill>
                <a:latin typeface="Inter SemiBold"/>
                <a:ea typeface="Inter SemiBold"/>
                <a:cs typeface="Inter SemiBold"/>
                <a:sym typeface="Inter SemiBold"/>
              </a:rPr>
              <a:t>Pelapor: tidak memberikan dalam tahap pemeriksaan, mencabut laporan</a:t>
            </a:r>
            <a:endParaRPr sz="1350" b="1" i="0" u="none" strike="noStrike" cap="none">
              <a:solidFill>
                <a:schemeClr val="dk1"/>
              </a:solidFill>
              <a:latin typeface="Inter SemiBold"/>
              <a:ea typeface="Inter SemiBold"/>
              <a:cs typeface="Inter SemiBold"/>
              <a:sym typeface="Inter SemiBold"/>
            </a:endParaRPr>
          </a:p>
        </p:txBody>
      </p:sp>
      <p:sp>
        <p:nvSpPr>
          <p:cNvPr id="763" name="Google Shape;763;g3125dd3a63e_0_156"/>
          <p:cNvSpPr/>
          <p:nvPr/>
        </p:nvSpPr>
        <p:spPr>
          <a:xfrm>
            <a:off x="1642591" y="3711894"/>
            <a:ext cx="6521100" cy="412800"/>
          </a:xfrm>
          <a:prstGeom prst="roundRect">
            <a:avLst>
              <a:gd name="adj" fmla="val 16667"/>
            </a:avLst>
          </a:prstGeom>
          <a:solidFill>
            <a:srgbClr val="CFE2F3"/>
          </a:solidFill>
          <a:ln w="9525" cap="flat" cmpd="sng">
            <a:solidFill>
              <a:srgbClr val="C6D9F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r>
              <a:rPr lang="en" sz="1350" b="1">
                <a:solidFill>
                  <a:schemeClr val="dk1"/>
                </a:solidFill>
                <a:latin typeface="Inter SemiBold"/>
                <a:ea typeface="Inter SemiBold"/>
                <a:cs typeface="Inter SemiBold"/>
                <a:sym typeface="Inter SemiBold"/>
              </a:rPr>
              <a:t>Terlapor: tidak ditemukan, meninggal dunia</a:t>
            </a:r>
            <a:endParaRPr sz="1350" b="1" i="0" u="none" strike="noStrike" cap="none">
              <a:solidFill>
                <a:schemeClr val="dk1"/>
              </a:solidFill>
              <a:latin typeface="Inter SemiBold"/>
              <a:ea typeface="Inter SemiBold"/>
              <a:cs typeface="Inter SemiBold"/>
              <a:sym typeface="Inter SemiBold"/>
            </a:endParaRPr>
          </a:p>
        </p:txBody>
      </p:sp>
      <p:sp>
        <p:nvSpPr>
          <p:cNvPr id="764" name="Google Shape;764;g3125dd3a63e_0_156"/>
          <p:cNvSpPr/>
          <p:nvPr/>
        </p:nvSpPr>
        <p:spPr>
          <a:xfrm>
            <a:off x="1642591" y="4167194"/>
            <a:ext cx="6521100" cy="412800"/>
          </a:xfrm>
          <a:prstGeom prst="roundRect">
            <a:avLst>
              <a:gd name="adj" fmla="val 16667"/>
            </a:avLst>
          </a:prstGeom>
          <a:solidFill>
            <a:srgbClr val="CFE2F3"/>
          </a:solidFill>
          <a:ln w="9525" cap="flat" cmpd="sng">
            <a:solidFill>
              <a:srgbClr val="C6D9F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r>
              <a:rPr lang="en" sz="1350" b="1">
                <a:solidFill>
                  <a:schemeClr val="dk1"/>
                </a:solidFill>
                <a:latin typeface="Inter SemiBold"/>
                <a:ea typeface="Inter SemiBold"/>
                <a:cs typeface="Inter SemiBold"/>
                <a:sym typeface="Inter SemiBold"/>
              </a:rPr>
              <a:t>Pembuktian tidak cukup</a:t>
            </a:r>
            <a:endParaRPr sz="1350" b="1" i="0" u="none" strike="noStrike" cap="none">
              <a:solidFill>
                <a:schemeClr val="dk1"/>
              </a:solidFill>
              <a:latin typeface="Inter SemiBold"/>
              <a:ea typeface="Inter SemiBold"/>
              <a:cs typeface="Inter SemiBold"/>
              <a:sym typeface="Inter SemiBold"/>
            </a:endParaRPr>
          </a:p>
        </p:txBody>
      </p:sp>
      <p:pic>
        <p:nvPicPr>
          <p:cNvPr id="765" name="Google Shape;765;g3125dd3a63e_0_156"/>
          <p:cNvPicPr preferRelativeResize="0"/>
          <p:nvPr/>
        </p:nvPicPr>
        <p:blipFill>
          <a:blip r:embed="rId3">
            <a:alphaModFix/>
          </a:blip>
          <a:stretch>
            <a:fillRect/>
          </a:stretch>
        </p:blipFill>
        <p:spPr>
          <a:xfrm flipH="1">
            <a:off x="1278167" y="3334144"/>
            <a:ext cx="257700" cy="257700"/>
          </a:xfrm>
          <a:prstGeom prst="rect">
            <a:avLst/>
          </a:prstGeom>
          <a:noFill/>
          <a:ln>
            <a:noFill/>
          </a:ln>
        </p:spPr>
      </p:pic>
      <p:pic>
        <p:nvPicPr>
          <p:cNvPr id="766" name="Google Shape;766;g3125dd3a63e_0_156"/>
          <p:cNvPicPr preferRelativeResize="0"/>
          <p:nvPr/>
        </p:nvPicPr>
        <p:blipFill>
          <a:blip r:embed="rId3">
            <a:alphaModFix/>
          </a:blip>
          <a:stretch>
            <a:fillRect/>
          </a:stretch>
        </p:blipFill>
        <p:spPr>
          <a:xfrm flipH="1">
            <a:off x="1278167" y="3754394"/>
            <a:ext cx="257700" cy="257700"/>
          </a:xfrm>
          <a:prstGeom prst="rect">
            <a:avLst/>
          </a:prstGeom>
          <a:noFill/>
          <a:ln>
            <a:noFill/>
          </a:ln>
        </p:spPr>
      </p:pic>
      <p:pic>
        <p:nvPicPr>
          <p:cNvPr id="767" name="Google Shape;767;g3125dd3a63e_0_156"/>
          <p:cNvPicPr preferRelativeResize="0"/>
          <p:nvPr/>
        </p:nvPicPr>
        <p:blipFill>
          <a:blip r:embed="rId3">
            <a:alphaModFix/>
          </a:blip>
          <a:stretch>
            <a:fillRect/>
          </a:stretch>
        </p:blipFill>
        <p:spPr>
          <a:xfrm flipH="1">
            <a:off x="1278167" y="4174644"/>
            <a:ext cx="257700" cy="2577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g3125dd3a63e_0_176"/>
          <p:cNvSpPr txBox="1">
            <a:spLocks noGrp="1"/>
          </p:cNvSpPr>
          <p:nvPr>
            <p:ph type="sldNum" idx="12"/>
          </p:nvPr>
        </p:nvSpPr>
        <p:spPr>
          <a:xfrm>
            <a:off x="8499866" y="4851234"/>
            <a:ext cx="594300" cy="1848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t>44</a:t>
            </a:fld>
            <a:endParaRPr/>
          </a:p>
        </p:txBody>
      </p:sp>
      <p:sp>
        <p:nvSpPr>
          <p:cNvPr id="773" name="Google Shape;773;g3125dd3a63e_0_176"/>
          <p:cNvSpPr txBox="1">
            <a:spLocks noGrp="1"/>
          </p:cNvSpPr>
          <p:nvPr>
            <p:ph type="body" idx="1"/>
          </p:nvPr>
        </p:nvSpPr>
        <p:spPr>
          <a:xfrm>
            <a:off x="182879" y="4851400"/>
            <a:ext cx="2703300" cy="184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774" name="Google Shape;774;g3125dd3a63e_0_176"/>
          <p:cNvSpPr txBox="1"/>
          <p:nvPr/>
        </p:nvSpPr>
        <p:spPr>
          <a:xfrm>
            <a:off x="0" y="54300"/>
            <a:ext cx="9144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800" b="1">
                <a:solidFill>
                  <a:srgbClr val="002060"/>
                </a:solidFill>
                <a:latin typeface="Inter"/>
                <a:ea typeface="Inter"/>
                <a:cs typeface="Inter"/>
                <a:sym typeface="Inter"/>
              </a:rPr>
              <a:t>Proses Pemeriksaan (2/3)</a:t>
            </a:r>
            <a:endParaRPr sz="1800" b="1" i="0" u="none" strike="noStrike" cap="none">
              <a:solidFill>
                <a:srgbClr val="002060"/>
              </a:solidFill>
              <a:latin typeface="Inter"/>
              <a:ea typeface="Inter"/>
              <a:cs typeface="Inter"/>
              <a:sym typeface="Inter"/>
            </a:endParaRPr>
          </a:p>
        </p:txBody>
      </p:sp>
      <p:sp>
        <p:nvSpPr>
          <p:cNvPr id="775" name="Google Shape;775;g3125dd3a63e_0_176"/>
          <p:cNvSpPr/>
          <p:nvPr/>
        </p:nvSpPr>
        <p:spPr>
          <a:xfrm>
            <a:off x="1254836" y="1065555"/>
            <a:ext cx="7341900" cy="726600"/>
          </a:xfrm>
          <a:prstGeom prst="roundRect">
            <a:avLst>
              <a:gd name="adj" fmla="val 16667"/>
            </a:avLst>
          </a:pr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r>
              <a:rPr lang="en" sz="1350" i="0" u="sng" strike="noStrike" cap="none">
                <a:solidFill>
                  <a:schemeClr val="dk1"/>
                </a:solidFill>
                <a:latin typeface="Inter"/>
                <a:ea typeface="Inter"/>
                <a:cs typeface="Inter"/>
                <a:sym typeface="Inter"/>
              </a:rPr>
              <a:t>Bukti elektronik: </a:t>
            </a:r>
            <a:endParaRPr sz="1350" i="0" u="sng" strike="noStrike" cap="none">
              <a:solidFill>
                <a:schemeClr val="dk1"/>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350"/>
              <a:buFont typeface="Arial"/>
              <a:buNone/>
            </a:pPr>
            <a:r>
              <a:rPr lang="en" sz="1350" i="0" u="none" strike="noStrike" cap="none">
                <a:solidFill>
                  <a:schemeClr val="dk1"/>
                </a:solidFill>
                <a:latin typeface="Inter"/>
                <a:ea typeface="Inter"/>
                <a:cs typeface="Inter"/>
                <a:sym typeface="Inter"/>
              </a:rPr>
              <a:t>foto, video (termasuk rekaman cctv), rekaman suara percakapan dalam media sosial seperti Whatsapp, pesan Instagram</a:t>
            </a:r>
            <a:endParaRPr sz="1350" i="0" u="none" strike="noStrike" cap="none">
              <a:solidFill>
                <a:schemeClr val="dk1"/>
              </a:solidFill>
              <a:latin typeface="Inter"/>
              <a:ea typeface="Inter"/>
              <a:cs typeface="Inter"/>
              <a:sym typeface="Inter"/>
            </a:endParaRPr>
          </a:p>
        </p:txBody>
      </p:sp>
      <p:sp>
        <p:nvSpPr>
          <p:cNvPr id="776" name="Google Shape;776;g3125dd3a63e_0_176"/>
          <p:cNvSpPr/>
          <p:nvPr/>
        </p:nvSpPr>
        <p:spPr>
          <a:xfrm>
            <a:off x="1254825" y="1917670"/>
            <a:ext cx="7341900" cy="1309800"/>
          </a:xfrm>
          <a:prstGeom prst="roundRect">
            <a:avLst>
              <a:gd name="adj" fmla="val 16667"/>
            </a:avLst>
          </a:prstGeom>
          <a:solidFill>
            <a:srgbClr val="CFE2F3"/>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350"/>
              <a:buFont typeface="Arial"/>
              <a:buNone/>
            </a:pPr>
            <a:r>
              <a:rPr lang="en" sz="1350" i="0" u="sng" strike="noStrike" cap="none">
                <a:solidFill>
                  <a:schemeClr val="dk1"/>
                </a:solidFill>
                <a:latin typeface="Inter"/>
                <a:ea typeface="Inter"/>
                <a:cs typeface="Inter"/>
                <a:sym typeface="Inter"/>
              </a:rPr>
              <a:t>Keterangan ahli: </a:t>
            </a:r>
            <a:endParaRPr sz="1350" i="0" u="sng" strike="noStrike" cap="none">
              <a:solidFill>
                <a:schemeClr val="dk1"/>
              </a:solidFill>
              <a:latin typeface="Inter"/>
              <a:ea typeface="Inter"/>
              <a:cs typeface="Inter"/>
              <a:sym typeface="Inter"/>
            </a:endParaRPr>
          </a:p>
          <a:p>
            <a:pPr marL="0" marR="0" lvl="0" indent="0" algn="l" rtl="0">
              <a:lnSpc>
                <a:spcPct val="90000"/>
              </a:lnSpc>
              <a:spcBef>
                <a:spcPts val="0"/>
              </a:spcBef>
              <a:spcAft>
                <a:spcPts val="0"/>
              </a:spcAft>
              <a:buClr>
                <a:srgbClr val="000000"/>
              </a:buClr>
              <a:buSzPts val="1350"/>
              <a:buFont typeface="Arial"/>
              <a:buNone/>
            </a:pPr>
            <a:r>
              <a:rPr lang="en" sz="1350" i="0" u="none" strike="noStrike" cap="none">
                <a:solidFill>
                  <a:schemeClr val="dk1"/>
                </a:solidFill>
                <a:latin typeface="Inter"/>
                <a:ea typeface="Inter"/>
                <a:cs typeface="Inter"/>
                <a:sym typeface="Inter"/>
              </a:rPr>
              <a:t>Contoh: </a:t>
            </a:r>
            <a:endParaRPr sz="1350" i="0" u="none" strike="noStrike" cap="none">
              <a:solidFill>
                <a:schemeClr val="dk1"/>
              </a:solidFill>
              <a:latin typeface="Inter"/>
              <a:ea typeface="Inter"/>
              <a:cs typeface="Inter"/>
              <a:sym typeface="Inter"/>
            </a:endParaRPr>
          </a:p>
          <a:p>
            <a:pPr marL="457200" marR="0" lvl="0" indent="-314325" algn="l" rtl="0">
              <a:lnSpc>
                <a:spcPct val="90000"/>
              </a:lnSpc>
              <a:spcBef>
                <a:spcPts val="0"/>
              </a:spcBef>
              <a:spcAft>
                <a:spcPts val="0"/>
              </a:spcAft>
              <a:buClr>
                <a:schemeClr val="dk1"/>
              </a:buClr>
              <a:buSzPts val="1350"/>
              <a:buFont typeface="Inter"/>
              <a:buAutoNum type="alphaLcPeriod"/>
            </a:pPr>
            <a:r>
              <a:rPr lang="en" sz="1350" i="0" u="none" strike="noStrike" cap="none">
                <a:solidFill>
                  <a:schemeClr val="dk1"/>
                </a:solidFill>
                <a:latin typeface="Inter"/>
                <a:ea typeface="Inter"/>
                <a:cs typeface="Inter"/>
                <a:sym typeface="Inter"/>
              </a:rPr>
              <a:t>keterangan yang disampaikan psikolog mengenai kondisi psikologis seseorang</a:t>
            </a:r>
            <a:endParaRPr sz="1350" i="0" u="none" strike="noStrike" cap="none">
              <a:solidFill>
                <a:schemeClr val="dk1"/>
              </a:solidFill>
              <a:latin typeface="Inter"/>
              <a:ea typeface="Inter"/>
              <a:cs typeface="Inter"/>
              <a:sym typeface="Inter"/>
            </a:endParaRPr>
          </a:p>
          <a:p>
            <a:pPr marL="457200" marR="0" lvl="0" indent="-314325" algn="l" rtl="0">
              <a:lnSpc>
                <a:spcPct val="90000"/>
              </a:lnSpc>
              <a:spcBef>
                <a:spcPts val="0"/>
              </a:spcBef>
              <a:spcAft>
                <a:spcPts val="0"/>
              </a:spcAft>
              <a:buClr>
                <a:schemeClr val="dk1"/>
              </a:buClr>
              <a:buSzPts val="1350"/>
              <a:buFont typeface="Inter"/>
              <a:buAutoNum type="alphaLcPeriod"/>
            </a:pPr>
            <a:r>
              <a:rPr lang="en" sz="1350" i="0" u="none" strike="noStrike" cap="none">
                <a:solidFill>
                  <a:schemeClr val="dk1"/>
                </a:solidFill>
                <a:latin typeface="Inter"/>
                <a:ea typeface="Inter"/>
                <a:cs typeface="Inter"/>
                <a:sym typeface="Inter"/>
              </a:rPr>
              <a:t>keterangan yang disampaikan ahli hukum mengenai analisis terjadinya sebuah </a:t>
            </a:r>
            <a:r>
              <a:rPr lang="en" sz="1350">
                <a:solidFill>
                  <a:schemeClr val="dk1"/>
                </a:solidFill>
                <a:latin typeface="Inter"/>
                <a:ea typeface="Inter"/>
                <a:cs typeface="Inter"/>
                <a:sym typeface="Inter"/>
              </a:rPr>
              <a:t>k</a:t>
            </a:r>
            <a:r>
              <a:rPr lang="en" sz="1350" i="0" u="none" strike="noStrike" cap="none">
                <a:solidFill>
                  <a:schemeClr val="dk1"/>
                </a:solidFill>
                <a:latin typeface="Inter"/>
                <a:ea typeface="Inter"/>
                <a:cs typeface="Inter"/>
                <a:sym typeface="Inter"/>
              </a:rPr>
              <a:t>ekerasan</a:t>
            </a:r>
            <a:endParaRPr sz="1350" i="0" u="none" strike="noStrike" cap="none">
              <a:solidFill>
                <a:schemeClr val="dk1"/>
              </a:solidFill>
              <a:latin typeface="Inter"/>
              <a:ea typeface="Inter"/>
              <a:cs typeface="Inter"/>
              <a:sym typeface="Inter"/>
            </a:endParaRPr>
          </a:p>
        </p:txBody>
      </p:sp>
      <p:sp>
        <p:nvSpPr>
          <p:cNvPr id="777" name="Google Shape;777;g3125dd3a63e_0_176"/>
          <p:cNvSpPr/>
          <p:nvPr/>
        </p:nvSpPr>
        <p:spPr>
          <a:xfrm>
            <a:off x="1254787" y="3352996"/>
            <a:ext cx="7341900" cy="726600"/>
          </a:xfrm>
          <a:prstGeom prst="roundRect">
            <a:avLst>
              <a:gd name="adj" fmla="val 16667"/>
            </a:avLst>
          </a:pr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r>
              <a:rPr lang="en" sz="1350" i="0" u="sng" strike="noStrike" cap="none">
                <a:solidFill>
                  <a:schemeClr val="dk1"/>
                </a:solidFill>
                <a:latin typeface="Inter"/>
                <a:ea typeface="Inter"/>
                <a:cs typeface="Inter"/>
                <a:sym typeface="Inter"/>
              </a:rPr>
              <a:t>Dokumen lainnya</a:t>
            </a:r>
            <a:r>
              <a:rPr lang="en" sz="1350" i="0" u="none" strike="noStrike" cap="none">
                <a:solidFill>
                  <a:schemeClr val="dk1"/>
                </a:solidFill>
                <a:latin typeface="Inter"/>
                <a:ea typeface="Inter"/>
                <a:cs typeface="Inter"/>
                <a:sym typeface="Inter"/>
              </a:rPr>
              <a:t> seperti dokumen kebijakan yang mengandung unsur </a:t>
            </a:r>
            <a:r>
              <a:rPr lang="en" sz="1350">
                <a:solidFill>
                  <a:schemeClr val="dk1"/>
                </a:solidFill>
                <a:latin typeface="Inter"/>
                <a:ea typeface="Inter"/>
                <a:cs typeface="Inter"/>
                <a:sym typeface="Inter"/>
              </a:rPr>
              <a:t>k</a:t>
            </a:r>
            <a:r>
              <a:rPr lang="en" sz="1350" i="0" u="none" strike="noStrike" cap="none">
                <a:solidFill>
                  <a:schemeClr val="dk1"/>
                </a:solidFill>
                <a:latin typeface="Inter"/>
                <a:ea typeface="Inter"/>
                <a:cs typeface="Inter"/>
                <a:sym typeface="Inter"/>
              </a:rPr>
              <a:t>ekerasan, catatan rapat, serta asesmen psikologis atau laporan pemeriksaan dari pekerja sosial (jika memungkinkan)</a:t>
            </a:r>
            <a:endParaRPr sz="1350" i="0" u="none" strike="noStrike" cap="none">
              <a:solidFill>
                <a:schemeClr val="dk1"/>
              </a:solidFill>
              <a:latin typeface="Inter"/>
              <a:ea typeface="Inter"/>
              <a:cs typeface="Inter"/>
              <a:sym typeface="Inter"/>
            </a:endParaRPr>
          </a:p>
        </p:txBody>
      </p:sp>
      <p:sp>
        <p:nvSpPr>
          <p:cNvPr id="778" name="Google Shape;778;g3125dd3a63e_0_176"/>
          <p:cNvSpPr/>
          <p:nvPr/>
        </p:nvSpPr>
        <p:spPr>
          <a:xfrm>
            <a:off x="385371" y="541737"/>
            <a:ext cx="8373300" cy="523800"/>
          </a:xfrm>
          <a:prstGeom prst="roundRect">
            <a:avLst>
              <a:gd name="adj" fmla="val 16667"/>
            </a:avLst>
          </a:prstGeom>
          <a:solidFill>
            <a:srgbClr val="CFE2F3"/>
          </a:solidFill>
          <a:ln>
            <a:noFill/>
          </a:ln>
        </p:spPr>
        <p:txBody>
          <a:bodyPr spcFirstLastPara="1" wrap="square" lIns="91425" tIns="45700" rIns="91425" bIns="45700" anchor="ctr" anchorCtr="0">
            <a:noAutofit/>
          </a:bodyPr>
          <a:lstStyle/>
          <a:p>
            <a:pPr marL="0" marR="0" lvl="0" indent="0" algn="l" rtl="0">
              <a:lnSpc>
                <a:spcPct val="90000"/>
              </a:lnSpc>
              <a:spcBef>
                <a:spcPts val="800"/>
              </a:spcBef>
              <a:spcAft>
                <a:spcPts val="0"/>
              </a:spcAft>
              <a:buClr>
                <a:srgbClr val="000000"/>
              </a:buClr>
              <a:buSzPts val="1350"/>
              <a:buFont typeface="Arial"/>
              <a:buNone/>
            </a:pPr>
            <a:r>
              <a:rPr lang="en" sz="1350" i="0" u="sng" strike="noStrike" cap="none">
                <a:solidFill>
                  <a:schemeClr val="dk1"/>
                </a:solidFill>
                <a:latin typeface="Inter"/>
                <a:ea typeface="Inter"/>
                <a:cs typeface="Inter"/>
                <a:sym typeface="Inte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Pengumpulan bukti lain</a:t>
            </a:r>
            <a:r>
              <a:rPr lang="en" sz="1350" i="0" u="none" strike="noStrike" cap="none">
                <a:solidFill>
                  <a:schemeClr val="dk1"/>
                </a:solidFill>
                <a:latin typeface="Inter"/>
                <a:ea typeface="Inter"/>
                <a:cs typeface="Inter"/>
                <a:sym typeface="Inte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 yang bisa digunakan:</a:t>
            </a:r>
            <a:endParaRPr sz="1350" i="0" u="none" strike="noStrike" cap="none">
              <a:solidFill>
                <a:schemeClr val="dk1"/>
              </a:solidFill>
              <a:latin typeface="Inter"/>
              <a:ea typeface="Inter"/>
              <a:cs typeface="Inter"/>
              <a:sym typeface="Inter"/>
            </a:endParaRPr>
          </a:p>
        </p:txBody>
      </p:sp>
      <p:grpSp>
        <p:nvGrpSpPr>
          <p:cNvPr id="779" name="Google Shape;779;g3125dd3a63e_0_176"/>
          <p:cNvGrpSpPr/>
          <p:nvPr/>
        </p:nvGrpSpPr>
        <p:grpSpPr>
          <a:xfrm>
            <a:off x="707850" y="2039534"/>
            <a:ext cx="429036" cy="523737"/>
            <a:chOff x="3998616" y="4837844"/>
            <a:chExt cx="572048" cy="572453"/>
          </a:xfrm>
        </p:grpSpPr>
        <p:sp>
          <p:nvSpPr>
            <p:cNvPr id="780" name="Google Shape;780;g3125dd3a63e_0_176"/>
            <p:cNvSpPr/>
            <p:nvPr/>
          </p:nvSpPr>
          <p:spPr>
            <a:xfrm>
              <a:off x="4128443" y="4837844"/>
              <a:ext cx="312800" cy="312800"/>
            </a:xfrm>
            <a:custGeom>
              <a:avLst/>
              <a:gdLst/>
              <a:ahLst/>
              <a:cxnLst/>
              <a:rect l="l" t="t" r="r" b="b"/>
              <a:pathLst>
                <a:path w="312800" h="312800" extrusionOk="0">
                  <a:moveTo>
                    <a:pt x="312497" y="156705"/>
                  </a:moveTo>
                  <a:cubicBezTo>
                    <a:pt x="312497" y="242746"/>
                    <a:pt x="242746" y="312497"/>
                    <a:pt x="156705" y="312497"/>
                  </a:cubicBezTo>
                  <a:cubicBezTo>
                    <a:pt x="70663" y="312497"/>
                    <a:pt x="913" y="242746"/>
                    <a:pt x="913" y="156705"/>
                  </a:cubicBezTo>
                  <a:cubicBezTo>
                    <a:pt x="913" y="70663"/>
                    <a:pt x="70663" y="913"/>
                    <a:pt x="156705" y="913"/>
                  </a:cubicBezTo>
                  <a:cubicBezTo>
                    <a:pt x="242746" y="913"/>
                    <a:pt x="312497" y="70663"/>
                    <a:pt x="312497" y="156705"/>
                  </a:cubicBezTo>
                  <a:close/>
                </a:path>
              </a:pathLst>
            </a:custGeom>
            <a:solidFill>
              <a:srgbClr val="1735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i="0" u="none" strike="noStrike" cap="none">
                <a:solidFill>
                  <a:srgbClr val="000000"/>
                </a:solidFill>
                <a:latin typeface="Inter"/>
                <a:ea typeface="Inter"/>
                <a:cs typeface="Inter"/>
                <a:sym typeface="Inter"/>
              </a:endParaRPr>
            </a:p>
          </p:txBody>
        </p:sp>
        <p:sp>
          <p:nvSpPr>
            <p:cNvPr id="781" name="Google Shape;781;g3125dd3a63e_0_176"/>
            <p:cNvSpPr/>
            <p:nvPr/>
          </p:nvSpPr>
          <p:spPr>
            <a:xfrm>
              <a:off x="3998616" y="5175393"/>
              <a:ext cx="572048" cy="234904"/>
            </a:xfrm>
            <a:custGeom>
              <a:avLst/>
              <a:gdLst/>
              <a:ahLst/>
              <a:cxnLst/>
              <a:rect l="l" t="t" r="r" b="b"/>
              <a:pathLst>
                <a:path w="572048" h="234904" extrusionOk="0">
                  <a:moveTo>
                    <a:pt x="508250" y="59463"/>
                  </a:moveTo>
                  <a:cubicBezTo>
                    <a:pt x="483704" y="46873"/>
                    <a:pt x="444604" y="29212"/>
                    <a:pt x="397847" y="16597"/>
                  </a:cubicBezTo>
                  <a:cubicBezTo>
                    <a:pt x="391356" y="14771"/>
                    <a:pt x="384510" y="18385"/>
                    <a:pt x="382252" y="24749"/>
                  </a:cubicBezTo>
                  <a:lnTo>
                    <a:pt x="329038" y="173206"/>
                  </a:lnTo>
                  <a:lnTo>
                    <a:pt x="312927" y="92629"/>
                  </a:lnTo>
                  <a:lnTo>
                    <a:pt x="337803" y="18004"/>
                  </a:lnTo>
                  <a:cubicBezTo>
                    <a:pt x="339121" y="14048"/>
                    <a:pt x="338463" y="9687"/>
                    <a:pt x="336003" y="6301"/>
                  </a:cubicBezTo>
                  <a:cubicBezTo>
                    <a:pt x="333569" y="2916"/>
                    <a:pt x="329664" y="913"/>
                    <a:pt x="325480" y="913"/>
                  </a:cubicBezTo>
                  <a:lnTo>
                    <a:pt x="247584" y="913"/>
                  </a:lnTo>
                  <a:cubicBezTo>
                    <a:pt x="243399" y="913"/>
                    <a:pt x="239495" y="2916"/>
                    <a:pt x="237060" y="6301"/>
                  </a:cubicBezTo>
                  <a:cubicBezTo>
                    <a:pt x="234601" y="9686"/>
                    <a:pt x="233941" y="14048"/>
                    <a:pt x="235260" y="18004"/>
                  </a:cubicBezTo>
                  <a:lnTo>
                    <a:pt x="260136" y="92629"/>
                  </a:lnTo>
                  <a:lnTo>
                    <a:pt x="244025" y="173206"/>
                  </a:lnTo>
                  <a:lnTo>
                    <a:pt x="190811" y="24749"/>
                  </a:lnTo>
                  <a:cubicBezTo>
                    <a:pt x="188554" y="18385"/>
                    <a:pt x="181682" y="14783"/>
                    <a:pt x="175216" y="16597"/>
                  </a:cubicBezTo>
                  <a:cubicBezTo>
                    <a:pt x="128458" y="29212"/>
                    <a:pt x="89358" y="46873"/>
                    <a:pt x="64813" y="59463"/>
                  </a:cubicBezTo>
                  <a:cubicBezTo>
                    <a:pt x="25407" y="79697"/>
                    <a:pt x="913" y="119634"/>
                    <a:pt x="913" y="163665"/>
                  </a:cubicBezTo>
                  <a:lnTo>
                    <a:pt x="913" y="182671"/>
                  </a:lnTo>
                  <a:cubicBezTo>
                    <a:pt x="913" y="211311"/>
                    <a:pt x="24216" y="234602"/>
                    <a:pt x="52844" y="234602"/>
                  </a:cubicBezTo>
                  <a:lnTo>
                    <a:pt x="247584" y="234602"/>
                  </a:lnTo>
                  <a:lnTo>
                    <a:pt x="325480" y="234602"/>
                  </a:lnTo>
                  <a:lnTo>
                    <a:pt x="520219" y="234602"/>
                  </a:lnTo>
                  <a:cubicBezTo>
                    <a:pt x="548847" y="234602"/>
                    <a:pt x="572150" y="211312"/>
                    <a:pt x="572150" y="182671"/>
                  </a:cubicBezTo>
                  <a:lnTo>
                    <a:pt x="572150" y="163665"/>
                  </a:lnTo>
                  <a:cubicBezTo>
                    <a:pt x="572149" y="119634"/>
                    <a:pt x="547655" y="79697"/>
                    <a:pt x="508250" y="59463"/>
                  </a:cubicBezTo>
                  <a:close/>
                </a:path>
              </a:pathLst>
            </a:custGeom>
            <a:solidFill>
              <a:srgbClr val="1735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i="0" u="none" strike="noStrike" cap="none">
                <a:solidFill>
                  <a:srgbClr val="000000"/>
                </a:solidFill>
                <a:latin typeface="Inter"/>
                <a:ea typeface="Inter"/>
                <a:cs typeface="Inter"/>
                <a:sym typeface="Inter"/>
              </a:endParaRPr>
            </a:p>
          </p:txBody>
        </p:sp>
      </p:grpSp>
      <p:grpSp>
        <p:nvGrpSpPr>
          <p:cNvPr id="782" name="Google Shape;782;g3125dd3a63e_0_176"/>
          <p:cNvGrpSpPr/>
          <p:nvPr/>
        </p:nvGrpSpPr>
        <p:grpSpPr>
          <a:xfrm>
            <a:off x="707858" y="3537276"/>
            <a:ext cx="429022" cy="448443"/>
            <a:chOff x="7426435" y="4861708"/>
            <a:chExt cx="571572" cy="524005"/>
          </a:xfrm>
        </p:grpSpPr>
        <p:sp>
          <p:nvSpPr>
            <p:cNvPr id="783" name="Google Shape;783;g3125dd3a63e_0_176"/>
            <p:cNvSpPr/>
            <p:nvPr/>
          </p:nvSpPr>
          <p:spPr>
            <a:xfrm>
              <a:off x="7426435" y="4861708"/>
              <a:ext cx="167235" cy="524005"/>
            </a:xfrm>
            <a:custGeom>
              <a:avLst/>
              <a:gdLst/>
              <a:ahLst/>
              <a:cxnLst/>
              <a:rect l="l" t="t" r="r" b="b"/>
              <a:pathLst>
                <a:path w="167235" h="524005" extrusionOk="0">
                  <a:moveTo>
                    <a:pt x="119760" y="836"/>
                  </a:moveTo>
                  <a:lnTo>
                    <a:pt x="48406" y="836"/>
                  </a:lnTo>
                  <a:cubicBezTo>
                    <a:pt x="22170" y="836"/>
                    <a:pt x="836" y="22170"/>
                    <a:pt x="836" y="48405"/>
                  </a:cubicBezTo>
                  <a:lnTo>
                    <a:pt x="836" y="476528"/>
                  </a:lnTo>
                  <a:cubicBezTo>
                    <a:pt x="836" y="502763"/>
                    <a:pt x="22170" y="524098"/>
                    <a:pt x="48406" y="524098"/>
                  </a:cubicBezTo>
                  <a:lnTo>
                    <a:pt x="119760" y="524098"/>
                  </a:lnTo>
                  <a:cubicBezTo>
                    <a:pt x="145994" y="524098"/>
                    <a:pt x="167329" y="502764"/>
                    <a:pt x="167329" y="476528"/>
                  </a:cubicBezTo>
                  <a:lnTo>
                    <a:pt x="167329" y="48405"/>
                  </a:lnTo>
                  <a:cubicBezTo>
                    <a:pt x="167328" y="22170"/>
                    <a:pt x="145994" y="836"/>
                    <a:pt x="119760" y="836"/>
                  </a:cubicBezTo>
                  <a:close/>
                  <a:moveTo>
                    <a:pt x="84083" y="476528"/>
                  </a:moveTo>
                  <a:cubicBezTo>
                    <a:pt x="64409" y="476528"/>
                    <a:pt x="48406" y="460525"/>
                    <a:pt x="48406" y="440851"/>
                  </a:cubicBezTo>
                  <a:cubicBezTo>
                    <a:pt x="48406" y="421177"/>
                    <a:pt x="64409" y="405174"/>
                    <a:pt x="84083" y="405174"/>
                  </a:cubicBezTo>
                  <a:cubicBezTo>
                    <a:pt x="103756" y="405174"/>
                    <a:pt x="119760" y="421177"/>
                    <a:pt x="119760" y="440851"/>
                  </a:cubicBezTo>
                  <a:cubicBezTo>
                    <a:pt x="119760" y="460525"/>
                    <a:pt x="103756" y="476528"/>
                    <a:pt x="84083" y="476528"/>
                  </a:cubicBezTo>
                  <a:close/>
                  <a:moveTo>
                    <a:pt x="107867" y="357606"/>
                  </a:moveTo>
                  <a:lnTo>
                    <a:pt x="60297" y="357606"/>
                  </a:lnTo>
                  <a:cubicBezTo>
                    <a:pt x="53724" y="357606"/>
                    <a:pt x="48405" y="352286"/>
                    <a:pt x="48405" y="345713"/>
                  </a:cubicBezTo>
                  <a:cubicBezTo>
                    <a:pt x="48405" y="339139"/>
                    <a:pt x="53724" y="333820"/>
                    <a:pt x="60297" y="333820"/>
                  </a:cubicBezTo>
                  <a:lnTo>
                    <a:pt x="107867" y="333820"/>
                  </a:lnTo>
                  <a:cubicBezTo>
                    <a:pt x="114440" y="333820"/>
                    <a:pt x="119760" y="339139"/>
                    <a:pt x="119760" y="345713"/>
                  </a:cubicBezTo>
                  <a:cubicBezTo>
                    <a:pt x="119760" y="352286"/>
                    <a:pt x="114440" y="357606"/>
                    <a:pt x="107867" y="357606"/>
                  </a:cubicBezTo>
                  <a:close/>
                  <a:moveTo>
                    <a:pt x="107867" y="310036"/>
                  </a:moveTo>
                  <a:lnTo>
                    <a:pt x="60297" y="310036"/>
                  </a:lnTo>
                  <a:cubicBezTo>
                    <a:pt x="53724" y="310036"/>
                    <a:pt x="48405" y="304717"/>
                    <a:pt x="48405" y="298143"/>
                  </a:cubicBezTo>
                  <a:cubicBezTo>
                    <a:pt x="48405" y="291570"/>
                    <a:pt x="53724" y="286251"/>
                    <a:pt x="60297" y="286251"/>
                  </a:cubicBezTo>
                  <a:lnTo>
                    <a:pt x="107867" y="286251"/>
                  </a:lnTo>
                  <a:cubicBezTo>
                    <a:pt x="114440" y="286251"/>
                    <a:pt x="119760" y="291570"/>
                    <a:pt x="119760" y="298143"/>
                  </a:cubicBezTo>
                  <a:cubicBezTo>
                    <a:pt x="119760" y="304717"/>
                    <a:pt x="114440" y="310036"/>
                    <a:pt x="107867" y="310036"/>
                  </a:cubicBezTo>
                  <a:close/>
                  <a:moveTo>
                    <a:pt x="107867" y="262466"/>
                  </a:moveTo>
                  <a:lnTo>
                    <a:pt x="60297" y="262466"/>
                  </a:lnTo>
                  <a:cubicBezTo>
                    <a:pt x="53724" y="262466"/>
                    <a:pt x="48405" y="257147"/>
                    <a:pt x="48405" y="250574"/>
                  </a:cubicBezTo>
                  <a:cubicBezTo>
                    <a:pt x="48405" y="244000"/>
                    <a:pt x="53724" y="238681"/>
                    <a:pt x="60297" y="238681"/>
                  </a:cubicBezTo>
                  <a:lnTo>
                    <a:pt x="107867" y="238681"/>
                  </a:lnTo>
                  <a:cubicBezTo>
                    <a:pt x="114440" y="238681"/>
                    <a:pt x="119760" y="244000"/>
                    <a:pt x="119760" y="250574"/>
                  </a:cubicBezTo>
                  <a:cubicBezTo>
                    <a:pt x="119760" y="257147"/>
                    <a:pt x="114440" y="262466"/>
                    <a:pt x="107867" y="262466"/>
                  </a:cubicBezTo>
                  <a:close/>
                </a:path>
              </a:pathLst>
            </a:custGeom>
            <a:solidFill>
              <a:srgbClr val="1735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i="0" u="none" strike="noStrike" cap="none">
                <a:solidFill>
                  <a:srgbClr val="000000"/>
                </a:solidFill>
                <a:latin typeface="Inter"/>
                <a:ea typeface="Inter"/>
                <a:cs typeface="Inter"/>
                <a:sym typeface="Inter"/>
              </a:endParaRPr>
            </a:p>
          </p:txBody>
        </p:sp>
        <p:sp>
          <p:nvSpPr>
            <p:cNvPr id="784" name="Google Shape;784;g3125dd3a63e_0_176"/>
            <p:cNvSpPr/>
            <p:nvPr/>
          </p:nvSpPr>
          <p:spPr>
            <a:xfrm>
              <a:off x="7616710" y="4861708"/>
              <a:ext cx="381297" cy="524005"/>
            </a:xfrm>
            <a:custGeom>
              <a:avLst/>
              <a:gdLst/>
              <a:ahLst/>
              <a:cxnLst/>
              <a:rect l="l" t="t" r="r" b="b"/>
              <a:pathLst>
                <a:path w="381297" h="524005" extrusionOk="0">
                  <a:moveTo>
                    <a:pt x="381124" y="464532"/>
                  </a:moveTo>
                  <a:lnTo>
                    <a:pt x="335600" y="43074"/>
                  </a:lnTo>
                  <a:cubicBezTo>
                    <a:pt x="332823" y="17245"/>
                    <a:pt x="309295" y="-1464"/>
                    <a:pt x="282688" y="1091"/>
                  </a:cubicBezTo>
                  <a:lnTo>
                    <a:pt x="210510" y="8478"/>
                  </a:lnTo>
                  <a:cubicBezTo>
                    <a:pt x="197525" y="9802"/>
                    <a:pt x="185900" y="16050"/>
                    <a:pt x="177770" y="26084"/>
                  </a:cubicBezTo>
                  <a:cubicBezTo>
                    <a:pt x="170903" y="34558"/>
                    <a:pt x="167280" y="44876"/>
                    <a:pt x="167329" y="55572"/>
                  </a:cubicBezTo>
                  <a:lnTo>
                    <a:pt x="167329" y="48406"/>
                  </a:lnTo>
                  <a:cubicBezTo>
                    <a:pt x="167329" y="22171"/>
                    <a:pt x="145996" y="836"/>
                    <a:pt x="119760" y="836"/>
                  </a:cubicBezTo>
                  <a:lnTo>
                    <a:pt x="48406" y="836"/>
                  </a:lnTo>
                  <a:cubicBezTo>
                    <a:pt x="22171" y="836"/>
                    <a:pt x="836" y="22170"/>
                    <a:pt x="836" y="48406"/>
                  </a:cubicBezTo>
                  <a:lnTo>
                    <a:pt x="836" y="476529"/>
                  </a:lnTo>
                  <a:cubicBezTo>
                    <a:pt x="836" y="502764"/>
                    <a:pt x="22170" y="524099"/>
                    <a:pt x="48406" y="524099"/>
                  </a:cubicBezTo>
                  <a:lnTo>
                    <a:pt x="119760" y="524099"/>
                  </a:lnTo>
                  <a:cubicBezTo>
                    <a:pt x="145995" y="524099"/>
                    <a:pt x="167329" y="502765"/>
                    <a:pt x="167329" y="476529"/>
                  </a:cubicBezTo>
                  <a:lnTo>
                    <a:pt x="167329" y="55862"/>
                  </a:lnTo>
                  <a:cubicBezTo>
                    <a:pt x="167346" y="57370"/>
                    <a:pt x="167433" y="58884"/>
                    <a:pt x="167597" y="60402"/>
                  </a:cubicBezTo>
                  <a:lnTo>
                    <a:pt x="213122" y="481859"/>
                  </a:lnTo>
                  <a:cubicBezTo>
                    <a:pt x="215723" y="506051"/>
                    <a:pt x="236685" y="524098"/>
                    <a:pt x="260994" y="524098"/>
                  </a:cubicBezTo>
                  <a:cubicBezTo>
                    <a:pt x="262655" y="524098"/>
                    <a:pt x="264338" y="524016"/>
                    <a:pt x="266034" y="523842"/>
                  </a:cubicBezTo>
                  <a:lnTo>
                    <a:pt x="338213" y="516456"/>
                  </a:lnTo>
                  <a:cubicBezTo>
                    <a:pt x="351197" y="515132"/>
                    <a:pt x="362822" y="508884"/>
                    <a:pt x="370952" y="498849"/>
                  </a:cubicBezTo>
                  <a:cubicBezTo>
                    <a:pt x="378849" y="489105"/>
                    <a:pt x="382460" y="476923"/>
                    <a:pt x="381124" y="464532"/>
                  </a:cubicBezTo>
                  <a:close/>
                  <a:moveTo>
                    <a:pt x="84084" y="476528"/>
                  </a:moveTo>
                  <a:cubicBezTo>
                    <a:pt x="64410" y="476528"/>
                    <a:pt x="48407" y="460525"/>
                    <a:pt x="48407" y="440851"/>
                  </a:cubicBezTo>
                  <a:cubicBezTo>
                    <a:pt x="48407" y="421177"/>
                    <a:pt x="64410" y="405174"/>
                    <a:pt x="84084" y="405174"/>
                  </a:cubicBezTo>
                  <a:cubicBezTo>
                    <a:pt x="103757" y="405174"/>
                    <a:pt x="119761" y="421177"/>
                    <a:pt x="119761" y="440851"/>
                  </a:cubicBezTo>
                  <a:cubicBezTo>
                    <a:pt x="119761" y="460525"/>
                    <a:pt x="103757" y="476528"/>
                    <a:pt x="84084" y="476528"/>
                  </a:cubicBezTo>
                  <a:close/>
                  <a:moveTo>
                    <a:pt x="107869" y="357606"/>
                  </a:moveTo>
                  <a:lnTo>
                    <a:pt x="60300" y="357606"/>
                  </a:lnTo>
                  <a:cubicBezTo>
                    <a:pt x="53726" y="357606"/>
                    <a:pt x="48407" y="352286"/>
                    <a:pt x="48407" y="345713"/>
                  </a:cubicBezTo>
                  <a:cubicBezTo>
                    <a:pt x="48407" y="339139"/>
                    <a:pt x="53726" y="333820"/>
                    <a:pt x="60300" y="333820"/>
                  </a:cubicBezTo>
                  <a:lnTo>
                    <a:pt x="107869" y="333820"/>
                  </a:lnTo>
                  <a:cubicBezTo>
                    <a:pt x="114443" y="333820"/>
                    <a:pt x="119762" y="339139"/>
                    <a:pt x="119762" y="345713"/>
                  </a:cubicBezTo>
                  <a:cubicBezTo>
                    <a:pt x="119761" y="352286"/>
                    <a:pt x="114443" y="357606"/>
                    <a:pt x="107869" y="357606"/>
                  </a:cubicBezTo>
                  <a:close/>
                  <a:moveTo>
                    <a:pt x="107869" y="310036"/>
                  </a:moveTo>
                  <a:lnTo>
                    <a:pt x="60300" y="310036"/>
                  </a:lnTo>
                  <a:cubicBezTo>
                    <a:pt x="53726" y="310036"/>
                    <a:pt x="48407" y="304717"/>
                    <a:pt x="48407" y="298143"/>
                  </a:cubicBezTo>
                  <a:cubicBezTo>
                    <a:pt x="48407" y="291570"/>
                    <a:pt x="53726" y="286251"/>
                    <a:pt x="60300" y="286251"/>
                  </a:cubicBezTo>
                  <a:lnTo>
                    <a:pt x="107869" y="286251"/>
                  </a:lnTo>
                  <a:cubicBezTo>
                    <a:pt x="114443" y="286251"/>
                    <a:pt x="119762" y="291570"/>
                    <a:pt x="119762" y="298143"/>
                  </a:cubicBezTo>
                  <a:cubicBezTo>
                    <a:pt x="119762" y="304717"/>
                    <a:pt x="114443" y="310036"/>
                    <a:pt x="107869" y="310036"/>
                  </a:cubicBezTo>
                  <a:close/>
                  <a:moveTo>
                    <a:pt x="107869" y="262466"/>
                  </a:moveTo>
                  <a:lnTo>
                    <a:pt x="60300" y="262466"/>
                  </a:lnTo>
                  <a:cubicBezTo>
                    <a:pt x="53726" y="262466"/>
                    <a:pt x="48407" y="257147"/>
                    <a:pt x="48407" y="250574"/>
                  </a:cubicBezTo>
                  <a:cubicBezTo>
                    <a:pt x="48407" y="244000"/>
                    <a:pt x="53726" y="238681"/>
                    <a:pt x="60300" y="238681"/>
                  </a:cubicBezTo>
                  <a:lnTo>
                    <a:pt x="107869" y="238681"/>
                  </a:lnTo>
                  <a:cubicBezTo>
                    <a:pt x="114443" y="238681"/>
                    <a:pt x="119762" y="244000"/>
                    <a:pt x="119762" y="250574"/>
                  </a:cubicBezTo>
                  <a:cubicBezTo>
                    <a:pt x="119761" y="257147"/>
                    <a:pt x="114443" y="262466"/>
                    <a:pt x="107869" y="262466"/>
                  </a:cubicBezTo>
                  <a:close/>
                  <a:moveTo>
                    <a:pt x="235316" y="255731"/>
                  </a:moveTo>
                  <a:cubicBezTo>
                    <a:pt x="234631" y="249205"/>
                    <a:pt x="239369" y="243351"/>
                    <a:pt x="245897" y="242666"/>
                  </a:cubicBezTo>
                  <a:lnTo>
                    <a:pt x="293211" y="237695"/>
                  </a:lnTo>
                  <a:cubicBezTo>
                    <a:pt x="299680" y="236870"/>
                    <a:pt x="305591" y="241737"/>
                    <a:pt x="306277" y="248276"/>
                  </a:cubicBezTo>
                  <a:cubicBezTo>
                    <a:pt x="306962" y="254802"/>
                    <a:pt x="302224" y="260656"/>
                    <a:pt x="295696" y="261341"/>
                  </a:cubicBezTo>
                  <a:lnTo>
                    <a:pt x="248382" y="266312"/>
                  </a:lnTo>
                  <a:cubicBezTo>
                    <a:pt x="247964" y="266358"/>
                    <a:pt x="247546" y="266382"/>
                    <a:pt x="247127" y="266382"/>
                  </a:cubicBezTo>
                  <a:cubicBezTo>
                    <a:pt x="241111" y="266381"/>
                    <a:pt x="235955" y="261840"/>
                    <a:pt x="235316" y="255731"/>
                  </a:cubicBezTo>
                  <a:close/>
                  <a:moveTo>
                    <a:pt x="240299" y="303044"/>
                  </a:moveTo>
                  <a:cubicBezTo>
                    <a:pt x="239613" y="296518"/>
                    <a:pt x="244351" y="290664"/>
                    <a:pt x="250879" y="289979"/>
                  </a:cubicBezTo>
                  <a:lnTo>
                    <a:pt x="298181" y="285009"/>
                  </a:lnTo>
                  <a:cubicBezTo>
                    <a:pt x="304778" y="284242"/>
                    <a:pt x="310561" y="289061"/>
                    <a:pt x="311247" y="295589"/>
                  </a:cubicBezTo>
                  <a:cubicBezTo>
                    <a:pt x="311932" y="302116"/>
                    <a:pt x="307194" y="307969"/>
                    <a:pt x="300666" y="308655"/>
                  </a:cubicBezTo>
                  <a:lnTo>
                    <a:pt x="253364" y="313625"/>
                  </a:lnTo>
                  <a:cubicBezTo>
                    <a:pt x="252946" y="313672"/>
                    <a:pt x="252517" y="313695"/>
                    <a:pt x="252110" y="313695"/>
                  </a:cubicBezTo>
                  <a:cubicBezTo>
                    <a:pt x="246094" y="313694"/>
                    <a:pt x="240938" y="309153"/>
                    <a:pt x="240299" y="303044"/>
                  </a:cubicBezTo>
                  <a:close/>
                  <a:moveTo>
                    <a:pt x="245269" y="350359"/>
                  </a:moveTo>
                  <a:cubicBezTo>
                    <a:pt x="244572" y="343832"/>
                    <a:pt x="249310" y="337979"/>
                    <a:pt x="255849" y="337293"/>
                  </a:cubicBezTo>
                  <a:lnTo>
                    <a:pt x="303151" y="332311"/>
                  </a:lnTo>
                  <a:cubicBezTo>
                    <a:pt x="309515" y="331590"/>
                    <a:pt x="315531" y="336352"/>
                    <a:pt x="316217" y="342891"/>
                  </a:cubicBezTo>
                  <a:cubicBezTo>
                    <a:pt x="316914" y="349418"/>
                    <a:pt x="312175" y="355271"/>
                    <a:pt x="305637" y="355957"/>
                  </a:cubicBezTo>
                  <a:lnTo>
                    <a:pt x="258334" y="360939"/>
                  </a:lnTo>
                  <a:cubicBezTo>
                    <a:pt x="257916" y="360986"/>
                    <a:pt x="257498" y="361009"/>
                    <a:pt x="257080" y="361009"/>
                  </a:cubicBezTo>
                  <a:cubicBezTo>
                    <a:pt x="251064" y="361008"/>
                    <a:pt x="245908" y="356467"/>
                    <a:pt x="245269" y="350359"/>
                  </a:cubicBezTo>
                  <a:close/>
                  <a:moveTo>
                    <a:pt x="318411" y="463695"/>
                  </a:moveTo>
                  <a:cubicBezTo>
                    <a:pt x="312419" y="471093"/>
                    <a:pt x="303894" y="475727"/>
                    <a:pt x="294417" y="476714"/>
                  </a:cubicBezTo>
                  <a:cubicBezTo>
                    <a:pt x="293140" y="476854"/>
                    <a:pt x="291862" y="476924"/>
                    <a:pt x="290596" y="476924"/>
                  </a:cubicBezTo>
                  <a:cubicBezTo>
                    <a:pt x="282479" y="476924"/>
                    <a:pt x="274651" y="474160"/>
                    <a:pt x="268240" y="468969"/>
                  </a:cubicBezTo>
                  <a:cubicBezTo>
                    <a:pt x="260831" y="462976"/>
                    <a:pt x="256197" y="454452"/>
                    <a:pt x="255209" y="444975"/>
                  </a:cubicBezTo>
                  <a:cubicBezTo>
                    <a:pt x="254210" y="435498"/>
                    <a:pt x="256963" y="426196"/>
                    <a:pt x="262967" y="418786"/>
                  </a:cubicBezTo>
                  <a:cubicBezTo>
                    <a:pt x="268960" y="411389"/>
                    <a:pt x="277484" y="406754"/>
                    <a:pt x="286961" y="405767"/>
                  </a:cubicBezTo>
                  <a:cubicBezTo>
                    <a:pt x="306437" y="403677"/>
                    <a:pt x="324102" y="417962"/>
                    <a:pt x="326169" y="437507"/>
                  </a:cubicBezTo>
                  <a:cubicBezTo>
                    <a:pt x="326169" y="437519"/>
                    <a:pt x="326169" y="437519"/>
                    <a:pt x="326169" y="437519"/>
                  </a:cubicBezTo>
                  <a:cubicBezTo>
                    <a:pt x="327169" y="446995"/>
                    <a:pt x="324416" y="456286"/>
                    <a:pt x="318411" y="463695"/>
                  </a:cubicBezTo>
                  <a:close/>
                </a:path>
              </a:pathLst>
            </a:custGeom>
            <a:solidFill>
              <a:srgbClr val="1735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i="0" u="none" strike="noStrike" cap="none">
                <a:solidFill>
                  <a:srgbClr val="000000"/>
                </a:solidFill>
                <a:latin typeface="Inter"/>
                <a:ea typeface="Inter"/>
                <a:cs typeface="Inter"/>
                <a:sym typeface="Inter"/>
              </a:endParaRPr>
            </a:p>
          </p:txBody>
        </p:sp>
      </p:grpSp>
      <p:sp>
        <p:nvSpPr>
          <p:cNvPr id="785" name="Google Shape;785;g3125dd3a63e_0_176"/>
          <p:cNvSpPr/>
          <p:nvPr/>
        </p:nvSpPr>
        <p:spPr>
          <a:xfrm>
            <a:off x="707650" y="1065555"/>
            <a:ext cx="512319" cy="448470"/>
          </a:xfrm>
          <a:custGeom>
            <a:avLst/>
            <a:gdLst/>
            <a:ahLst/>
            <a:cxnLst/>
            <a:rect l="l" t="t" r="r" b="b"/>
            <a:pathLst>
              <a:path w="570829" h="428134" extrusionOk="0">
                <a:moveTo>
                  <a:pt x="564374" y="203505"/>
                </a:moveTo>
                <a:lnTo>
                  <a:pt x="171927" y="1336"/>
                </a:lnTo>
                <a:cubicBezTo>
                  <a:pt x="169093" y="-139"/>
                  <a:pt x="165819" y="-407"/>
                  <a:pt x="162798" y="604"/>
                </a:cubicBezTo>
                <a:cubicBezTo>
                  <a:pt x="159779" y="1591"/>
                  <a:pt x="157271" y="3740"/>
                  <a:pt x="155854" y="6586"/>
                </a:cubicBezTo>
                <a:lnTo>
                  <a:pt x="72608" y="173077"/>
                </a:lnTo>
                <a:cubicBezTo>
                  <a:pt x="69705" y="178883"/>
                  <a:pt x="72004" y="185956"/>
                  <a:pt x="77765" y="188953"/>
                </a:cubicBezTo>
                <a:lnTo>
                  <a:pt x="171008" y="237431"/>
                </a:lnTo>
                <a:cubicBezTo>
                  <a:pt x="168247" y="245025"/>
                  <a:pt x="166492" y="253106"/>
                  <a:pt x="166492" y="261642"/>
                </a:cubicBezTo>
                <a:cubicBezTo>
                  <a:pt x="166492" y="277271"/>
                  <a:pt x="171689" y="291621"/>
                  <a:pt x="180244" y="303389"/>
                </a:cubicBezTo>
                <a:lnTo>
                  <a:pt x="167096" y="332996"/>
                </a:lnTo>
                <a:lnTo>
                  <a:pt x="59206" y="332996"/>
                </a:lnTo>
                <a:cubicBezTo>
                  <a:pt x="48033" y="318177"/>
                  <a:pt x="30474" y="309212"/>
                  <a:pt x="11892" y="309212"/>
                </a:cubicBezTo>
                <a:cubicBezTo>
                  <a:pt x="5319" y="309211"/>
                  <a:pt x="0" y="314530"/>
                  <a:pt x="0" y="321104"/>
                </a:cubicBezTo>
                <a:lnTo>
                  <a:pt x="0" y="416242"/>
                </a:lnTo>
                <a:cubicBezTo>
                  <a:pt x="0" y="422815"/>
                  <a:pt x="5319" y="428134"/>
                  <a:pt x="11893" y="428134"/>
                </a:cubicBezTo>
                <a:cubicBezTo>
                  <a:pt x="30475" y="428134"/>
                  <a:pt x="48035" y="419168"/>
                  <a:pt x="59207" y="404350"/>
                </a:cubicBezTo>
                <a:lnTo>
                  <a:pt x="190278" y="404350"/>
                </a:lnTo>
                <a:cubicBezTo>
                  <a:pt x="204331" y="404350"/>
                  <a:pt x="217129" y="396046"/>
                  <a:pt x="222889" y="383167"/>
                </a:cubicBezTo>
                <a:lnTo>
                  <a:pt x="245538" y="332219"/>
                </a:lnTo>
                <a:cubicBezTo>
                  <a:pt x="266428" y="329940"/>
                  <a:pt x="284655" y="318888"/>
                  <a:pt x="296164" y="302521"/>
                </a:cubicBezTo>
                <a:lnTo>
                  <a:pt x="375074" y="343552"/>
                </a:lnTo>
                <a:cubicBezTo>
                  <a:pt x="376793" y="344446"/>
                  <a:pt x="378674" y="344888"/>
                  <a:pt x="380556" y="344888"/>
                </a:cubicBezTo>
                <a:cubicBezTo>
                  <a:pt x="382856" y="344888"/>
                  <a:pt x="385155" y="344214"/>
                  <a:pt x="387153" y="342890"/>
                </a:cubicBezTo>
                <a:lnTo>
                  <a:pt x="415342" y="324098"/>
                </a:lnTo>
                <a:lnTo>
                  <a:pt x="469795" y="355213"/>
                </a:lnTo>
                <a:cubicBezTo>
                  <a:pt x="471654" y="356270"/>
                  <a:pt x="473674" y="356780"/>
                  <a:pt x="475695" y="356780"/>
                </a:cubicBezTo>
                <a:cubicBezTo>
                  <a:pt x="479411" y="356780"/>
                  <a:pt x="483058" y="355027"/>
                  <a:pt x="485381" y="351798"/>
                </a:cubicBezTo>
                <a:lnTo>
                  <a:pt x="544843" y="268551"/>
                </a:lnTo>
                <a:cubicBezTo>
                  <a:pt x="546770" y="265857"/>
                  <a:pt x="547467" y="262466"/>
                  <a:pt x="546794" y="259225"/>
                </a:cubicBezTo>
                <a:cubicBezTo>
                  <a:pt x="546120" y="255973"/>
                  <a:pt x="544122" y="253151"/>
                  <a:pt x="541266" y="251444"/>
                </a:cubicBezTo>
                <a:lnTo>
                  <a:pt x="532350" y="246094"/>
                </a:lnTo>
                <a:lnTo>
                  <a:pt x="565539" y="223967"/>
                </a:lnTo>
                <a:cubicBezTo>
                  <a:pt x="569046" y="221633"/>
                  <a:pt x="571044" y="217615"/>
                  <a:pt x="570811" y="213410"/>
                </a:cubicBezTo>
                <a:cubicBezTo>
                  <a:pt x="570576" y="209195"/>
                  <a:pt x="568136" y="205432"/>
                  <a:pt x="564374" y="203505"/>
                </a:cubicBezTo>
                <a:close/>
              </a:path>
            </a:pathLst>
          </a:custGeom>
          <a:solidFill>
            <a:srgbClr val="1735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i="0" u="none" strike="noStrike" cap="none">
              <a:solidFill>
                <a:srgbClr val="000000"/>
              </a:solidFill>
              <a:latin typeface="Inter"/>
              <a:ea typeface="Inter"/>
              <a:cs typeface="Inter"/>
              <a:sym typeface="Inter"/>
            </a:endParaRPr>
          </a:p>
        </p:txBody>
      </p:sp>
      <p:sp>
        <p:nvSpPr>
          <p:cNvPr id="786" name="Google Shape;786;g3125dd3a63e_0_176"/>
          <p:cNvSpPr txBox="1"/>
          <p:nvPr/>
        </p:nvSpPr>
        <p:spPr>
          <a:xfrm>
            <a:off x="1340350" y="4125020"/>
            <a:ext cx="73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Inter"/>
                <a:ea typeface="Inter"/>
                <a:cs typeface="Inter"/>
                <a:sym typeface="Inter"/>
              </a:rPr>
              <a:t>*)Satgas  dapat menganalisis jenis kekerasan, keberulangan kekerasan, relasi korban dan terlapor, risiko dan indikasi adanya ancaman, dampak pada korban</a:t>
            </a:r>
            <a:endParaRPr sz="1200">
              <a:latin typeface="Inter"/>
              <a:ea typeface="Inter"/>
              <a:cs typeface="Inter"/>
              <a:sym typeface="Inte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g3125dd3a63e_0_195"/>
          <p:cNvSpPr txBox="1">
            <a:spLocks noGrp="1"/>
          </p:cNvSpPr>
          <p:nvPr>
            <p:ph type="sldNum" idx="12"/>
          </p:nvPr>
        </p:nvSpPr>
        <p:spPr>
          <a:xfrm>
            <a:off x="8499866" y="4851234"/>
            <a:ext cx="594300" cy="1848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t>45</a:t>
            </a:fld>
            <a:endParaRPr/>
          </a:p>
        </p:txBody>
      </p:sp>
      <p:sp>
        <p:nvSpPr>
          <p:cNvPr id="792" name="Google Shape;792;g3125dd3a63e_0_195"/>
          <p:cNvSpPr txBox="1">
            <a:spLocks noGrp="1"/>
          </p:cNvSpPr>
          <p:nvPr>
            <p:ph type="body" idx="1"/>
          </p:nvPr>
        </p:nvSpPr>
        <p:spPr>
          <a:xfrm>
            <a:off x="182879" y="4851400"/>
            <a:ext cx="2703300" cy="184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793" name="Google Shape;793;g3125dd3a63e_0_195"/>
          <p:cNvSpPr txBox="1"/>
          <p:nvPr/>
        </p:nvSpPr>
        <p:spPr>
          <a:xfrm>
            <a:off x="0" y="54300"/>
            <a:ext cx="9144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800" b="1">
                <a:solidFill>
                  <a:srgbClr val="002060"/>
                </a:solidFill>
                <a:latin typeface="Inter"/>
                <a:ea typeface="Inter"/>
                <a:cs typeface="Inter"/>
                <a:sym typeface="Inter"/>
              </a:rPr>
              <a:t>Proses Pemeriksaan (3/3)</a:t>
            </a:r>
            <a:endParaRPr sz="1800" b="1" i="0" u="none" strike="noStrike" cap="none">
              <a:solidFill>
                <a:srgbClr val="002060"/>
              </a:solidFill>
              <a:latin typeface="Inter"/>
              <a:ea typeface="Inter"/>
              <a:cs typeface="Inter"/>
              <a:sym typeface="Inter"/>
            </a:endParaRPr>
          </a:p>
        </p:txBody>
      </p:sp>
      <p:graphicFrame>
        <p:nvGraphicFramePr>
          <p:cNvPr id="794" name="Google Shape;794;g3125dd3a63e_0_195"/>
          <p:cNvGraphicFramePr/>
          <p:nvPr/>
        </p:nvGraphicFramePr>
        <p:xfrm>
          <a:off x="327675" y="652410"/>
          <a:ext cx="8520600" cy="3767590"/>
        </p:xfrm>
        <a:graphic>
          <a:graphicData uri="http://schemas.openxmlformats.org/drawingml/2006/table">
            <a:tbl>
              <a:tblPr>
                <a:noFill/>
                <a:tableStyleId>{80C14470-5D6B-49DE-A75A-00DBA22D5FFD}</a:tableStyleId>
              </a:tblPr>
              <a:tblGrid>
                <a:gridCol w="3237075">
                  <a:extLst>
                    <a:ext uri="{9D8B030D-6E8A-4147-A177-3AD203B41FA5}">
                      <a16:colId xmlns:a16="http://schemas.microsoft.com/office/drawing/2014/main" xmlns="" val="20000"/>
                    </a:ext>
                  </a:extLst>
                </a:gridCol>
                <a:gridCol w="2860075">
                  <a:extLst>
                    <a:ext uri="{9D8B030D-6E8A-4147-A177-3AD203B41FA5}">
                      <a16:colId xmlns:a16="http://schemas.microsoft.com/office/drawing/2014/main" xmlns="" val="20001"/>
                    </a:ext>
                  </a:extLst>
                </a:gridCol>
                <a:gridCol w="2423450">
                  <a:extLst>
                    <a:ext uri="{9D8B030D-6E8A-4147-A177-3AD203B41FA5}">
                      <a16:colId xmlns:a16="http://schemas.microsoft.com/office/drawing/2014/main" xmlns="" val="20002"/>
                    </a:ext>
                  </a:extLst>
                </a:gridCol>
              </a:tblGrid>
              <a:tr h="375875">
                <a:tc gridSpan="3">
                  <a:txBody>
                    <a:bodyPr/>
                    <a:lstStyle/>
                    <a:p>
                      <a:pPr marL="0" lvl="0" indent="0" algn="ctr" rtl="0">
                        <a:spcBef>
                          <a:spcPts val="0"/>
                        </a:spcBef>
                        <a:spcAft>
                          <a:spcPts val="0"/>
                        </a:spcAft>
                        <a:buNone/>
                      </a:pPr>
                      <a:r>
                        <a:rPr lang="en" sz="1500" b="1">
                          <a:solidFill>
                            <a:schemeClr val="dk1"/>
                          </a:solidFill>
                          <a:latin typeface="Inter"/>
                          <a:ea typeface="Inter"/>
                          <a:cs typeface="Inter"/>
                          <a:sym typeface="Inter"/>
                        </a:rPr>
                        <a:t>Pemberkasan</a:t>
                      </a:r>
                      <a:endParaRPr sz="1500" b="1">
                        <a:solidFill>
                          <a:schemeClr val="dk1"/>
                        </a:solidFill>
                        <a:latin typeface="Inter"/>
                        <a:ea typeface="Inter"/>
                        <a:cs typeface="Inter"/>
                        <a:sym typeface="Inter"/>
                      </a:endParaRPr>
                    </a:p>
                  </a:txBody>
                  <a:tcPr marL="91425" marR="91425" marT="91425" marB="91425">
                    <a:lnL w="9525" cap="flat" cmpd="sng">
                      <a:solidFill>
                        <a:srgbClr val="114735"/>
                      </a:solidFill>
                      <a:prstDash val="solid"/>
                      <a:round/>
                      <a:headEnd type="none" w="sm" len="sm"/>
                      <a:tailEnd type="none" w="sm" len="sm"/>
                    </a:lnL>
                    <a:lnR w="9525" cap="flat" cmpd="sng">
                      <a:solidFill>
                        <a:srgbClr val="114735"/>
                      </a:solidFill>
                      <a:prstDash val="solid"/>
                      <a:round/>
                      <a:headEnd type="none" w="sm" len="sm"/>
                      <a:tailEnd type="none" w="sm" len="sm"/>
                    </a:lnR>
                    <a:lnT w="9525" cap="flat" cmpd="sng">
                      <a:solidFill>
                        <a:srgbClr val="114735"/>
                      </a:solidFill>
                      <a:prstDash val="solid"/>
                      <a:round/>
                      <a:headEnd type="none" w="sm" len="sm"/>
                      <a:tailEnd type="none" w="sm" len="sm"/>
                    </a:lnT>
                    <a:lnB w="9525" cap="flat" cmpd="sng">
                      <a:solidFill>
                        <a:srgbClr val="114735"/>
                      </a:solidFill>
                      <a:prstDash val="solid"/>
                      <a:round/>
                      <a:headEnd type="none" w="sm" len="sm"/>
                      <a:tailEnd type="none" w="sm" len="sm"/>
                    </a:lnB>
                    <a:solidFill>
                      <a:srgbClr val="CFE2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49050">
                <a:tc>
                  <a:txBody>
                    <a:bodyPr/>
                    <a:lstStyle/>
                    <a:p>
                      <a:pPr marL="0" lvl="0" indent="0" algn="ctr" rtl="0">
                        <a:spcBef>
                          <a:spcPts val="0"/>
                        </a:spcBef>
                        <a:spcAft>
                          <a:spcPts val="0"/>
                        </a:spcAft>
                        <a:buNone/>
                      </a:pPr>
                      <a:r>
                        <a:rPr lang="en" sz="1100" b="1">
                          <a:solidFill>
                            <a:schemeClr val="dk1"/>
                          </a:solidFill>
                          <a:latin typeface="Inter"/>
                          <a:ea typeface="Inter"/>
                          <a:cs typeface="Inter"/>
                          <a:sym typeface="Inter"/>
                        </a:rPr>
                        <a:t>Berita Acara Pemeriksaan </a:t>
                      </a:r>
                      <a:endParaRPr sz="1100" b="1">
                        <a:solidFill>
                          <a:schemeClr val="dk1"/>
                        </a:solidFill>
                        <a:latin typeface="Inter"/>
                        <a:ea typeface="Inter"/>
                        <a:cs typeface="Inter"/>
                        <a:sym typeface="Inter"/>
                      </a:endParaRPr>
                    </a:p>
                  </a:txBody>
                  <a:tcPr marL="91425" marR="91425" marT="91425" marB="91425">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114735"/>
                      </a:solidFill>
                      <a:prstDash val="solid"/>
                      <a:round/>
                      <a:headEnd type="none" w="sm" len="sm"/>
                      <a:tailEnd type="none" w="sm" len="sm"/>
                    </a:lnT>
                    <a:lnB w="9525" cap="flat" cmpd="sng">
                      <a:solidFill>
                        <a:srgbClr val="002060"/>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chemeClr val="dk1"/>
                          </a:solidFill>
                          <a:latin typeface="Inter"/>
                          <a:ea typeface="Inter"/>
                          <a:cs typeface="Inter"/>
                          <a:sym typeface="Inter"/>
                        </a:rPr>
                        <a:t>Laporan Hasil Pemeriksan</a:t>
                      </a:r>
                      <a:endParaRPr sz="1100" b="1">
                        <a:solidFill>
                          <a:schemeClr val="dk1"/>
                        </a:solidFill>
                        <a:latin typeface="Inter"/>
                        <a:ea typeface="Inter"/>
                        <a:cs typeface="Inter"/>
                        <a:sym typeface="Inter"/>
                      </a:endParaRPr>
                    </a:p>
                  </a:txBody>
                  <a:tcPr marL="91425" marR="91425" marT="91425" marB="91425">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114735"/>
                      </a:solidFill>
                      <a:prstDash val="solid"/>
                      <a:round/>
                      <a:headEnd type="none" w="sm" len="sm"/>
                      <a:tailEnd type="none" w="sm" len="sm"/>
                    </a:lnT>
                    <a:lnB w="9525" cap="flat" cmpd="sng">
                      <a:solidFill>
                        <a:srgbClr val="002060"/>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chemeClr val="dk1"/>
                          </a:solidFill>
                          <a:latin typeface="Inter"/>
                          <a:ea typeface="Inter"/>
                          <a:cs typeface="Inter"/>
                          <a:sym typeface="Inter"/>
                        </a:rPr>
                        <a:t>Berita Acara Penghentian </a:t>
                      </a:r>
                      <a:endParaRPr sz="1100" b="1">
                        <a:solidFill>
                          <a:schemeClr val="dk1"/>
                        </a:solidFill>
                        <a:latin typeface="Inter"/>
                        <a:ea typeface="Inter"/>
                        <a:cs typeface="Inter"/>
                        <a:sym typeface="Inter"/>
                      </a:endParaRPr>
                    </a:p>
                  </a:txBody>
                  <a:tcPr marL="91425" marR="91425" marT="91425" marB="91425">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114735"/>
                      </a:solidFill>
                      <a:prstDash val="solid"/>
                      <a:round/>
                      <a:headEnd type="none" w="sm" len="sm"/>
                      <a:tailEnd type="none" w="sm" len="sm"/>
                    </a:lnT>
                    <a:lnB w="9525" cap="flat" cmpd="sng">
                      <a:solidFill>
                        <a:srgbClr val="002060"/>
                      </a:solidFill>
                      <a:prstDash val="solid"/>
                      <a:round/>
                      <a:headEnd type="none" w="sm" len="sm"/>
                      <a:tailEnd type="none" w="sm" len="sm"/>
                    </a:lnB>
                  </a:tcPr>
                </a:tc>
                <a:extLst>
                  <a:ext uri="{0D108BD9-81ED-4DB2-BD59-A6C34878D82A}">
                    <a16:rowId xmlns:a16="http://schemas.microsoft.com/office/drawing/2014/main" xmlns="" val="10001"/>
                  </a:ext>
                </a:extLst>
              </a:tr>
              <a:tr h="3005650">
                <a:tc>
                  <a:txBody>
                    <a:bodyPr/>
                    <a:lstStyle/>
                    <a:p>
                      <a:pPr marL="342900" lvl="0" indent="-298450" algn="just" rtl="0">
                        <a:lnSpc>
                          <a:spcPct val="115000"/>
                        </a:lnSpc>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identitas lengkap terperiksa</a:t>
                      </a:r>
                      <a:endParaRPr sz="1100">
                        <a:solidFill>
                          <a:schemeClr val="dk1"/>
                        </a:solidFill>
                        <a:latin typeface="Inter"/>
                        <a:ea typeface="Inter"/>
                        <a:cs typeface="Inter"/>
                        <a:sym typeface="Inter"/>
                      </a:endParaRPr>
                    </a:p>
                    <a:p>
                      <a:pPr marL="342900" lvl="0" indent="-298450" algn="just" rtl="0">
                        <a:lnSpc>
                          <a:spcPct val="115000"/>
                        </a:lnSpc>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tempat dan tanggal pemeriksaan;</a:t>
                      </a:r>
                      <a:endParaRPr sz="1100">
                        <a:solidFill>
                          <a:schemeClr val="dk1"/>
                        </a:solidFill>
                        <a:latin typeface="Inter"/>
                        <a:ea typeface="Inter"/>
                        <a:cs typeface="Inter"/>
                        <a:sym typeface="Inter"/>
                      </a:endParaRPr>
                    </a:p>
                    <a:p>
                      <a:pPr marL="342900" lvl="0" indent="-298450" algn="just" rtl="0">
                        <a:lnSpc>
                          <a:spcPct val="115000"/>
                        </a:lnSpc>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uraian dugaan kekerasan yang dilakukan oleh terlapor (waktu, tempat, dan cara kekerasan dilakukan);</a:t>
                      </a:r>
                      <a:endParaRPr sz="1100">
                        <a:solidFill>
                          <a:schemeClr val="dk1"/>
                        </a:solidFill>
                        <a:latin typeface="Inter"/>
                        <a:ea typeface="Inter"/>
                        <a:cs typeface="Inter"/>
                        <a:sym typeface="Inter"/>
                      </a:endParaRPr>
                    </a:p>
                    <a:p>
                      <a:pPr marL="342900" lvl="0" indent="-298450" algn="just" rtl="0">
                        <a:lnSpc>
                          <a:spcPct val="115000"/>
                        </a:lnSpc>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bukti;</a:t>
                      </a:r>
                      <a:endParaRPr sz="1100">
                        <a:solidFill>
                          <a:schemeClr val="dk1"/>
                        </a:solidFill>
                        <a:latin typeface="Inter"/>
                        <a:ea typeface="Inter"/>
                        <a:cs typeface="Inter"/>
                        <a:sym typeface="Inter"/>
                      </a:endParaRPr>
                    </a:p>
                    <a:p>
                      <a:pPr marL="342900" lvl="0" indent="-298450" algn="just" rtl="0">
                        <a:lnSpc>
                          <a:spcPct val="115000"/>
                        </a:lnSpc>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paraf pemeriksa dan terperiksa di setiap halaman; dan</a:t>
                      </a:r>
                      <a:endParaRPr sz="1100">
                        <a:solidFill>
                          <a:schemeClr val="dk1"/>
                        </a:solidFill>
                        <a:latin typeface="Inter"/>
                        <a:ea typeface="Inter"/>
                        <a:cs typeface="Inter"/>
                        <a:sym typeface="Inter"/>
                      </a:endParaRPr>
                    </a:p>
                    <a:p>
                      <a:pPr marL="342900" lvl="0" indent="-298450" algn="just" rtl="0">
                        <a:lnSpc>
                          <a:spcPct val="115000"/>
                        </a:lnSpc>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tanda tangan pemeriksa dan terperiksa pada bagian akhir berita acara.</a:t>
                      </a:r>
                      <a:endParaRPr sz="1100">
                        <a:solidFill>
                          <a:schemeClr val="dk1"/>
                        </a:solidFill>
                        <a:latin typeface="Inter"/>
                        <a:ea typeface="Inter"/>
                        <a:cs typeface="Inter"/>
                        <a:sym typeface="Inter"/>
                      </a:endParaRPr>
                    </a:p>
                    <a:p>
                      <a:pPr marL="0" lvl="0" indent="0" algn="just" rtl="0">
                        <a:lnSpc>
                          <a:spcPct val="115000"/>
                        </a:lnSpc>
                        <a:spcBef>
                          <a:spcPts val="0"/>
                        </a:spcBef>
                        <a:spcAft>
                          <a:spcPts val="0"/>
                        </a:spcAft>
                        <a:buNone/>
                      </a:pPr>
                      <a:r>
                        <a:rPr lang="en" sz="1100" b="1">
                          <a:solidFill>
                            <a:schemeClr val="dk1"/>
                          </a:solidFill>
                          <a:latin typeface="Inter"/>
                          <a:ea typeface="Inter"/>
                          <a:cs typeface="Inter"/>
                          <a:sym typeface="Inter"/>
                        </a:rPr>
                        <a:t>Terperiksa yang menolak untuk menandatangani berita acara pemeriksaan harus menuliskan pernyataan penolakan pada bagian akhir berita acara pemeriksaan. </a:t>
                      </a:r>
                      <a:endParaRPr sz="1100" b="1">
                        <a:solidFill>
                          <a:schemeClr val="dk1"/>
                        </a:solidFill>
                        <a:latin typeface="Inter"/>
                        <a:ea typeface="Inter"/>
                        <a:cs typeface="Inter"/>
                        <a:sym typeface="Inter"/>
                      </a:endParaRPr>
                    </a:p>
                  </a:txBody>
                  <a:tcPr marL="91425" marR="91425" marT="91425" marB="91425">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tcPr>
                </a:tc>
                <a:tc>
                  <a:txBody>
                    <a:bodyPr/>
                    <a:lstStyle/>
                    <a:p>
                      <a:pPr marL="0" lvl="0" indent="0" algn="l" rtl="0">
                        <a:spcBef>
                          <a:spcPts val="0"/>
                        </a:spcBef>
                        <a:spcAft>
                          <a:spcPts val="0"/>
                        </a:spcAft>
                        <a:buNone/>
                      </a:pPr>
                      <a:r>
                        <a:rPr lang="en" sz="1100" b="1">
                          <a:solidFill>
                            <a:schemeClr val="dk1"/>
                          </a:solidFill>
                          <a:latin typeface="Inter"/>
                          <a:ea typeface="Inter"/>
                          <a:cs typeface="Inter"/>
                          <a:sym typeface="Inter"/>
                        </a:rPr>
                        <a:t>Berdasarkan berita acara pemeriksaan</a:t>
                      </a:r>
                      <a:r>
                        <a:rPr lang="en" sz="1100">
                          <a:solidFill>
                            <a:schemeClr val="dk1"/>
                          </a:solidFill>
                          <a:latin typeface="Inter"/>
                          <a:ea typeface="Inter"/>
                          <a:cs typeface="Inter"/>
                          <a:sym typeface="Inter"/>
                        </a:rPr>
                        <a:t>:</a:t>
                      </a:r>
                      <a:endParaRPr sz="1100">
                        <a:solidFill>
                          <a:schemeClr val="dk1"/>
                        </a:solidFill>
                        <a:latin typeface="Inter"/>
                        <a:ea typeface="Inter"/>
                        <a:cs typeface="Inter"/>
                        <a:sym typeface="Inter"/>
                      </a:endParaRPr>
                    </a:p>
                    <a:p>
                      <a:pPr marL="457200" lvl="0" indent="-298450" algn="l" rtl="0">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identitas terlapor;</a:t>
                      </a:r>
                      <a:endParaRPr sz="1100">
                        <a:solidFill>
                          <a:schemeClr val="dk1"/>
                        </a:solidFill>
                        <a:latin typeface="Inter"/>
                        <a:ea typeface="Inter"/>
                        <a:cs typeface="Inter"/>
                        <a:sym typeface="Inter"/>
                      </a:endParaRPr>
                    </a:p>
                    <a:p>
                      <a:pPr marL="457200" lvl="0" indent="-298450" algn="l" rtl="0">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dugaan bentuk kekerasan yang dilakukan;</a:t>
                      </a:r>
                      <a:endParaRPr sz="1100">
                        <a:solidFill>
                          <a:schemeClr val="dk1"/>
                        </a:solidFill>
                        <a:latin typeface="Inter"/>
                        <a:ea typeface="Inter"/>
                        <a:cs typeface="Inter"/>
                        <a:sym typeface="Inter"/>
                      </a:endParaRPr>
                    </a:p>
                    <a:p>
                      <a:pPr marL="457200" lvl="0" indent="-298450" algn="l" rtl="0">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ketentuan yang dilanggar;</a:t>
                      </a:r>
                      <a:endParaRPr sz="1100">
                        <a:solidFill>
                          <a:schemeClr val="dk1"/>
                        </a:solidFill>
                        <a:latin typeface="Inter"/>
                        <a:ea typeface="Inter"/>
                        <a:cs typeface="Inter"/>
                        <a:sym typeface="Inter"/>
                      </a:endParaRPr>
                    </a:p>
                    <a:p>
                      <a:pPr marL="457200" lvl="0" indent="-298450" algn="l" rtl="0">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pembuktian dan analisis bukti; </a:t>
                      </a:r>
                      <a:endParaRPr sz="1100">
                        <a:solidFill>
                          <a:schemeClr val="dk1"/>
                        </a:solidFill>
                        <a:latin typeface="Inter"/>
                        <a:ea typeface="Inter"/>
                        <a:cs typeface="Inter"/>
                        <a:sym typeface="Inter"/>
                      </a:endParaRPr>
                    </a:p>
                    <a:p>
                      <a:pPr marL="457200" lvl="0" indent="-298450" algn="l" rtl="0">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ringkasan pemeriksaan; </a:t>
                      </a:r>
                      <a:endParaRPr sz="1100">
                        <a:solidFill>
                          <a:schemeClr val="dk1"/>
                        </a:solidFill>
                        <a:latin typeface="Inter"/>
                        <a:ea typeface="Inter"/>
                        <a:cs typeface="Inter"/>
                        <a:sym typeface="Inter"/>
                      </a:endParaRPr>
                    </a:p>
                    <a:p>
                      <a:pPr marL="457200" lvl="0" indent="-298450" algn="l" rtl="0">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bentuk  pendampingan,  pelindungan,  dan/  atau pemulihan yang telah diberikan kepada Korban atau Saksi; dan</a:t>
                      </a:r>
                      <a:endParaRPr sz="1100">
                        <a:solidFill>
                          <a:schemeClr val="dk1"/>
                        </a:solidFill>
                        <a:latin typeface="Inter"/>
                        <a:ea typeface="Inter"/>
                        <a:cs typeface="Inter"/>
                        <a:sym typeface="Inter"/>
                      </a:endParaRPr>
                    </a:p>
                    <a:p>
                      <a:pPr marL="457200" lvl="0" indent="-298450" algn="l" rtl="0">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pernyataan dugaan Kekerasan tidak terbukti atau terbukti.</a:t>
                      </a:r>
                      <a:endParaRPr sz="1100">
                        <a:solidFill>
                          <a:schemeClr val="dk1"/>
                        </a:solidFill>
                        <a:latin typeface="Inter"/>
                        <a:ea typeface="Inter"/>
                        <a:cs typeface="Inter"/>
                        <a:sym typeface="Inter"/>
                      </a:endParaRPr>
                    </a:p>
                  </a:txBody>
                  <a:tcPr marL="91425" marR="91425" marT="91425" marB="91425">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tcPr>
                </a:tc>
                <a:tc>
                  <a:txBody>
                    <a:bodyPr/>
                    <a:lstStyle/>
                    <a:p>
                      <a:pPr marL="0" lvl="0" indent="0" algn="l" rtl="0">
                        <a:spcBef>
                          <a:spcPts val="0"/>
                        </a:spcBef>
                        <a:spcAft>
                          <a:spcPts val="0"/>
                        </a:spcAft>
                        <a:buNone/>
                      </a:pPr>
                      <a:r>
                        <a:rPr lang="en" sz="1100" dirty="0">
                          <a:solidFill>
                            <a:schemeClr val="dk1"/>
                          </a:solidFill>
                          <a:latin typeface="Inter"/>
                          <a:ea typeface="Inter"/>
                          <a:cs typeface="Inter"/>
                          <a:sym typeface="Inter"/>
                        </a:rPr>
                        <a:t>Disampaikan satuan tugas kepada:</a:t>
                      </a:r>
                      <a:endParaRPr sz="1100" dirty="0">
                        <a:solidFill>
                          <a:schemeClr val="dk1"/>
                        </a:solidFill>
                        <a:latin typeface="Inter"/>
                        <a:ea typeface="Inter"/>
                        <a:cs typeface="Inter"/>
                        <a:sym typeface="Inter"/>
                      </a:endParaRPr>
                    </a:p>
                    <a:p>
                      <a:pPr marL="0" lvl="0" indent="0" algn="l" rtl="0">
                        <a:spcBef>
                          <a:spcPts val="0"/>
                        </a:spcBef>
                        <a:spcAft>
                          <a:spcPts val="0"/>
                        </a:spcAft>
                        <a:buNone/>
                      </a:pPr>
                      <a:r>
                        <a:rPr lang="en" sz="1100" dirty="0">
                          <a:solidFill>
                            <a:schemeClr val="dk1"/>
                          </a:solidFill>
                          <a:latin typeface="Inter"/>
                          <a:ea typeface="Inter"/>
                          <a:cs typeface="Inter"/>
                          <a:sym typeface="Inter"/>
                        </a:rPr>
                        <a:t>a.    pemimpin perguruan tinggi;</a:t>
                      </a:r>
                      <a:endParaRPr sz="1100" dirty="0">
                        <a:solidFill>
                          <a:schemeClr val="dk1"/>
                        </a:solidFill>
                        <a:latin typeface="Inter"/>
                        <a:ea typeface="Inter"/>
                        <a:cs typeface="Inter"/>
                        <a:sym typeface="Inter"/>
                      </a:endParaRPr>
                    </a:p>
                    <a:p>
                      <a:pPr marL="0" lvl="0" indent="0" algn="l" rtl="0">
                        <a:spcBef>
                          <a:spcPts val="0"/>
                        </a:spcBef>
                        <a:spcAft>
                          <a:spcPts val="0"/>
                        </a:spcAft>
                        <a:buNone/>
                      </a:pPr>
                      <a:r>
                        <a:rPr lang="en" sz="1100" dirty="0">
                          <a:solidFill>
                            <a:schemeClr val="dk1"/>
                          </a:solidFill>
                          <a:latin typeface="Inter"/>
                          <a:ea typeface="Inter"/>
                          <a:cs typeface="Inter"/>
                          <a:sym typeface="Inter"/>
                        </a:rPr>
                        <a:t>b.    terlapor;</a:t>
                      </a:r>
                      <a:endParaRPr sz="1100" dirty="0">
                        <a:solidFill>
                          <a:schemeClr val="dk1"/>
                        </a:solidFill>
                        <a:latin typeface="Inter"/>
                        <a:ea typeface="Inter"/>
                        <a:cs typeface="Inter"/>
                        <a:sym typeface="Inter"/>
                      </a:endParaRPr>
                    </a:p>
                    <a:p>
                      <a:pPr marL="0" lvl="0" indent="0" algn="l" rtl="0">
                        <a:spcBef>
                          <a:spcPts val="0"/>
                        </a:spcBef>
                        <a:spcAft>
                          <a:spcPts val="0"/>
                        </a:spcAft>
                        <a:buNone/>
                      </a:pPr>
                      <a:r>
                        <a:rPr lang="en" sz="1100" dirty="0">
                          <a:solidFill>
                            <a:schemeClr val="dk1"/>
                          </a:solidFill>
                          <a:latin typeface="Inter"/>
                          <a:ea typeface="Inter"/>
                          <a:cs typeface="Inter"/>
                          <a:sym typeface="Inter"/>
                        </a:rPr>
                        <a:t>c.    pelapor; dan</a:t>
                      </a:r>
                      <a:endParaRPr sz="1100" dirty="0">
                        <a:solidFill>
                          <a:schemeClr val="dk1"/>
                        </a:solidFill>
                        <a:latin typeface="Inter"/>
                        <a:ea typeface="Inter"/>
                        <a:cs typeface="Inter"/>
                        <a:sym typeface="Inter"/>
                      </a:endParaRPr>
                    </a:p>
                    <a:p>
                      <a:pPr marL="0" lvl="0" indent="0" algn="l" rtl="0">
                        <a:spcBef>
                          <a:spcPts val="0"/>
                        </a:spcBef>
                        <a:spcAft>
                          <a:spcPts val="0"/>
                        </a:spcAft>
                        <a:buNone/>
                      </a:pPr>
                      <a:r>
                        <a:rPr lang="en" sz="1100" dirty="0">
                          <a:solidFill>
                            <a:schemeClr val="dk1"/>
                          </a:solidFill>
                          <a:latin typeface="Inter"/>
                          <a:ea typeface="Inter"/>
                          <a:cs typeface="Inter"/>
                          <a:sym typeface="Inter"/>
                        </a:rPr>
                        <a:t>d.    korban.</a:t>
                      </a:r>
                      <a:endParaRPr sz="1100" dirty="0">
                        <a:solidFill>
                          <a:schemeClr val="dk1"/>
                        </a:solidFill>
                        <a:latin typeface="Inter"/>
                        <a:ea typeface="Inter"/>
                        <a:cs typeface="Inter"/>
                        <a:sym typeface="Inter"/>
                      </a:endParaRPr>
                    </a:p>
                    <a:p>
                      <a:pPr marL="0" lvl="0" indent="0" algn="l" rtl="0">
                        <a:spcBef>
                          <a:spcPts val="0"/>
                        </a:spcBef>
                        <a:spcAft>
                          <a:spcPts val="0"/>
                        </a:spcAft>
                        <a:buNone/>
                      </a:pPr>
                      <a:endParaRPr sz="1100" dirty="0">
                        <a:solidFill>
                          <a:schemeClr val="dk1"/>
                        </a:solidFill>
                        <a:latin typeface="Inter"/>
                        <a:ea typeface="Inter"/>
                        <a:cs typeface="Inter"/>
                        <a:sym typeface="Inter"/>
                      </a:endParaRPr>
                    </a:p>
                  </a:txBody>
                  <a:tcPr marL="91425" marR="91425" marT="91425" marB="91425">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g3125dd3a63e_0_203"/>
          <p:cNvSpPr txBox="1">
            <a:spLocks noGrp="1"/>
          </p:cNvSpPr>
          <p:nvPr>
            <p:ph type="sldNum" idx="12"/>
          </p:nvPr>
        </p:nvSpPr>
        <p:spPr>
          <a:xfrm>
            <a:off x="8499866" y="4851234"/>
            <a:ext cx="594300" cy="1848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t>46</a:t>
            </a:fld>
            <a:endParaRPr/>
          </a:p>
        </p:txBody>
      </p:sp>
      <p:sp>
        <p:nvSpPr>
          <p:cNvPr id="800" name="Google Shape;800;g3125dd3a63e_0_203"/>
          <p:cNvSpPr txBox="1">
            <a:spLocks noGrp="1"/>
          </p:cNvSpPr>
          <p:nvPr>
            <p:ph type="body" idx="1"/>
          </p:nvPr>
        </p:nvSpPr>
        <p:spPr>
          <a:xfrm>
            <a:off x="182879" y="4851400"/>
            <a:ext cx="2703300" cy="184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801" name="Google Shape;801;g3125dd3a63e_0_203"/>
          <p:cNvSpPr txBox="1"/>
          <p:nvPr/>
        </p:nvSpPr>
        <p:spPr>
          <a:xfrm>
            <a:off x="0" y="54300"/>
            <a:ext cx="9144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800" b="1">
                <a:solidFill>
                  <a:srgbClr val="002060"/>
                </a:solidFill>
                <a:latin typeface="Inter"/>
                <a:ea typeface="Inter"/>
                <a:cs typeface="Inter"/>
                <a:sym typeface="Inter"/>
              </a:rPr>
              <a:t>Penyusunan Kesimpulan dan Rekomendasi</a:t>
            </a:r>
            <a:endParaRPr sz="1800" b="1" i="0" u="none" strike="noStrike" cap="none">
              <a:solidFill>
                <a:srgbClr val="002060"/>
              </a:solidFill>
              <a:latin typeface="Inter"/>
              <a:ea typeface="Inter"/>
              <a:cs typeface="Inter"/>
              <a:sym typeface="Inter"/>
            </a:endParaRPr>
          </a:p>
        </p:txBody>
      </p:sp>
      <p:sp>
        <p:nvSpPr>
          <p:cNvPr id="802" name="Google Shape;802;g3125dd3a63e_0_203"/>
          <p:cNvSpPr/>
          <p:nvPr/>
        </p:nvSpPr>
        <p:spPr>
          <a:xfrm>
            <a:off x="573050" y="606728"/>
            <a:ext cx="7986300" cy="1239300"/>
          </a:xfrm>
          <a:prstGeom prst="roundRect">
            <a:avLst>
              <a:gd name="adj" fmla="val 16667"/>
            </a:avLst>
          </a:prstGeom>
          <a:solidFill>
            <a:srgbClr val="CFE2F3"/>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1100"/>
              <a:buFont typeface="Arial"/>
              <a:buNone/>
            </a:pPr>
            <a:r>
              <a:rPr lang="en" sz="1500" i="0" u="none" strike="noStrike" cap="none">
                <a:solidFill>
                  <a:schemeClr val="dk1"/>
                </a:solidFill>
                <a:latin typeface="Inter"/>
                <a:ea typeface="Inter"/>
                <a:cs typeface="Inter"/>
                <a:sym typeface="Inter"/>
              </a:rPr>
              <a:t>Sa</a:t>
            </a:r>
            <a:r>
              <a:rPr lang="en" sz="1500">
                <a:solidFill>
                  <a:schemeClr val="dk1"/>
                </a:solidFill>
                <a:latin typeface="Inter"/>
                <a:ea typeface="Inter"/>
                <a:cs typeface="Inter"/>
                <a:sym typeface="Inter"/>
              </a:rPr>
              <a:t>tgas</a:t>
            </a:r>
            <a:r>
              <a:rPr lang="en" sz="1500" i="0" u="none" strike="noStrike" cap="none">
                <a:solidFill>
                  <a:schemeClr val="dk1"/>
                </a:solidFill>
                <a:latin typeface="Inter"/>
                <a:ea typeface="Inter"/>
                <a:cs typeface="Inter"/>
                <a:sym typeface="Inter"/>
              </a:rPr>
              <a:t> telah memiliki keterangan dan bukti yang cukup dari hasil pemeriksaan </a:t>
            </a:r>
            <a:r>
              <a:rPr lang="en" sz="1500">
                <a:solidFill>
                  <a:schemeClr val="dk1"/>
                </a:solidFill>
                <a:latin typeface="Inter"/>
                <a:ea typeface="Inter"/>
                <a:cs typeface="Inter"/>
                <a:sym typeface="Inter"/>
              </a:rPr>
              <a:t>para pihak dan telah dituangkan dalam LHP (Laporan Hasil Pemeriksaan). Penyusunan kesimpulan dan rekomendasi dimulai </a:t>
            </a:r>
            <a:r>
              <a:rPr lang="en" sz="1500" b="1">
                <a:solidFill>
                  <a:schemeClr val="dk1"/>
                </a:solidFill>
                <a:latin typeface="Inter"/>
                <a:ea typeface="Inter"/>
                <a:cs typeface="Inter"/>
                <a:sym typeface="Inter"/>
              </a:rPr>
              <a:t>paling lambat 3 hari kerja setelah tahap pemeriksaan selesai</a:t>
            </a:r>
            <a:r>
              <a:rPr lang="en" sz="1500">
                <a:solidFill>
                  <a:schemeClr val="dk1"/>
                </a:solidFill>
                <a:latin typeface="Inter"/>
                <a:ea typeface="Inter"/>
                <a:cs typeface="Inter"/>
                <a:sym typeface="Inter"/>
              </a:rPr>
              <a:t> dan dilaksanakan </a:t>
            </a:r>
            <a:r>
              <a:rPr lang="en" sz="1500" i="0" u="none" strike="noStrike" cap="none">
                <a:solidFill>
                  <a:schemeClr val="dk1"/>
                </a:solidFill>
                <a:latin typeface="Inter"/>
                <a:ea typeface="Inter"/>
                <a:cs typeface="Inter"/>
                <a:sym typeface="Inter"/>
              </a:rPr>
              <a:t>dalam kurun </a:t>
            </a:r>
            <a:r>
              <a:rPr lang="en" sz="1500" b="1" i="0" u="none" strike="noStrike" cap="none">
                <a:solidFill>
                  <a:schemeClr val="dk1"/>
                </a:solidFill>
                <a:latin typeface="Inter"/>
                <a:ea typeface="Inter"/>
                <a:cs typeface="Inter"/>
                <a:sym typeface="Inter"/>
              </a:rPr>
              <a:t>waktu palin</a:t>
            </a:r>
            <a:r>
              <a:rPr lang="en" sz="1500" b="1">
                <a:solidFill>
                  <a:schemeClr val="dk1"/>
                </a:solidFill>
                <a:latin typeface="Inter"/>
                <a:ea typeface="Inter"/>
                <a:cs typeface="Inter"/>
                <a:sym typeface="Inter"/>
              </a:rPr>
              <a:t>g lama 7</a:t>
            </a:r>
            <a:r>
              <a:rPr lang="en" sz="1500" b="1" i="0" u="none" strike="noStrike" cap="none">
                <a:solidFill>
                  <a:schemeClr val="dk1"/>
                </a:solidFill>
                <a:latin typeface="Inter"/>
                <a:ea typeface="Inter"/>
                <a:cs typeface="Inter"/>
                <a:sym typeface="Inter"/>
              </a:rPr>
              <a:t> hari kerja</a:t>
            </a:r>
            <a:r>
              <a:rPr lang="en" sz="1500">
                <a:solidFill>
                  <a:schemeClr val="dk1"/>
                </a:solidFill>
                <a:latin typeface="Inter"/>
                <a:ea typeface="Inter"/>
                <a:cs typeface="Inter"/>
                <a:sym typeface="Inter"/>
              </a:rPr>
              <a:t>.</a:t>
            </a:r>
            <a:endParaRPr sz="1500" i="0" u="none" strike="noStrike" cap="none">
              <a:solidFill>
                <a:schemeClr val="dk1"/>
              </a:solidFill>
              <a:latin typeface="Inter"/>
              <a:ea typeface="Inter"/>
              <a:cs typeface="Inter"/>
              <a:sym typeface="Inter"/>
            </a:endParaRPr>
          </a:p>
        </p:txBody>
      </p:sp>
      <p:grpSp>
        <p:nvGrpSpPr>
          <p:cNvPr id="803" name="Google Shape;803;g3125dd3a63e_0_203"/>
          <p:cNvGrpSpPr/>
          <p:nvPr/>
        </p:nvGrpSpPr>
        <p:grpSpPr>
          <a:xfrm>
            <a:off x="939150" y="1956348"/>
            <a:ext cx="7216500" cy="2703602"/>
            <a:chOff x="2225050" y="2229300"/>
            <a:chExt cx="7216500" cy="2585200"/>
          </a:xfrm>
        </p:grpSpPr>
        <p:sp>
          <p:nvSpPr>
            <p:cNvPr id="804" name="Google Shape;804;g3125dd3a63e_0_203"/>
            <p:cNvSpPr/>
            <p:nvPr/>
          </p:nvSpPr>
          <p:spPr>
            <a:xfrm>
              <a:off x="4095550" y="2229300"/>
              <a:ext cx="5346000" cy="1308900"/>
            </a:xfrm>
            <a:prstGeom prst="roundRect">
              <a:avLst>
                <a:gd name="adj" fmla="val 16667"/>
              </a:avLst>
            </a:prstGeom>
            <a:solidFill>
              <a:srgbClr val="FFE59A"/>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en" sz="1050" i="0" u="none" strike="noStrike" cap="none">
                  <a:solidFill>
                    <a:schemeClr val="dk1"/>
                  </a:solidFill>
                  <a:latin typeface="Inter"/>
                  <a:ea typeface="Inter"/>
                  <a:cs typeface="Inter"/>
                  <a:sym typeface="Inter"/>
                </a:rPr>
                <a:t>Jika terjadi kekerasan perlu melanjutkan ke:</a:t>
              </a:r>
              <a:endParaRPr sz="1050">
                <a:solidFill>
                  <a:schemeClr val="dk1"/>
                </a:solidFill>
                <a:latin typeface="Inter"/>
                <a:ea typeface="Inter"/>
                <a:cs typeface="Inter"/>
                <a:sym typeface="Inter"/>
              </a:endParaRPr>
            </a:p>
            <a:p>
              <a:pPr marL="171450" marR="0" lvl="0" indent="-123825" algn="l" rtl="0">
                <a:lnSpc>
                  <a:spcPct val="115000"/>
                </a:lnSpc>
                <a:spcBef>
                  <a:spcPts val="0"/>
                </a:spcBef>
                <a:spcAft>
                  <a:spcPts val="0"/>
                </a:spcAft>
                <a:buClr>
                  <a:schemeClr val="dk1"/>
                </a:buClr>
                <a:buSzPts val="1050"/>
                <a:buFont typeface="Inter"/>
                <a:buAutoNum type="alphaLcPeriod"/>
              </a:pPr>
              <a:r>
                <a:rPr lang="en" sz="1050">
                  <a:solidFill>
                    <a:schemeClr val="dk1"/>
                  </a:solidFill>
                  <a:latin typeface="Inter"/>
                  <a:ea typeface="Inter"/>
                  <a:cs typeface="Inter"/>
                  <a:sym typeface="Inter"/>
                </a:rPr>
                <a:t>sanksi administratif</a:t>
              </a:r>
              <a:endParaRPr sz="1050">
                <a:solidFill>
                  <a:schemeClr val="dk1"/>
                </a:solidFill>
                <a:latin typeface="Inter"/>
                <a:ea typeface="Inter"/>
                <a:cs typeface="Inter"/>
                <a:sym typeface="Inter"/>
              </a:endParaRPr>
            </a:p>
            <a:p>
              <a:pPr marL="171450" marR="0" lvl="0" indent="-123825" algn="l" rtl="0">
                <a:lnSpc>
                  <a:spcPct val="115000"/>
                </a:lnSpc>
                <a:spcBef>
                  <a:spcPts val="0"/>
                </a:spcBef>
                <a:spcAft>
                  <a:spcPts val="0"/>
                </a:spcAft>
                <a:buClr>
                  <a:schemeClr val="dk1"/>
                </a:buClr>
                <a:buSzPts val="1050"/>
                <a:buFont typeface="Inter"/>
                <a:buAutoNum type="alphaLcPeriod"/>
              </a:pPr>
              <a:r>
                <a:rPr lang="en" sz="1050">
                  <a:solidFill>
                    <a:schemeClr val="dk1"/>
                  </a:solidFill>
                  <a:latin typeface="Inter"/>
                  <a:ea typeface="Inter"/>
                  <a:cs typeface="Inter"/>
                  <a:sym typeface="Inter"/>
                </a:rPr>
                <a:t>pendampingan, pelindungan, dan/atau </a:t>
              </a:r>
              <a:r>
                <a:rPr lang="en" sz="1050" i="0" u="none" strike="noStrike" cap="none">
                  <a:solidFill>
                    <a:schemeClr val="dk1"/>
                  </a:solidFill>
                  <a:latin typeface="Inter"/>
                  <a:ea typeface="Inter"/>
                  <a:cs typeface="Inter"/>
                  <a:sym typeface="Inter"/>
                </a:rPr>
                <a:t>pemulihan korban/saksi</a:t>
              </a:r>
              <a:endParaRPr sz="1050">
                <a:solidFill>
                  <a:schemeClr val="dk1"/>
                </a:solidFill>
                <a:latin typeface="Inter"/>
                <a:ea typeface="Inter"/>
                <a:cs typeface="Inter"/>
                <a:sym typeface="Inter"/>
              </a:endParaRPr>
            </a:p>
            <a:p>
              <a:pPr marL="171450" marR="0" lvl="0" indent="-123825" algn="l" rtl="0">
                <a:lnSpc>
                  <a:spcPct val="115000"/>
                </a:lnSpc>
                <a:spcBef>
                  <a:spcPts val="0"/>
                </a:spcBef>
                <a:spcAft>
                  <a:spcPts val="0"/>
                </a:spcAft>
                <a:buClr>
                  <a:schemeClr val="dk1"/>
                </a:buClr>
                <a:buSzPts val="1050"/>
                <a:buFont typeface="Inter"/>
                <a:buAutoNum type="alphaLcPeriod"/>
              </a:pPr>
              <a:r>
                <a:rPr lang="en" sz="1050" i="0" u="none" strike="noStrike" cap="none">
                  <a:solidFill>
                    <a:schemeClr val="dk1"/>
                  </a:solidFill>
                  <a:latin typeface="Inter"/>
                  <a:ea typeface="Inter"/>
                  <a:cs typeface="Inter"/>
                  <a:sym typeface="Inter"/>
                </a:rPr>
                <a:t>tindak lanjut keberlanjutan pendidikan</a:t>
              </a:r>
              <a:endParaRPr sz="1050" i="0" u="none" strike="noStrike" cap="none">
                <a:solidFill>
                  <a:schemeClr val="dk1"/>
                </a:solidFill>
                <a:latin typeface="Inter"/>
                <a:ea typeface="Inter"/>
                <a:cs typeface="Inter"/>
                <a:sym typeface="Inter"/>
              </a:endParaRPr>
            </a:p>
            <a:p>
              <a:pPr marL="171450" marR="0" lvl="0" indent="-123825" algn="l" rtl="0">
                <a:lnSpc>
                  <a:spcPct val="115000"/>
                </a:lnSpc>
                <a:spcBef>
                  <a:spcPts val="0"/>
                </a:spcBef>
                <a:spcAft>
                  <a:spcPts val="0"/>
                </a:spcAft>
                <a:buClr>
                  <a:schemeClr val="dk1"/>
                </a:buClr>
                <a:buSzPts val="1050"/>
                <a:buFont typeface="Inter"/>
                <a:buAutoNum type="alphaLcPeriod"/>
              </a:pPr>
              <a:r>
                <a:rPr lang="en" sz="1050">
                  <a:solidFill>
                    <a:schemeClr val="dk1"/>
                  </a:solidFill>
                  <a:latin typeface="Inter"/>
                  <a:ea typeface="Inter"/>
                  <a:cs typeface="Inter"/>
                  <a:sym typeface="Inter"/>
                </a:rPr>
                <a:t>pencegahan keberulangan dgn terlapor mengikuti program konseling yang ditunjuk satgas (hanya sanksi ringan dan sedang)</a:t>
              </a:r>
              <a:endParaRPr sz="1050">
                <a:solidFill>
                  <a:schemeClr val="dk1"/>
                </a:solidFill>
                <a:latin typeface="Inter"/>
                <a:ea typeface="Inter"/>
                <a:cs typeface="Inter"/>
                <a:sym typeface="Inter"/>
              </a:endParaRPr>
            </a:p>
            <a:p>
              <a:pPr marL="171450" marR="0" lvl="0" indent="-123825" algn="l" rtl="0">
                <a:lnSpc>
                  <a:spcPct val="115000"/>
                </a:lnSpc>
                <a:spcBef>
                  <a:spcPts val="0"/>
                </a:spcBef>
                <a:spcAft>
                  <a:spcPts val="0"/>
                </a:spcAft>
                <a:buClr>
                  <a:schemeClr val="dk1"/>
                </a:buClr>
                <a:buSzPts val="1050"/>
                <a:buFont typeface="Inter"/>
                <a:buAutoNum type="alphaLcPeriod"/>
              </a:pPr>
              <a:r>
                <a:rPr lang="en" sz="1050">
                  <a:solidFill>
                    <a:schemeClr val="dk1"/>
                  </a:solidFill>
                  <a:latin typeface="Inter"/>
                  <a:ea typeface="Inter"/>
                  <a:cs typeface="Inter"/>
                  <a:sym typeface="Inter"/>
                </a:rPr>
                <a:t>pembatasan kebijakan yg mengandung kekerasan </a:t>
              </a:r>
              <a:endParaRPr sz="1050">
                <a:solidFill>
                  <a:schemeClr val="dk1"/>
                </a:solidFill>
                <a:latin typeface="Inter"/>
                <a:ea typeface="Inter"/>
                <a:cs typeface="Inter"/>
                <a:sym typeface="Inter"/>
              </a:endParaRPr>
            </a:p>
          </p:txBody>
        </p:sp>
        <p:sp>
          <p:nvSpPr>
            <p:cNvPr id="805" name="Google Shape;805;g3125dd3a63e_0_203"/>
            <p:cNvSpPr/>
            <p:nvPr/>
          </p:nvSpPr>
          <p:spPr>
            <a:xfrm>
              <a:off x="4095550" y="3664575"/>
              <a:ext cx="5346000" cy="1091400"/>
            </a:xfrm>
            <a:prstGeom prst="roundRect">
              <a:avLst>
                <a:gd name="adj" fmla="val 16667"/>
              </a:avLst>
            </a:prstGeom>
            <a:solidFill>
              <a:srgbClr val="FFE59A"/>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15000"/>
                </a:lnSpc>
                <a:spcBef>
                  <a:spcPts val="0"/>
                </a:spcBef>
                <a:spcAft>
                  <a:spcPts val="0"/>
                </a:spcAft>
                <a:buClr>
                  <a:srgbClr val="000000"/>
                </a:buClr>
                <a:buSzPts val="1100"/>
                <a:buFont typeface="Arial"/>
                <a:buNone/>
              </a:pPr>
              <a:r>
                <a:rPr lang="en" sz="1100" i="0" u="none" strike="noStrike" cap="none">
                  <a:solidFill>
                    <a:schemeClr val="dk1"/>
                  </a:solidFill>
                  <a:latin typeface="Inter"/>
                  <a:ea typeface="Inter"/>
                  <a:cs typeface="Inter"/>
                  <a:sym typeface="Inter"/>
                </a:rPr>
                <a:t>Jika kekerasan tidak terjadi, perlu </a:t>
              </a:r>
              <a:r>
                <a:rPr lang="en" sz="1100">
                  <a:solidFill>
                    <a:schemeClr val="dk1"/>
                  </a:solidFill>
                  <a:latin typeface="Inter"/>
                  <a:ea typeface="Inter"/>
                  <a:cs typeface="Inter"/>
                  <a:sym typeface="Inter"/>
                </a:rPr>
                <a:t>melanjutkan:</a:t>
              </a:r>
              <a:endParaRPr sz="1100">
                <a:solidFill>
                  <a:schemeClr val="dk1"/>
                </a:solidFill>
                <a:latin typeface="Inter"/>
                <a:ea typeface="Inter"/>
                <a:cs typeface="Inter"/>
                <a:sym typeface="Inter"/>
              </a:endParaRPr>
            </a:p>
            <a:p>
              <a:pPr marL="171450" marR="0" lvl="0" indent="-127000" algn="just" rtl="0">
                <a:lnSpc>
                  <a:spcPct val="115000"/>
                </a:lnSpc>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pemulihan nama baik terlapor</a:t>
              </a:r>
              <a:endParaRPr sz="1100">
                <a:solidFill>
                  <a:schemeClr val="dk1"/>
                </a:solidFill>
                <a:latin typeface="Inter"/>
                <a:ea typeface="Inter"/>
                <a:cs typeface="Inter"/>
                <a:sym typeface="Inter"/>
              </a:endParaRPr>
            </a:p>
            <a:p>
              <a:pPr marL="171450" marR="0" lvl="0" indent="-127000" algn="just" rtl="0">
                <a:lnSpc>
                  <a:spcPct val="115000"/>
                </a:lnSpc>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t</a:t>
              </a:r>
              <a:r>
                <a:rPr lang="en" sz="1100" i="0" u="none" strike="noStrike" cap="none">
                  <a:solidFill>
                    <a:schemeClr val="dk1"/>
                  </a:solidFill>
                  <a:latin typeface="Inter"/>
                  <a:ea typeface="Inter"/>
                  <a:cs typeface="Inter"/>
                  <a:sym typeface="Inter"/>
                </a:rPr>
                <a:t>indak lanjut keberlanjutan layanan pendidikan dan/atau pekerjaan bagi terlapor</a:t>
              </a:r>
              <a:endParaRPr sz="1100">
                <a:solidFill>
                  <a:schemeClr val="dk1"/>
                </a:solidFill>
                <a:latin typeface="Inter"/>
                <a:ea typeface="Inter"/>
                <a:cs typeface="Inter"/>
                <a:sym typeface="Inter"/>
              </a:endParaRPr>
            </a:p>
            <a:p>
              <a:pPr marL="171450" marR="0" lvl="0" indent="-127000" algn="just" rtl="0">
                <a:lnSpc>
                  <a:spcPct val="115000"/>
                </a:lnSpc>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Pemulihan psikis terlapor</a:t>
              </a:r>
              <a:endParaRPr sz="1100">
                <a:solidFill>
                  <a:schemeClr val="dk1"/>
                </a:solidFill>
                <a:latin typeface="Inter"/>
                <a:ea typeface="Inter"/>
                <a:cs typeface="Inter"/>
                <a:sym typeface="Inter"/>
              </a:endParaRPr>
            </a:p>
          </p:txBody>
        </p:sp>
        <p:sp>
          <p:nvSpPr>
            <p:cNvPr id="806" name="Google Shape;806;g3125dd3a63e_0_203"/>
            <p:cNvSpPr/>
            <p:nvPr/>
          </p:nvSpPr>
          <p:spPr>
            <a:xfrm>
              <a:off x="2225050" y="2351500"/>
              <a:ext cx="1757700" cy="1091400"/>
            </a:xfrm>
            <a:prstGeom prst="rightArrow">
              <a:avLst>
                <a:gd name="adj1" fmla="val 50000"/>
                <a:gd name="adj2" fmla="val 50000"/>
              </a:avLst>
            </a:prstGeom>
            <a:solidFill>
              <a:srgbClr val="FFE59A"/>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Inter"/>
                  <a:ea typeface="Inter"/>
                  <a:cs typeface="Inter"/>
                  <a:sym typeface="Inter"/>
                </a:rPr>
                <a:t>Terbukti terjadi Kekerasan</a:t>
              </a:r>
              <a:endParaRPr sz="1100" b="1" i="0" u="none" strike="noStrike" cap="none">
                <a:solidFill>
                  <a:srgbClr val="000000"/>
                </a:solidFill>
                <a:latin typeface="Inter"/>
                <a:ea typeface="Inter"/>
                <a:cs typeface="Inter"/>
                <a:sym typeface="Inter"/>
              </a:endParaRPr>
            </a:p>
          </p:txBody>
        </p:sp>
        <p:sp>
          <p:nvSpPr>
            <p:cNvPr id="807" name="Google Shape;807;g3125dd3a63e_0_203"/>
            <p:cNvSpPr/>
            <p:nvPr/>
          </p:nvSpPr>
          <p:spPr>
            <a:xfrm>
              <a:off x="2225175" y="3723100"/>
              <a:ext cx="1757700" cy="1091400"/>
            </a:xfrm>
            <a:prstGeom prst="rightArrow">
              <a:avLst>
                <a:gd name="adj1" fmla="val 50000"/>
                <a:gd name="adj2" fmla="val 50000"/>
              </a:avLst>
            </a:prstGeom>
            <a:solidFill>
              <a:srgbClr val="FFE59A"/>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Inter"/>
                  <a:ea typeface="Inter"/>
                  <a:cs typeface="Inter"/>
                  <a:sym typeface="Inter"/>
                </a:rPr>
                <a:t>Tidak Terbukti terjadi Kekerasan</a:t>
              </a:r>
              <a:endParaRPr sz="1100" b="1" i="0" u="none" strike="noStrike" cap="none">
                <a:solidFill>
                  <a:srgbClr val="000000"/>
                </a:solidFill>
                <a:latin typeface="Inter"/>
                <a:ea typeface="Inter"/>
                <a:cs typeface="Inter"/>
                <a:sym typeface="Inter"/>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g3125dd3a63e_0_216"/>
          <p:cNvSpPr txBox="1">
            <a:spLocks noGrp="1"/>
          </p:cNvSpPr>
          <p:nvPr>
            <p:ph type="sldNum" idx="12"/>
          </p:nvPr>
        </p:nvSpPr>
        <p:spPr>
          <a:xfrm>
            <a:off x="8499866" y="4851234"/>
            <a:ext cx="594300" cy="1848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t>47</a:t>
            </a:fld>
            <a:endParaRPr/>
          </a:p>
        </p:txBody>
      </p:sp>
      <p:sp>
        <p:nvSpPr>
          <p:cNvPr id="813" name="Google Shape;813;g3125dd3a63e_0_216"/>
          <p:cNvSpPr txBox="1">
            <a:spLocks noGrp="1"/>
          </p:cNvSpPr>
          <p:nvPr>
            <p:ph type="body" idx="1"/>
          </p:nvPr>
        </p:nvSpPr>
        <p:spPr>
          <a:xfrm>
            <a:off x="182879" y="4851400"/>
            <a:ext cx="2703300" cy="184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814" name="Google Shape;814;g3125dd3a63e_0_216"/>
          <p:cNvSpPr txBox="1"/>
          <p:nvPr/>
        </p:nvSpPr>
        <p:spPr>
          <a:xfrm>
            <a:off x="0" y="54300"/>
            <a:ext cx="9144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800" b="1">
                <a:solidFill>
                  <a:srgbClr val="002060"/>
                </a:solidFill>
                <a:latin typeface="Inter"/>
                <a:ea typeface="Inter"/>
                <a:cs typeface="Inter"/>
                <a:sym typeface="Inter"/>
              </a:rPr>
              <a:t>Tindak Lanjut Kesimpulan dan Rekomendasi</a:t>
            </a:r>
            <a:endParaRPr sz="1800" b="1" i="0" u="none" strike="noStrike" cap="none">
              <a:solidFill>
                <a:srgbClr val="002060"/>
              </a:solidFill>
              <a:latin typeface="Inter"/>
              <a:ea typeface="Inter"/>
              <a:cs typeface="Inter"/>
              <a:sym typeface="Inter"/>
            </a:endParaRPr>
          </a:p>
        </p:txBody>
      </p:sp>
      <p:sp>
        <p:nvSpPr>
          <p:cNvPr id="815" name="Google Shape;815;g3125dd3a63e_0_216"/>
          <p:cNvSpPr/>
          <p:nvPr/>
        </p:nvSpPr>
        <p:spPr>
          <a:xfrm>
            <a:off x="1333675" y="1003192"/>
            <a:ext cx="7300500" cy="1193100"/>
          </a:xfrm>
          <a:prstGeom prst="roundRect">
            <a:avLst>
              <a:gd name="adj" fmla="val 16667"/>
            </a:avLst>
          </a:prstGeom>
          <a:solidFill>
            <a:srgbClr val="CFE2F3"/>
          </a:solid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dk1"/>
              </a:buClr>
              <a:buSzPts val="1100"/>
              <a:buFont typeface="Arial"/>
              <a:buNone/>
            </a:pPr>
            <a:r>
              <a:rPr lang="en" sz="2000">
                <a:solidFill>
                  <a:schemeClr val="dk1"/>
                </a:solidFill>
                <a:latin typeface="Inter"/>
                <a:ea typeface="Inter"/>
                <a:cs typeface="Inter"/>
                <a:sym typeface="Inter"/>
              </a:rPr>
              <a:t>Pemimpin PT menerbitkan </a:t>
            </a:r>
            <a:r>
              <a:rPr lang="en" sz="2000" b="1" u="sng">
                <a:solidFill>
                  <a:schemeClr val="dk1"/>
                </a:solidFill>
                <a:latin typeface="Inter"/>
                <a:ea typeface="Inter"/>
                <a:cs typeface="Inter"/>
                <a:sym typeface="Inter"/>
              </a:rPr>
              <a:t>surat keputusan</a:t>
            </a:r>
            <a:r>
              <a:rPr lang="en" sz="2000" b="1">
                <a:solidFill>
                  <a:schemeClr val="dk1"/>
                </a:solidFill>
                <a:latin typeface="Inter"/>
                <a:ea typeface="Inter"/>
                <a:cs typeface="Inter"/>
                <a:sym typeface="Inter"/>
              </a:rPr>
              <a:t> paling lama 5 hari kerja setelah menerima dokumen kesimpulan dan  rekomendasi dari satgas.</a:t>
            </a:r>
            <a:endParaRPr sz="900" b="0" i="0" u="none" strike="noStrike" cap="none">
              <a:solidFill>
                <a:schemeClr val="dk1"/>
              </a:solidFill>
              <a:latin typeface="Inter"/>
              <a:ea typeface="Inter"/>
              <a:cs typeface="Inter"/>
              <a:sym typeface="Inter"/>
            </a:endParaRPr>
          </a:p>
        </p:txBody>
      </p:sp>
      <p:sp>
        <p:nvSpPr>
          <p:cNvPr id="816" name="Google Shape;816;g3125dd3a63e_0_216"/>
          <p:cNvSpPr/>
          <p:nvPr/>
        </p:nvSpPr>
        <p:spPr>
          <a:xfrm>
            <a:off x="1333675" y="2585317"/>
            <a:ext cx="7300500" cy="1193100"/>
          </a:xfrm>
          <a:prstGeom prst="roundRect">
            <a:avLst>
              <a:gd name="adj" fmla="val 16667"/>
            </a:avLst>
          </a:prstGeom>
          <a:solidFill>
            <a:srgbClr val="CFE2F3"/>
          </a:solid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dk1"/>
              </a:buClr>
              <a:buSzPts val="1100"/>
              <a:buFont typeface="Arial"/>
              <a:buNone/>
            </a:pPr>
            <a:endParaRPr sz="2100">
              <a:solidFill>
                <a:schemeClr val="dk1"/>
              </a:solidFill>
              <a:latin typeface="Inter"/>
              <a:ea typeface="Inter"/>
              <a:cs typeface="Inter"/>
              <a:sym typeface="Inter"/>
            </a:endParaRPr>
          </a:p>
          <a:p>
            <a:pPr marL="0" lvl="0" indent="0" algn="just" rtl="0">
              <a:spcBef>
                <a:spcPts val="0"/>
              </a:spcBef>
              <a:spcAft>
                <a:spcPts val="0"/>
              </a:spcAft>
              <a:buClr>
                <a:schemeClr val="dk1"/>
              </a:buClr>
              <a:buSzPts val="1100"/>
              <a:buFont typeface="Arial"/>
              <a:buNone/>
            </a:pPr>
            <a:r>
              <a:rPr lang="en" sz="2000">
                <a:solidFill>
                  <a:schemeClr val="dk1"/>
                </a:solidFill>
                <a:latin typeface="Inter"/>
                <a:ea typeface="Inter"/>
                <a:cs typeface="Inter"/>
                <a:sym typeface="Inter"/>
              </a:rPr>
              <a:t>Untuk </a:t>
            </a:r>
            <a:r>
              <a:rPr lang="en" sz="2000" b="1">
                <a:solidFill>
                  <a:schemeClr val="dk1"/>
                </a:solidFill>
                <a:latin typeface="Inter"/>
                <a:ea typeface="Inter"/>
                <a:cs typeface="Inter"/>
                <a:sym typeface="Inter"/>
              </a:rPr>
              <a:t>pelaku berstatus ASN</a:t>
            </a:r>
            <a:r>
              <a:rPr lang="en" sz="2000">
                <a:solidFill>
                  <a:schemeClr val="dk1"/>
                </a:solidFill>
                <a:latin typeface="Inter"/>
                <a:ea typeface="Inter"/>
                <a:cs typeface="Inter"/>
                <a:sym typeface="Inter"/>
              </a:rPr>
              <a:t>, prosedur akan dilanjutkan sesuai dengan ketentuan peraturan perundang-undangan. </a:t>
            </a:r>
            <a:endParaRPr sz="2000" b="1" u="sng">
              <a:solidFill>
                <a:schemeClr val="dk1"/>
              </a:solidFill>
              <a:latin typeface="Inter"/>
              <a:ea typeface="Inter"/>
              <a:cs typeface="Inter"/>
              <a:sym typeface="Inter"/>
            </a:endParaRPr>
          </a:p>
          <a:p>
            <a:pPr marL="0" lvl="0" indent="0" algn="just" rtl="0">
              <a:spcBef>
                <a:spcPts val="0"/>
              </a:spcBef>
              <a:spcAft>
                <a:spcPts val="0"/>
              </a:spcAft>
              <a:buClr>
                <a:schemeClr val="dk1"/>
              </a:buClr>
              <a:buSzPts val="1100"/>
              <a:buFont typeface="Arial"/>
              <a:buNone/>
            </a:pPr>
            <a:endParaRPr sz="2100" b="1">
              <a:solidFill>
                <a:schemeClr val="dk1"/>
              </a:solidFill>
              <a:latin typeface="Inter"/>
              <a:ea typeface="Inter"/>
              <a:cs typeface="Inter"/>
              <a:sym typeface="Inter"/>
            </a:endParaRPr>
          </a:p>
        </p:txBody>
      </p:sp>
      <p:grpSp>
        <p:nvGrpSpPr>
          <p:cNvPr id="817" name="Google Shape;817;g3125dd3a63e_0_216"/>
          <p:cNvGrpSpPr/>
          <p:nvPr/>
        </p:nvGrpSpPr>
        <p:grpSpPr>
          <a:xfrm>
            <a:off x="541194" y="1206667"/>
            <a:ext cx="526742" cy="572682"/>
            <a:chOff x="3998616" y="4837844"/>
            <a:chExt cx="572048" cy="572453"/>
          </a:xfrm>
        </p:grpSpPr>
        <p:sp>
          <p:nvSpPr>
            <p:cNvPr id="818" name="Google Shape;818;g3125dd3a63e_0_216"/>
            <p:cNvSpPr/>
            <p:nvPr/>
          </p:nvSpPr>
          <p:spPr>
            <a:xfrm>
              <a:off x="4128443" y="4837844"/>
              <a:ext cx="312800" cy="312800"/>
            </a:xfrm>
            <a:custGeom>
              <a:avLst/>
              <a:gdLst/>
              <a:ahLst/>
              <a:cxnLst/>
              <a:rect l="l" t="t" r="r" b="b"/>
              <a:pathLst>
                <a:path w="312800" h="312800" extrusionOk="0">
                  <a:moveTo>
                    <a:pt x="312497" y="156705"/>
                  </a:moveTo>
                  <a:cubicBezTo>
                    <a:pt x="312497" y="242746"/>
                    <a:pt x="242746" y="312497"/>
                    <a:pt x="156705" y="312497"/>
                  </a:cubicBezTo>
                  <a:cubicBezTo>
                    <a:pt x="70663" y="312497"/>
                    <a:pt x="913" y="242746"/>
                    <a:pt x="913" y="156705"/>
                  </a:cubicBezTo>
                  <a:cubicBezTo>
                    <a:pt x="913" y="70663"/>
                    <a:pt x="70663" y="913"/>
                    <a:pt x="156705" y="913"/>
                  </a:cubicBezTo>
                  <a:cubicBezTo>
                    <a:pt x="242746" y="913"/>
                    <a:pt x="312497" y="70663"/>
                    <a:pt x="312497" y="156705"/>
                  </a:cubicBezTo>
                  <a:close/>
                </a:path>
              </a:pathLst>
            </a:custGeom>
            <a:solidFill>
              <a:srgbClr val="1735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9" name="Google Shape;819;g3125dd3a63e_0_216"/>
            <p:cNvSpPr/>
            <p:nvPr/>
          </p:nvSpPr>
          <p:spPr>
            <a:xfrm>
              <a:off x="3998616" y="5175393"/>
              <a:ext cx="572048" cy="234904"/>
            </a:xfrm>
            <a:custGeom>
              <a:avLst/>
              <a:gdLst/>
              <a:ahLst/>
              <a:cxnLst/>
              <a:rect l="l" t="t" r="r" b="b"/>
              <a:pathLst>
                <a:path w="572048" h="234904" extrusionOk="0">
                  <a:moveTo>
                    <a:pt x="508250" y="59463"/>
                  </a:moveTo>
                  <a:cubicBezTo>
                    <a:pt x="483704" y="46873"/>
                    <a:pt x="444604" y="29212"/>
                    <a:pt x="397847" y="16597"/>
                  </a:cubicBezTo>
                  <a:cubicBezTo>
                    <a:pt x="391356" y="14771"/>
                    <a:pt x="384510" y="18385"/>
                    <a:pt x="382252" y="24749"/>
                  </a:cubicBezTo>
                  <a:lnTo>
                    <a:pt x="329038" y="173206"/>
                  </a:lnTo>
                  <a:lnTo>
                    <a:pt x="312927" y="92629"/>
                  </a:lnTo>
                  <a:lnTo>
                    <a:pt x="337803" y="18004"/>
                  </a:lnTo>
                  <a:cubicBezTo>
                    <a:pt x="339121" y="14048"/>
                    <a:pt x="338463" y="9687"/>
                    <a:pt x="336003" y="6301"/>
                  </a:cubicBezTo>
                  <a:cubicBezTo>
                    <a:pt x="333569" y="2916"/>
                    <a:pt x="329664" y="913"/>
                    <a:pt x="325480" y="913"/>
                  </a:cubicBezTo>
                  <a:lnTo>
                    <a:pt x="247584" y="913"/>
                  </a:lnTo>
                  <a:cubicBezTo>
                    <a:pt x="243399" y="913"/>
                    <a:pt x="239495" y="2916"/>
                    <a:pt x="237060" y="6301"/>
                  </a:cubicBezTo>
                  <a:cubicBezTo>
                    <a:pt x="234601" y="9686"/>
                    <a:pt x="233941" y="14048"/>
                    <a:pt x="235260" y="18004"/>
                  </a:cubicBezTo>
                  <a:lnTo>
                    <a:pt x="260136" y="92629"/>
                  </a:lnTo>
                  <a:lnTo>
                    <a:pt x="244025" y="173206"/>
                  </a:lnTo>
                  <a:lnTo>
                    <a:pt x="190811" y="24749"/>
                  </a:lnTo>
                  <a:cubicBezTo>
                    <a:pt x="188554" y="18385"/>
                    <a:pt x="181682" y="14783"/>
                    <a:pt x="175216" y="16597"/>
                  </a:cubicBezTo>
                  <a:cubicBezTo>
                    <a:pt x="128458" y="29212"/>
                    <a:pt x="89358" y="46873"/>
                    <a:pt x="64813" y="59463"/>
                  </a:cubicBezTo>
                  <a:cubicBezTo>
                    <a:pt x="25407" y="79697"/>
                    <a:pt x="913" y="119634"/>
                    <a:pt x="913" y="163665"/>
                  </a:cubicBezTo>
                  <a:lnTo>
                    <a:pt x="913" y="182671"/>
                  </a:lnTo>
                  <a:cubicBezTo>
                    <a:pt x="913" y="211311"/>
                    <a:pt x="24216" y="234602"/>
                    <a:pt x="52844" y="234602"/>
                  </a:cubicBezTo>
                  <a:lnTo>
                    <a:pt x="247584" y="234602"/>
                  </a:lnTo>
                  <a:lnTo>
                    <a:pt x="325480" y="234602"/>
                  </a:lnTo>
                  <a:lnTo>
                    <a:pt x="520219" y="234602"/>
                  </a:lnTo>
                  <a:cubicBezTo>
                    <a:pt x="548847" y="234602"/>
                    <a:pt x="572150" y="211312"/>
                    <a:pt x="572150" y="182671"/>
                  </a:cubicBezTo>
                  <a:lnTo>
                    <a:pt x="572150" y="163665"/>
                  </a:lnTo>
                  <a:cubicBezTo>
                    <a:pt x="572149" y="119634"/>
                    <a:pt x="547655" y="79697"/>
                    <a:pt x="508250" y="59463"/>
                  </a:cubicBezTo>
                  <a:close/>
                </a:path>
              </a:pathLst>
            </a:custGeom>
            <a:solidFill>
              <a:srgbClr val="1735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20" name="Google Shape;820;g3125dd3a63e_0_216"/>
          <p:cNvGrpSpPr/>
          <p:nvPr/>
        </p:nvGrpSpPr>
        <p:grpSpPr>
          <a:xfrm>
            <a:off x="490124" y="2895537"/>
            <a:ext cx="628883" cy="572657"/>
            <a:chOff x="7427271" y="3999109"/>
            <a:chExt cx="570830" cy="570830"/>
          </a:xfrm>
        </p:grpSpPr>
        <p:sp>
          <p:nvSpPr>
            <p:cNvPr id="821" name="Google Shape;821;g3125dd3a63e_0_216"/>
            <p:cNvSpPr/>
            <p:nvPr/>
          </p:nvSpPr>
          <p:spPr>
            <a:xfrm>
              <a:off x="7855394" y="4379662"/>
              <a:ext cx="95139" cy="95139"/>
            </a:xfrm>
            <a:custGeom>
              <a:avLst/>
              <a:gdLst/>
              <a:ahLst/>
              <a:cxnLst/>
              <a:rect l="l" t="t" r="r" b="b"/>
              <a:pathLst>
                <a:path w="95139" h="95139" extrusionOk="0">
                  <a:moveTo>
                    <a:pt x="95139" y="47570"/>
                  </a:moveTo>
                  <a:cubicBezTo>
                    <a:pt x="95139" y="73842"/>
                    <a:pt x="73842" y="95139"/>
                    <a:pt x="47570" y="95139"/>
                  </a:cubicBezTo>
                  <a:cubicBezTo>
                    <a:pt x="21298" y="95139"/>
                    <a:pt x="0" y="73842"/>
                    <a:pt x="0" y="47570"/>
                  </a:cubicBezTo>
                  <a:cubicBezTo>
                    <a:pt x="0" y="21298"/>
                    <a:pt x="21298" y="0"/>
                    <a:pt x="47570" y="0"/>
                  </a:cubicBezTo>
                  <a:cubicBezTo>
                    <a:pt x="73842" y="0"/>
                    <a:pt x="95139" y="21298"/>
                    <a:pt x="95139" y="47570"/>
                  </a:cubicBezTo>
                  <a:close/>
                </a:path>
              </a:pathLst>
            </a:custGeom>
            <a:solidFill>
              <a:srgbClr val="1735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2" name="Google Shape;822;g3125dd3a63e_0_216"/>
            <p:cNvSpPr/>
            <p:nvPr/>
          </p:nvSpPr>
          <p:spPr>
            <a:xfrm>
              <a:off x="7807825" y="4486693"/>
              <a:ext cx="190276" cy="83246"/>
            </a:xfrm>
            <a:custGeom>
              <a:avLst/>
              <a:gdLst/>
              <a:ahLst/>
              <a:cxnLst/>
              <a:rect l="l" t="t" r="r" b="b"/>
              <a:pathLst>
                <a:path w="190276" h="83246" extrusionOk="0">
                  <a:moveTo>
                    <a:pt x="166190" y="17525"/>
                  </a:moveTo>
                  <a:cubicBezTo>
                    <a:pt x="149559" y="9535"/>
                    <a:pt x="123753" y="0"/>
                    <a:pt x="95138" y="0"/>
                  </a:cubicBezTo>
                  <a:cubicBezTo>
                    <a:pt x="66523" y="0"/>
                    <a:pt x="40716" y="9535"/>
                    <a:pt x="24086" y="17525"/>
                  </a:cubicBezTo>
                  <a:cubicBezTo>
                    <a:pt x="9221" y="24680"/>
                    <a:pt x="0" y="38953"/>
                    <a:pt x="0" y="54770"/>
                  </a:cubicBezTo>
                  <a:lnTo>
                    <a:pt x="0" y="60205"/>
                  </a:lnTo>
                  <a:cubicBezTo>
                    <a:pt x="0" y="72910"/>
                    <a:pt x="10662" y="83247"/>
                    <a:pt x="23784" y="83247"/>
                  </a:cubicBezTo>
                  <a:lnTo>
                    <a:pt x="166492" y="83247"/>
                  </a:lnTo>
                  <a:cubicBezTo>
                    <a:pt x="179616" y="83247"/>
                    <a:pt x="190276" y="72910"/>
                    <a:pt x="190276" y="60205"/>
                  </a:cubicBezTo>
                  <a:lnTo>
                    <a:pt x="190276" y="54770"/>
                  </a:lnTo>
                  <a:cubicBezTo>
                    <a:pt x="190276" y="38953"/>
                    <a:pt x="181055" y="24680"/>
                    <a:pt x="166190" y="17525"/>
                  </a:cubicBezTo>
                  <a:close/>
                </a:path>
              </a:pathLst>
            </a:custGeom>
            <a:solidFill>
              <a:srgbClr val="1735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3" name="Google Shape;823;g3125dd3a63e_0_216"/>
            <p:cNvSpPr/>
            <p:nvPr/>
          </p:nvSpPr>
          <p:spPr>
            <a:xfrm>
              <a:off x="7474839" y="4379662"/>
              <a:ext cx="95139" cy="95139"/>
            </a:xfrm>
            <a:custGeom>
              <a:avLst/>
              <a:gdLst/>
              <a:ahLst/>
              <a:cxnLst/>
              <a:rect l="l" t="t" r="r" b="b"/>
              <a:pathLst>
                <a:path w="95139" h="95139" extrusionOk="0">
                  <a:moveTo>
                    <a:pt x="95139" y="47570"/>
                  </a:moveTo>
                  <a:cubicBezTo>
                    <a:pt x="95139" y="73842"/>
                    <a:pt x="73842" y="95139"/>
                    <a:pt x="47570" y="95139"/>
                  </a:cubicBezTo>
                  <a:cubicBezTo>
                    <a:pt x="21298" y="95139"/>
                    <a:pt x="0" y="73842"/>
                    <a:pt x="0" y="47570"/>
                  </a:cubicBezTo>
                  <a:cubicBezTo>
                    <a:pt x="0" y="21298"/>
                    <a:pt x="21298" y="0"/>
                    <a:pt x="47570" y="0"/>
                  </a:cubicBezTo>
                  <a:cubicBezTo>
                    <a:pt x="73842" y="0"/>
                    <a:pt x="95139" y="21298"/>
                    <a:pt x="95139" y="47570"/>
                  </a:cubicBezTo>
                  <a:close/>
                </a:path>
              </a:pathLst>
            </a:custGeom>
            <a:solidFill>
              <a:srgbClr val="1735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4" name="Google Shape;824;g3125dd3a63e_0_216"/>
            <p:cNvSpPr/>
            <p:nvPr/>
          </p:nvSpPr>
          <p:spPr>
            <a:xfrm>
              <a:off x="7427271" y="4486693"/>
              <a:ext cx="190276" cy="83246"/>
            </a:xfrm>
            <a:custGeom>
              <a:avLst/>
              <a:gdLst/>
              <a:ahLst/>
              <a:cxnLst/>
              <a:rect l="l" t="t" r="r" b="b"/>
              <a:pathLst>
                <a:path w="190276" h="83246" extrusionOk="0">
                  <a:moveTo>
                    <a:pt x="166191" y="17525"/>
                  </a:moveTo>
                  <a:cubicBezTo>
                    <a:pt x="149560" y="9535"/>
                    <a:pt x="123754" y="0"/>
                    <a:pt x="95139" y="0"/>
                  </a:cubicBezTo>
                  <a:cubicBezTo>
                    <a:pt x="66523" y="0"/>
                    <a:pt x="40717" y="9535"/>
                    <a:pt x="24088" y="17525"/>
                  </a:cubicBezTo>
                  <a:cubicBezTo>
                    <a:pt x="9221" y="24680"/>
                    <a:pt x="0" y="38953"/>
                    <a:pt x="0" y="54770"/>
                  </a:cubicBezTo>
                  <a:lnTo>
                    <a:pt x="0" y="60205"/>
                  </a:lnTo>
                  <a:cubicBezTo>
                    <a:pt x="0" y="72910"/>
                    <a:pt x="10662" y="83247"/>
                    <a:pt x="23784" y="83247"/>
                  </a:cubicBezTo>
                  <a:lnTo>
                    <a:pt x="166492" y="83247"/>
                  </a:lnTo>
                  <a:cubicBezTo>
                    <a:pt x="179616" y="83247"/>
                    <a:pt x="190276" y="72910"/>
                    <a:pt x="190276" y="60205"/>
                  </a:cubicBezTo>
                  <a:lnTo>
                    <a:pt x="190276" y="54770"/>
                  </a:lnTo>
                  <a:cubicBezTo>
                    <a:pt x="190277" y="38953"/>
                    <a:pt x="181056" y="24680"/>
                    <a:pt x="166191" y="17525"/>
                  </a:cubicBezTo>
                  <a:close/>
                </a:path>
              </a:pathLst>
            </a:custGeom>
            <a:solidFill>
              <a:srgbClr val="1735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5" name="Google Shape;825;g3125dd3a63e_0_216"/>
            <p:cNvSpPr/>
            <p:nvPr/>
          </p:nvSpPr>
          <p:spPr>
            <a:xfrm>
              <a:off x="7510516" y="3999109"/>
              <a:ext cx="404340" cy="356770"/>
            </a:xfrm>
            <a:custGeom>
              <a:avLst/>
              <a:gdLst/>
              <a:ahLst/>
              <a:cxnLst/>
              <a:rect l="l" t="t" r="r" b="b"/>
              <a:pathLst>
                <a:path w="404340" h="356770" extrusionOk="0">
                  <a:moveTo>
                    <a:pt x="380555" y="344877"/>
                  </a:moveTo>
                  <a:cubicBezTo>
                    <a:pt x="380555" y="351450"/>
                    <a:pt x="385874" y="356769"/>
                    <a:pt x="392447" y="356769"/>
                  </a:cubicBezTo>
                  <a:cubicBezTo>
                    <a:pt x="399021" y="356769"/>
                    <a:pt x="404340" y="351450"/>
                    <a:pt x="404340" y="344877"/>
                  </a:cubicBezTo>
                  <a:lnTo>
                    <a:pt x="404340" y="273523"/>
                  </a:lnTo>
                  <a:cubicBezTo>
                    <a:pt x="404340" y="266949"/>
                    <a:pt x="399021" y="261630"/>
                    <a:pt x="392447" y="261630"/>
                  </a:cubicBezTo>
                  <a:lnTo>
                    <a:pt x="237847" y="261630"/>
                  </a:lnTo>
                  <a:lnTo>
                    <a:pt x="237847" y="249739"/>
                  </a:lnTo>
                  <a:cubicBezTo>
                    <a:pt x="237847" y="243165"/>
                    <a:pt x="232528" y="237846"/>
                    <a:pt x="225954" y="237846"/>
                  </a:cubicBezTo>
                  <a:lnTo>
                    <a:pt x="214062" y="237846"/>
                  </a:lnTo>
                  <a:lnTo>
                    <a:pt x="214062" y="190276"/>
                  </a:lnTo>
                  <a:lnTo>
                    <a:pt x="285415" y="190276"/>
                  </a:lnTo>
                  <a:cubicBezTo>
                    <a:pt x="318213" y="190276"/>
                    <a:pt x="344877" y="163600"/>
                    <a:pt x="344877" y="130815"/>
                  </a:cubicBezTo>
                  <a:cubicBezTo>
                    <a:pt x="344877" y="105408"/>
                    <a:pt x="328788" y="83836"/>
                    <a:pt x="306315" y="75342"/>
                  </a:cubicBezTo>
                  <a:cubicBezTo>
                    <a:pt x="297044" y="31962"/>
                    <a:pt x="258906" y="0"/>
                    <a:pt x="214063" y="0"/>
                  </a:cubicBezTo>
                  <a:cubicBezTo>
                    <a:pt x="180194" y="0"/>
                    <a:pt x="149003" y="18555"/>
                    <a:pt x="132109" y="47721"/>
                  </a:cubicBezTo>
                  <a:cubicBezTo>
                    <a:pt x="131671" y="47712"/>
                    <a:pt x="131254" y="47569"/>
                    <a:pt x="130816" y="47569"/>
                  </a:cubicBezTo>
                  <a:cubicBezTo>
                    <a:pt x="91469" y="47569"/>
                    <a:pt x="59462" y="79575"/>
                    <a:pt x="59462" y="118922"/>
                  </a:cubicBezTo>
                  <a:cubicBezTo>
                    <a:pt x="59462" y="158270"/>
                    <a:pt x="91469" y="190276"/>
                    <a:pt x="130816" y="190276"/>
                  </a:cubicBezTo>
                  <a:lnTo>
                    <a:pt x="190277" y="190276"/>
                  </a:lnTo>
                  <a:lnTo>
                    <a:pt x="190277" y="237846"/>
                  </a:lnTo>
                  <a:lnTo>
                    <a:pt x="178385" y="237846"/>
                  </a:lnTo>
                  <a:cubicBezTo>
                    <a:pt x="171811" y="237846"/>
                    <a:pt x="166492" y="243165"/>
                    <a:pt x="166492" y="249739"/>
                  </a:cubicBezTo>
                  <a:lnTo>
                    <a:pt x="166492" y="261631"/>
                  </a:lnTo>
                  <a:lnTo>
                    <a:pt x="11893" y="261631"/>
                  </a:lnTo>
                  <a:cubicBezTo>
                    <a:pt x="5319" y="261631"/>
                    <a:pt x="0" y="266950"/>
                    <a:pt x="0" y="273524"/>
                  </a:cubicBezTo>
                  <a:lnTo>
                    <a:pt x="0" y="344878"/>
                  </a:lnTo>
                  <a:cubicBezTo>
                    <a:pt x="0" y="351451"/>
                    <a:pt x="5319" y="356771"/>
                    <a:pt x="11893" y="356771"/>
                  </a:cubicBezTo>
                  <a:cubicBezTo>
                    <a:pt x="18466" y="356769"/>
                    <a:pt x="23785" y="351450"/>
                    <a:pt x="23785" y="344877"/>
                  </a:cubicBezTo>
                  <a:lnTo>
                    <a:pt x="23785" y="285416"/>
                  </a:lnTo>
                  <a:lnTo>
                    <a:pt x="166493" y="285416"/>
                  </a:lnTo>
                  <a:lnTo>
                    <a:pt x="166493" y="297308"/>
                  </a:lnTo>
                  <a:cubicBezTo>
                    <a:pt x="166493" y="303882"/>
                    <a:pt x="171812" y="309201"/>
                    <a:pt x="178386" y="309201"/>
                  </a:cubicBezTo>
                  <a:lnTo>
                    <a:pt x="225955" y="309201"/>
                  </a:lnTo>
                  <a:cubicBezTo>
                    <a:pt x="232529" y="309201"/>
                    <a:pt x="237848" y="303882"/>
                    <a:pt x="237848" y="297308"/>
                  </a:cubicBezTo>
                  <a:lnTo>
                    <a:pt x="237848" y="285416"/>
                  </a:lnTo>
                  <a:lnTo>
                    <a:pt x="380556" y="285416"/>
                  </a:lnTo>
                  <a:lnTo>
                    <a:pt x="380556" y="344877"/>
                  </a:lnTo>
                  <a:close/>
                </a:path>
              </a:pathLst>
            </a:custGeom>
            <a:solidFill>
              <a:srgbClr val="1735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g3125dd3a63e_0_234"/>
          <p:cNvSpPr txBox="1">
            <a:spLocks noGrp="1"/>
          </p:cNvSpPr>
          <p:nvPr>
            <p:ph type="sldNum" idx="12"/>
          </p:nvPr>
        </p:nvSpPr>
        <p:spPr>
          <a:xfrm>
            <a:off x="8499866" y="4851234"/>
            <a:ext cx="594300" cy="1848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t>48</a:t>
            </a:fld>
            <a:endParaRPr/>
          </a:p>
        </p:txBody>
      </p:sp>
      <p:sp>
        <p:nvSpPr>
          <p:cNvPr id="831" name="Google Shape;831;g3125dd3a63e_0_234"/>
          <p:cNvSpPr txBox="1">
            <a:spLocks noGrp="1"/>
          </p:cNvSpPr>
          <p:nvPr>
            <p:ph type="body" idx="1"/>
          </p:nvPr>
        </p:nvSpPr>
        <p:spPr>
          <a:xfrm>
            <a:off x="182879" y="4851400"/>
            <a:ext cx="2703300" cy="184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832" name="Google Shape;832;g3125dd3a63e_0_234"/>
          <p:cNvSpPr txBox="1"/>
          <p:nvPr/>
        </p:nvSpPr>
        <p:spPr>
          <a:xfrm>
            <a:off x="0" y="54300"/>
            <a:ext cx="9144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800" b="1">
                <a:solidFill>
                  <a:srgbClr val="002060"/>
                </a:solidFill>
                <a:latin typeface="Inter"/>
                <a:ea typeface="Inter"/>
                <a:cs typeface="Inter"/>
                <a:sym typeface="Inter"/>
              </a:rPr>
              <a:t>Pembobotan Sanksi</a:t>
            </a:r>
            <a:endParaRPr sz="1800" b="1" i="0" u="none" strike="noStrike" cap="none">
              <a:solidFill>
                <a:srgbClr val="002060"/>
              </a:solidFill>
              <a:latin typeface="Inter"/>
              <a:ea typeface="Inter"/>
              <a:cs typeface="Inter"/>
              <a:sym typeface="Inter"/>
            </a:endParaRPr>
          </a:p>
        </p:txBody>
      </p:sp>
      <p:sp>
        <p:nvSpPr>
          <p:cNvPr id="833" name="Google Shape;833;g3125dd3a63e_0_234"/>
          <p:cNvSpPr/>
          <p:nvPr/>
        </p:nvSpPr>
        <p:spPr>
          <a:xfrm>
            <a:off x="650325" y="985327"/>
            <a:ext cx="3747000" cy="3232800"/>
          </a:xfrm>
          <a:prstGeom prst="roundRect">
            <a:avLst>
              <a:gd name="adj" fmla="val 8134"/>
            </a:avLst>
          </a:prstGeom>
          <a:solidFill>
            <a:srgbClr val="FFE59A"/>
          </a:solidFill>
          <a:ln>
            <a:noFill/>
          </a:ln>
        </p:spPr>
        <p:txBody>
          <a:bodyPr spcFirstLastPara="1" wrap="square" lIns="91425" tIns="91425" rIns="91425" bIns="91425" anchor="ctr" anchorCtr="0">
            <a:noAutofit/>
          </a:bodyPr>
          <a:lstStyle/>
          <a:p>
            <a:pPr marL="285750" marR="0" lvl="0" indent="-190500" algn="l" rtl="0">
              <a:lnSpc>
                <a:spcPct val="115000"/>
              </a:lnSpc>
              <a:spcBef>
                <a:spcPts val="0"/>
              </a:spcBef>
              <a:spcAft>
                <a:spcPts val="0"/>
              </a:spcAft>
              <a:buClr>
                <a:schemeClr val="dk1"/>
              </a:buClr>
              <a:buSzPts val="1200"/>
              <a:buFont typeface="Inter"/>
              <a:buAutoNum type="arabicPeriod"/>
            </a:pPr>
            <a:r>
              <a:rPr lang="en" sz="1200" b="0" i="0" u="none" strike="noStrike" cap="none">
                <a:solidFill>
                  <a:schemeClr val="dk1"/>
                </a:solidFill>
                <a:latin typeface="Inter"/>
                <a:ea typeface="Inter"/>
                <a:cs typeface="Inter"/>
                <a:sym typeface="Inter"/>
              </a:rPr>
              <a:t>Korban mengalami </a:t>
            </a:r>
            <a:r>
              <a:rPr lang="en" sz="1200" b="1" i="0" u="none" strike="noStrike" cap="none">
                <a:solidFill>
                  <a:schemeClr val="dk1"/>
                </a:solidFill>
                <a:latin typeface="Inter"/>
                <a:ea typeface="Inter"/>
                <a:cs typeface="Inter"/>
                <a:sym typeface="Inter"/>
              </a:rPr>
              <a:t>dampak fisik berupa luka atau dampak psikologis yang ringan </a:t>
            </a:r>
            <a:r>
              <a:rPr lang="en" sz="1200" b="0" i="0" u="none" strike="noStrike" cap="none">
                <a:solidFill>
                  <a:schemeClr val="dk1"/>
                </a:solidFill>
                <a:latin typeface="Inter"/>
                <a:ea typeface="Inter"/>
                <a:cs typeface="Inter"/>
                <a:sym typeface="Inter"/>
              </a:rPr>
              <a:t>yang dibuktikan dengan </a:t>
            </a:r>
            <a:r>
              <a:rPr lang="en" sz="1200" b="1" i="0" u="none" strike="noStrike" cap="none">
                <a:solidFill>
                  <a:schemeClr val="dk1"/>
                </a:solidFill>
                <a:latin typeface="Inter"/>
                <a:ea typeface="Inter"/>
                <a:cs typeface="Inter"/>
                <a:sym typeface="Inter"/>
              </a:rPr>
              <a:t>surat keterangan</a:t>
            </a:r>
            <a:r>
              <a:rPr lang="en" sz="1200" b="0" i="0" u="none" strike="noStrike" cap="none">
                <a:solidFill>
                  <a:schemeClr val="dk1"/>
                </a:solidFill>
                <a:latin typeface="Inter"/>
                <a:ea typeface="Inter"/>
                <a:cs typeface="Inter"/>
                <a:sym typeface="Inter"/>
              </a:rPr>
              <a:t> dari dokter,  psikolog, psikiater atau tenaga medis/kesehatan lain yang relevan.</a:t>
            </a:r>
            <a:endParaRPr sz="1200" b="0" i="0" u="none" strike="noStrike" cap="none">
              <a:solidFill>
                <a:schemeClr val="dk1"/>
              </a:solidFill>
              <a:latin typeface="Inter"/>
              <a:ea typeface="Inter"/>
              <a:cs typeface="Inter"/>
              <a:sym typeface="Inter"/>
            </a:endParaRPr>
          </a:p>
          <a:p>
            <a:pPr marL="285750" marR="0" lvl="0" indent="-190500" algn="l" rtl="0">
              <a:lnSpc>
                <a:spcPct val="115000"/>
              </a:lnSpc>
              <a:spcBef>
                <a:spcPts val="0"/>
              </a:spcBef>
              <a:spcAft>
                <a:spcPts val="0"/>
              </a:spcAft>
              <a:buClr>
                <a:schemeClr val="dk1"/>
              </a:buClr>
              <a:buSzPts val="1200"/>
              <a:buFont typeface="Inter"/>
              <a:buAutoNum type="arabicPeriod"/>
            </a:pPr>
            <a:r>
              <a:rPr lang="en" sz="1200" b="0" i="0" u="none" strike="noStrike" cap="none">
                <a:solidFill>
                  <a:schemeClr val="dk1"/>
                </a:solidFill>
                <a:latin typeface="Inter"/>
                <a:ea typeface="Inter"/>
                <a:cs typeface="Inter"/>
                <a:sym typeface="Inter"/>
              </a:rPr>
              <a:t>Kesediaan </a:t>
            </a:r>
            <a:r>
              <a:rPr lang="en" sz="1200" b="1" i="0" u="none" strike="noStrike" cap="none">
                <a:solidFill>
                  <a:schemeClr val="dk1"/>
                </a:solidFill>
                <a:latin typeface="Inter"/>
                <a:ea typeface="Inter"/>
                <a:cs typeface="Inter"/>
                <a:sym typeface="Inter"/>
              </a:rPr>
              <a:t>memaafkan tanpa tekanan</a:t>
            </a:r>
            <a:r>
              <a:rPr lang="en" sz="1200" b="0" i="0" u="none" strike="noStrike" cap="none">
                <a:solidFill>
                  <a:schemeClr val="dk1"/>
                </a:solidFill>
                <a:latin typeface="Inter"/>
                <a:ea typeface="Inter"/>
                <a:cs typeface="Inter"/>
                <a:sym typeface="Inter"/>
              </a:rPr>
              <a:t> dari siapapun</a:t>
            </a:r>
            <a:endParaRPr sz="1200" b="0" i="0" u="none" strike="noStrike" cap="none">
              <a:solidFill>
                <a:schemeClr val="dk1"/>
              </a:solidFill>
              <a:latin typeface="Inter"/>
              <a:ea typeface="Inter"/>
              <a:cs typeface="Inter"/>
              <a:sym typeface="Inter"/>
            </a:endParaRPr>
          </a:p>
          <a:p>
            <a:pPr marL="285750" marR="0" lvl="0" indent="-190500" algn="l" rtl="0">
              <a:lnSpc>
                <a:spcPct val="115000"/>
              </a:lnSpc>
              <a:spcBef>
                <a:spcPts val="0"/>
              </a:spcBef>
              <a:spcAft>
                <a:spcPts val="0"/>
              </a:spcAft>
              <a:buClr>
                <a:schemeClr val="dk1"/>
              </a:buClr>
              <a:buSzPts val="1200"/>
              <a:buFont typeface="Inter"/>
              <a:buAutoNum type="arabicPeriod"/>
            </a:pPr>
            <a:r>
              <a:rPr lang="en" sz="1200" b="0" i="0" u="none" strike="noStrike" cap="none">
                <a:solidFill>
                  <a:schemeClr val="dk1"/>
                </a:solidFill>
                <a:latin typeface="Inter"/>
                <a:ea typeface="Inter"/>
                <a:cs typeface="Inter"/>
                <a:sym typeface="Inter"/>
              </a:rPr>
              <a:t>Pelaku bersedia atau telah </a:t>
            </a:r>
            <a:r>
              <a:rPr lang="en" sz="1200" b="1" i="0" u="none" strike="noStrike" cap="none">
                <a:solidFill>
                  <a:schemeClr val="dk1"/>
                </a:solidFill>
                <a:latin typeface="Inter"/>
                <a:ea typeface="Inter"/>
                <a:cs typeface="Inter"/>
                <a:sym typeface="Inter"/>
              </a:rPr>
              <a:t>membiayai pengobatan</a:t>
            </a:r>
            <a:r>
              <a:rPr lang="en" sz="1200" b="0" i="0" u="none" strike="noStrike" cap="none">
                <a:solidFill>
                  <a:schemeClr val="dk1"/>
                </a:solidFill>
                <a:latin typeface="Inter"/>
                <a:ea typeface="Inter"/>
                <a:cs typeface="Inter"/>
                <a:sym typeface="Inter"/>
              </a:rPr>
              <a:t> atas kondisi korban</a:t>
            </a:r>
            <a:endParaRPr sz="1200" b="0" i="0" u="none" strike="noStrike" cap="none">
              <a:solidFill>
                <a:schemeClr val="dk1"/>
              </a:solidFill>
              <a:latin typeface="Inter"/>
              <a:ea typeface="Inter"/>
              <a:cs typeface="Inter"/>
              <a:sym typeface="Inter"/>
            </a:endParaRPr>
          </a:p>
          <a:p>
            <a:pPr marL="285750" marR="0" lvl="0" indent="-190500" algn="l" rtl="0">
              <a:lnSpc>
                <a:spcPct val="115000"/>
              </a:lnSpc>
              <a:spcBef>
                <a:spcPts val="0"/>
              </a:spcBef>
              <a:spcAft>
                <a:spcPts val="0"/>
              </a:spcAft>
              <a:buClr>
                <a:schemeClr val="dk1"/>
              </a:buClr>
              <a:buSzPts val="1200"/>
              <a:buFont typeface="Inter"/>
              <a:buAutoNum type="arabicPeriod"/>
            </a:pPr>
            <a:r>
              <a:rPr lang="en" sz="1200" b="0" i="0" u="none" strike="noStrike" cap="none">
                <a:solidFill>
                  <a:schemeClr val="dk1"/>
                </a:solidFill>
                <a:latin typeface="Inter"/>
                <a:ea typeface="Inter"/>
                <a:cs typeface="Inter"/>
                <a:sym typeface="Inter"/>
              </a:rPr>
              <a:t>Pelaku merupakan </a:t>
            </a:r>
            <a:r>
              <a:rPr lang="en" sz="1200" b="1">
                <a:solidFill>
                  <a:schemeClr val="dk1"/>
                </a:solidFill>
                <a:latin typeface="Inter"/>
                <a:ea typeface="Inter"/>
                <a:cs typeface="Inter"/>
                <a:sym typeface="Inter"/>
              </a:rPr>
              <a:t>warga kampus </a:t>
            </a:r>
            <a:r>
              <a:rPr lang="en" sz="1200" b="1" i="0" u="none" strike="noStrike" cap="none">
                <a:solidFill>
                  <a:schemeClr val="dk1"/>
                </a:solidFill>
                <a:latin typeface="Inter"/>
                <a:ea typeface="Inter"/>
                <a:cs typeface="Inter"/>
                <a:sym typeface="Inter"/>
              </a:rPr>
              <a:t>penyandang disabilitas, </a:t>
            </a:r>
            <a:r>
              <a:rPr lang="en" sz="1200" i="0" u="none" strike="noStrike" cap="none">
                <a:solidFill>
                  <a:schemeClr val="dk1"/>
                </a:solidFill>
                <a:latin typeface="Inter"/>
                <a:ea typeface="Inter"/>
                <a:cs typeface="Inter"/>
                <a:sym typeface="Inter"/>
              </a:rPr>
              <a:t>dan/atau</a:t>
            </a:r>
            <a:endParaRPr sz="1200" i="0" u="none" strike="noStrike" cap="none">
              <a:solidFill>
                <a:schemeClr val="dk1"/>
              </a:solidFill>
              <a:latin typeface="Inter"/>
              <a:ea typeface="Inter"/>
              <a:cs typeface="Inter"/>
              <a:sym typeface="Inter"/>
            </a:endParaRPr>
          </a:p>
          <a:p>
            <a:pPr marL="285750" marR="0" lvl="0" indent="-190500" algn="l" rtl="0">
              <a:lnSpc>
                <a:spcPct val="115000"/>
              </a:lnSpc>
              <a:spcBef>
                <a:spcPts val="0"/>
              </a:spcBef>
              <a:spcAft>
                <a:spcPts val="0"/>
              </a:spcAft>
              <a:buClr>
                <a:schemeClr val="dk1"/>
              </a:buClr>
              <a:buSzPts val="1200"/>
              <a:buFont typeface="Inter"/>
              <a:buAutoNum type="arabicPeriod"/>
            </a:pPr>
            <a:r>
              <a:rPr lang="en" sz="1200" b="0" i="0" u="none" strike="noStrike" cap="none">
                <a:solidFill>
                  <a:schemeClr val="dk1"/>
                </a:solidFill>
                <a:latin typeface="Inter"/>
                <a:ea typeface="Inter"/>
                <a:cs typeface="Inter"/>
                <a:sym typeface="Inter"/>
              </a:rPr>
              <a:t>Pelaku </a:t>
            </a:r>
            <a:r>
              <a:rPr lang="en" sz="1200" b="1" i="0" u="none" strike="noStrike" cap="none">
                <a:solidFill>
                  <a:schemeClr val="dk1"/>
                </a:solidFill>
                <a:latin typeface="Inter"/>
                <a:ea typeface="Inter"/>
                <a:cs typeface="Inter"/>
                <a:sym typeface="Inter"/>
              </a:rPr>
              <a:t>berusia anak</a:t>
            </a:r>
            <a:r>
              <a:rPr lang="en" sz="1200" b="0" i="0" u="none" strike="noStrike" cap="none">
                <a:solidFill>
                  <a:schemeClr val="dk1"/>
                </a:solidFill>
                <a:latin typeface="Inter"/>
                <a:ea typeface="Inter"/>
                <a:cs typeface="Inter"/>
                <a:sym typeface="Inter"/>
              </a:rPr>
              <a:t> sesuai dengan ketentuan peraturan perundang-undangan</a:t>
            </a:r>
            <a:endParaRPr sz="1200" b="0" i="0" u="none" strike="noStrike" cap="none">
              <a:solidFill>
                <a:schemeClr val="dk1"/>
              </a:solidFill>
              <a:latin typeface="Inter"/>
              <a:ea typeface="Inter"/>
              <a:cs typeface="Inter"/>
              <a:sym typeface="Inter"/>
            </a:endParaRPr>
          </a:p>
          <a:p>
            <a:pPr marL="457200" marR="0" lvl="0" indent="0" algn="l" rtl="0">
              <a:lnSpc>
                <a:spcPct val="115000"/>
              </a:lnSpc>
              <a:spcBef>
                <a:spcPts val="0"/>
              </a:spcBef>
              <a:spcAft>
                <a:spcPts val="0"/>
              </a:spcAft>
              <a:buNone/>
            </a:pPr>
            <a:endParaRPr sz="1200">
              <a:solidFill>
                <a:schemeClr val="dk1"/>
              </a:solidFill>
              <a:latin typeface="Inter"/>
              <a:ea typeface="Inter"/>
              <a:cs typeface="Inter"/>
              <a:sym typeface="Inter"/>
            </a:endParaRPr>
          </a:p>
          <a:p>
            <a:pPr marL="0" marR="0" lvl="0" indent="0" algn="ctr" rtl="0">
              <a:lnSpc>
                <a:spcPct val="115000"/>
              </a:lnSpc>
              <a:spcBef>
                <a:spcPts val="0"/>
              </a:spcBef>
              <a:spcAft>
                <a:spcPts val="0"/>
              </a:spcAft>
              <a:buClr>
                <a:srgbClr val="000000"/>
              </a:buClr>
              <a:buSzPts val="1100"/>
              <a:buFont typeface="Arial"/>
              <a:buNone/>
            </a:pPr>
            <a:r>
              <a:rPr lang="en" sz="1100" b="1" i="0" u="none" strike="noStrike" cap="none">
                <a:solidFill>
                  <a:schemeClr val="dk1"/>
                </a:solidFill>
                <a:latin typeface="Inter"/>
                <a:ea typeface="Inter"/>
                <a:cs typeface="Inter"/>
                <a:sym typeface="Inter"/>
              </a:rPr>
              <a:t>(Ps. 6</a:t>
            </a:r>
            <a:r>
              <a:rPr lang="en" sz="1100" b="1">
                <a:solidFill>
                  <a:schemeClr val="dk1"/>
                </a:solidFill>
                <a:latin typeface="Inter"/>
                <a:ea typeface="Inter"/>
                <a:cs typeface="Inter"/>
                <a:sym typeface="Inter"/>
              </a:rPr>
              <a:t>8 </a:t>
            </a:r>
            <a:r>
              <a:rPr lang="en" sz="1100" b="1" i="0" u="none" strike="noStrike" cap="none">
                <a:solidFill>
                  <a:schemeClr val="dk1"/>
                </a:solidFill>
                <a:latin typeface="Inter"/>
                <a:ea typeface="Inter"/>
                <a:cs typeface="Inter"/>
                <a:sym typeface="Inter"/>
              </a:rPr>
              <a:t>ayat (2) Permendikbudristek No </a:t>
            </a:r>
            <a:r>
              <a:rPr lang="en" sz="1100" b="1">
                <a:solidFill>
                  <a:schemeClr val="dk1"/>
                </a:solidFill>
                <a:latin typeface="Inter"/>
                <a:ea typeface="Inter"/>
                <a:cs typeface="Inter"/>
                <a:sym typeface="Inter"/>
              </a:rPr>
              <a:t>55</a:t>
            </a:r>
            <a:r>
              <a:rPr lang="en" sz="1100" b="1" i="0" u="none" strike="noStrike" cap="none">
                <a:solidFill>
                  <a:schemeClr val="dk1"/>
                </a:solidFill>
                <a:latin typeface="Inter"/>
                <a:ea typeface="Inter"/>
                <a:cs typeface="Inter"/>
                <a:sym typeface="Inter"/>
              </a:rPr>
              <a:t>/202</a:t>
            </a:r>
            <a:r>
              <a:rPr lang="en" sz="1100" b="1">
                <a:solidFill>
                  <a:schemeClr val="dk1"/>
                </a:solidFill>
                <a:latin typeface="Inter"/>
                <a:ea typeface="Inter"/>
                <a:cs typeface="Inter"/>
                <a:sym typeface="Inter"/>
              </a:rPr>
              <a:t>4</a:t>
            </a:r>
            <a:r>
              <a:rPr lang="en" sz="1100" b="1" i="0" u="none" strike="noStrike" cap="none">
                <a:solidFill>
                  <a:schemeClr val="dk1"/>
                </a:solidFill>
                <a:latin typeface="Inter"/>
                <a:ea typeface="Inter"/>
                <a:cs typeface="Inter"/>
                <a:sym typeface="Inter"/>
              </a:rPr>
              <a:t>)</a:t>
            </a:r>
            <a:endParaRPr sz="1100" b="1" i="0" u="none" strike="noStrike" cap="none">
              <a:solidFill>
                <a:schemeClr val="dk1"/>
              </a:solidFill>
              <a:latin typeface="Inter"/>
              <a:ea typeface="Inter"/>
              <a:cs typeface="Inter"/>
              <a:sym typeface="Inter"/>
            </a:endParaRPr>
          </a:p>
        </p:txBody>
      </p:sp>
      <p:sp>
        <p:nvSpPr>
          <p:cNvPr id="834" name="Google Shape;834;g3125dd3a63e_0_234"/>
          <p:cNvSpPr/>
          <p:nvPr/>
        </p:nvSpPr>
        <p:spPr>
          <a:xfrm>
            <a:off x="4657875" y="985327"/>
            <a:ext cx="3747000" cy="3232800"/>
          </a:xfrm>
          <a:prstGeom prst="roundRect">
            <a:avLst>
              <a:gd name="adj" fmla="val 8134"/>
            </a:avLst>
          </a:prstGeom>
          <a:solidFill>
            <a:schemeClr val="lt2"/>
          </a:solidFill>
          <a:ln w="9525" cap="flat" cmpd="sng">
            <a:solidFill>
              <a:srgbClr val="C6D9F1"/>
            </a:solidFill>
            <a:prstDash val="solid"/>
            <a:round/>
            <a:headEnd type="none" w="sm" len="sm"/>
            <a:tailEnd type="none" w="sm" len="sm"/>
          </a:ln>
        </p:spPr>
        <p:txBody>
          <a:bodyPr spcFirstLastPara="1" wrap="square" lIns="91425" tIns="91425" rIns="91425" bIns="91425" anchor="ctr" anchorCtr="0">
            <a:noAutofit/>
          </a:bodyPr>
          <a:lstStyle/>
          <a:p>
            <a:pPr marL="457200" marR="0" lvl="0" indent="-304800" algn="l" rtl="0">
              <a:lnSpc>
                <a:spcPct val="115000"/>
              </a:lnSpc>
              <a:spcBef>
                <a:spcPts val="0"/>
              </a:spcBef>
              <a:spcAft>
                <a:spcPts val="0"/>
              </a:spcAft>
              <a:buClr>
                <a:schemeClr val="dk1"/>
              </a:buClr>
              <a:buSzPts val="1200"/>
              <a:buFont typeface="Inter"/>
              <a:buAutoNum type="arabicPeriod"/>
            </a:pPr>
            <a:r>
              <a:rPr lang="en" sz="1200" b="0" i="0" u="none" strike="noStrike" cap="none">
                <a:solidFill>
                  <a:schemeClr val="dk1"/>
                </a:solidFill>
                <a:latin typeface="Inter"/>
                <a:ea typeface="Inter"/>
                <a:cs typeface="Inter"/>
                <a:sym typeface="Inter"/>
              </a:rPr>
              <a:t>Korban mengalami </a:t>
            </a:r>
            <a:r>
              <a:rPr lang="en" sz="1200" b="1" i="0" u="none" strike="noStrike" cap="none">
                <a:solidFill>
                  <a:schemeClr val="dk1"/>
                </a:solidFill>
                <a:latin typeface="Inter"/>
                <a:ea typeface="Inter"/>
                <a:cs typeface="Inter"/>
                <a:sym typeface="Inter"/>
              </a:rPr>
              <a:t>dampak fisik/psikologis yang sedang atau berat.</a:t>
            </a:r>
            <a:endParaRPr sz="1200" b="1" i="0" u="none" strike="noStrike" cap="none">
              <a:solidFill>
                <a:schemeClr val="dk1"/>
              </a:solidFill>
              <a:latin typeface="Inter"/>
              <a:ea typeface="Inter"/>
              <a:cs typeface="Inter"/>
              <a:sym typeface="Inter"/>
            </a:endParaRPr>
          </a:p>
          <a:p>
            <a:pPr marL="457200" marR="0" lvl="0" indent="-304800" algn="l" rtl="0">
              <a:lnSpc>
                <a:spcPct val="115000"/>
              </a:lnSpc>
              <a:spcBef>
                <a:spcPts val="0"/>
              </a:spcBef>
              <a:spcAft>
                <a:spcPts val="0"/>
              </a:spcAft>
              <a:buClr>
                <a:schemeClr val="dk1"/>
              </a:buClr>
              <a:buSzPts val="1200"/>
              <a:buFont typeface="Inter"/>
              <a:buAutoNum type="arabicPeriod"/>
            </a:pPr>
            <a:r>
              <a:rPr lang="en" sz="1200">
                <a:solidFill>
                  <a:schemeClr val="dk1"/>
                </a:solidFill>
                <a:latin typeface="Inter"/>
                <a:ea typeface="Inter"/>
                <a:cs typeface="Inter"/>
                <a:sym typeface="Inter"/>
              </a:rPr>
              <a:t>Korban </a:t>
            </a:r>
            <a:r>
              <a:rPr lang="en" sz="1200" b="1">
                <a:solidFill>
                  <a:schemeClr val="dk1"/>
                </a:solidFill>
                <a:latin typeface="Inter"/>
                <a:ea typeface="Inter"/>
                <a:cs typeface="Inter"/>
                <a:sym typeface="Inter"/>
              </a:rPr>
              <a:t>meninggal dunia</a:t>
            </a:r>
            <a:r>
              <a:rPr lang="en" sz="1200">
                <a:solidFill>
                  <a:schemeClr val="dk1"/>
                </a:solidFill>
                <a:latin typeface="Inter"/>
                <a:ea typeface="Inter"/>
                <a:cs typeface="Inter"/>
                <a:sym typeface="Inter"/>
              </a:rPr>
              <a:t>.</a:t>
            </a:r>
            <a:endParaRPr sz="1200">
              <a:solidFill>
                <a:schemeClr val="dk1"/>
              </a:solidFill>
              <a:latin typeface="Inter"/>
              <a:ea typeface="Inter"/>
              <a:cs typeface="Inter"/>
              <a:sym typeface="Inter"/>
            </a:endParaRPr>
          </a:p>
          <a:p>
            <a:pPr marL="457200" marR="0" lvl="0" indent="-304800" algn="l" rtl="0">
              <a:lnSpc>
                <a:spcPct val="115000"/>
              </a:lnSpc>
              <a:spcBef>
                <a:spcPts val="0"/>
              </a:spcBef>
              <a:spcAft>
                <a:spcPts val="0"/>
              </a:spcAft>
              <a:buClr>
                <a:schemeClr val="dk1"/>
              </a:buClr>
              <a:buSzPts val="1200"/>
              <a:buFont typeface="Inter"/>
              <a:buAutoNum type="arabicPeriod"/>
            </a:pPr>
            <a:r>
              <a:rPr lang="en" sz="1200" b="0" i="0" u="none" strike="noStrike" cap="none">
                <a:solidFill>
                  <a:schemeClr val="dk1"/>
                </a:solidFill>
                <a:latin typeface="Inter"/>
                <a:ea typeface="Inter"/>
                <a:cs typeface="Inter"/>
                <a:sym typeface="Inter"/>
              </a:rPr>
              <a:t>Pelaku telah melakukan tindakan kekerasan </a:t>
            </a:r>
            <a:r>
              <a:rPr lang="en" sz="1200" b="1" i="0" u="none" strike="noStrike" cap="none">
                <a:solidFill>
                  <a:schemeClr val="dk1"/>
                </a:solidFill>
                <a:latin typeface="Inter"/>
                <a:ea typeface="Inter"/>
                <a:cs typeface="Inter"/>
                <a:sym typeface="Inter"/>
              </a:rPr>
              <a:t>lebih dari 1 kali</a:t>
            </a:r>
            <a:r>
              <a:rPr lang="en" sz="1200" b="0" i="0" u="none" strike="noStrike" cap="none">
                <a:solidFill>
                  <a:schemeClr val="dk1"/>
                </a:solidFill>
                <a:latin typeface="Inter"/>
                <a:ea typeface="Inter"/>
                <a:cs typeface="Inter"/>
                <a:sym typeface="Inter"/>
              </a:rPr>
              <a:t>.</a:t>
            </a:r>
            <a:endParaRPr sz="1200" b="0" i="0" u="none" strike="noStrike" cap="none">
              <a:solidFill>
                <a:schemeClr val="dk1"/>
              </a:solidFill>
              <a:latin typeface="Inter"/>
              <a:ea typeface="Inter"/>
              <a:cs typeface="Inter"/>
              <a:sym typeface="Inter"/>
            </a:endParaRPr>
          </a:p>
          <a:p>
            <a:pPr marL="457200" marR="0" lvl="0" indent="-304800" algn="l" rtl="0">
              <a:lnSpc>
                <a:spcPct val="115000"/>
              </a:lnSpc>
              <a:spcBef>
                <a:spcPts val="0"/>
              </a:spcBef>
              <a:spcAft>
                <a:spcPts val="0"/>
              </a:spcAft>
              <a:buClr>
                <a:schemeClr val="dk1"/>
              </a:buClr>
              <a:buSzPts val="1200"/>
              <a:buFont typeface="Inter"/>
              <a:buAutoNum type="arabicPeriod"/>
            </a:pPr>
            <a:r>
              <a:rPr lang="en" sz="1200" b="0" i="0" u="none" strike="noStrike" cap="none">
                <a:solidFill>
                  <a:schemeClr val="dk1"/>
                </a:solidFill>
                <a:latin typeface="Inter"/>
                <a:ea typeface="Inter"/>
                <a:cs typeface="Inter"/>
                <a:sym typeface="Inter"/>
              </a:rPr>
              <a:t>Jumlah </a:t>
            </a:r>
            <a:r>
              <a:rPr lang="en" sz="1200" b="1" i="0" u="none" strike="noStrike" cap="none">
                <a:solidFill>
                  <a:schemeClr val="dk1"/>
                </a:solidFill>
                <a:latin typeface="Inter"/>
                <a:ea typeface="Inter"/>
                <a:cs typeface="Inter"/>
                <a:sym typeface="Inter"/>
              </a:rPr>
              <a:t>korban lebih dari 1.</a:t>
            </a:r>
            <a:endParaRPr sz="1200" b="1" i="0" u="none" strike="noStrike" cap="none">
              <a:solidFill>
                <a:schemeClr val="dk1"/>
              </a:solidFill>
              <a:latin typeface="Inter"/>
              <a:ea typeface="Inter"/>
              <a:cs typeface="Inter"/>
              <a:sym typeface="Inter"/>
            </a:endParaRPr>
          </a:p>
          <a:p>
            <a:pPr marL="457200" marR="0" lvl="0" indent="-304800" algn="l" rtl="0">
              <a:lnSpc>
                <a:spcPct val="115000"/>
              </a:lnSpc>
              <a:spcBef>
                <a:spcPts val="0"/>
              </a:spcBef>
              <a:spcAft>
                <a:spcPts val="0"/>
              </a:spcAft>
              <a:buClr>
                <a:schemeClr val="dk1"/>
              </a:buClr>
              <a:buSzPts val="1200"/>
              <a:buFont typeface="Inter"/>
              <a:buAutoNum type="arabicPeriod"/>
            </a:pPr>
            <a:r>
              <a:rPr lang="en" sz="1200" b="0" i="0" u="none" strike="noStrike" cap="none">
                <a:solidFill>
                  <a:schemeClr val="dk1"/>
                </a:solidFill>
                <a:latin typeface="Inter"/>
                <a:ea typeface="Inter"/>
                <a:cs typeface="Inter"/>
                <a:sym typeface="Inter"/>
              </a:rPr>
              <a:t>Korban </a:t>
            </a:r>
            <a:r>
              <a:rPr lang="en" sz="1200">
                <a:solidFill>
                  <a:schemeClr val="dk1"/>
                </a:solidFill>
                <a:latin typeface="Inter"/>
                <a:ea typeface="Inter"/>
                <a:cs typeface="Inter"/>
                <a:sym typeface="Inter"/>
              </a:rPr>
              <a:t>merupakan</a:t>
            </a:r>
            <a:r>
              <a:rPr lang="en" sz="1200" b="0" i="0" u="none" strike="noStrike" cap="none">
                <a:solidFill>
                  <a:schemeClr val="dk1"/>
                </a:solidFill>
                <a:latin typeface="Inter"/>
                <a:ea typeface="Inter"/>
                <a:cs typeface="Inter"/>
                <a:sym typeface="Inter"/>
              </a:rPr>
              <a:t> </a:t>
            </a:r>
            <a:r>
              <a:rPr lang="en" sz="1200" b="1" i="0" u="none" strike="noStrike" cap="none">
                <a:solidFill>
                  <a:schemeClr val="dk1"/>
                </a:solidFill>
                <a:latin typeface="Inter"/>
                <a:ea typeface="Inter"/>
                <a:cs typeface="Inter"/>
                <a:sym typeface="Inter"/>
              </a:rPr>
              <a:t>penyandang disabilitas</a:t>
            </a:r>
            <a:r>
              <a:rPr lang="en" sz="1200" b="0" i="0" u="none" strike="noStrike" cap="none">
                <a:solidFill>
                  <a:schemeClr val="dk1"/>
                </a:solidFill>
                <a:latin typeface="Inter"/>
                <a:ea typeface="Inter"/>
                <a:cs typeface="Inter"/>
                <a:sym typeface="Inter"/>
              </a:rPr>
              <a:t>, dan/atau </a:t>
            </a:r>
            <a:endParaRPr sz="1200" b="0" i="0" u="none" strike="noStrike" cap="none">
              <a:solidFill>
                <a:schemeClr val="dk1"/>
              </a:solidFill>
              <a:latin typeface="Inter"/>
              <a:ea typeface="Inter"/>
              <a:cs typeface="Inter"/>
              <a:sym typeface="Inter"/>
            </a:endParaRPr>
          </a:p>
          <a:p>
            <a:pPr marL="457200" marR="0" lvl="0" indent="-304800" algn="l" rtl="0">
              <a:lnSpc>
                <a:spcPct val="115000"/>
              </a:lnSpc>
              <a:spcBef>
                <a:spcPts val="0"/>
              </a:spcBef>
              <a:spcAft>
                <a:spcPts val="0"/>
              </a:spcAft>
              <a:buClr>
                <a:schemeClr val="dk1"/>
              </a:buClr>
              <a:buSzPts val="1200"/>
              <a:buFont typeface="Inter"/>
              <a:buAutoNum type="arabicPeriod"/>
            </a:pPr>
            <a:r>
              <a:rPr lang="en" sz="1200">
                <a:solidFill>
                  <a:schemeClr val="dk1"/>
                </a:solidFill>
                <a:latin typeface="Inter"/>
                <a:ea typeface="Inter"/>
                <a:cs typeface="Inter"/>
                <a:sym typeface="Inter"/>
              </a:rPr>
              <a:t>Korban </a:t>
            </a:r>
            <a:r>
              <a:rPr lang="en" sz="1200" b="1">
                <a:solidFill>
                  <a:schemeClr val="dk1"/>
                </a:solidFill>
                <a:latin typeface="Inter"/>
                <a:ea typeface="Inter"/>
                <a:cs typeface="Inter"/>
                <a:sym typeface="Inter"/>
              </a:rPr>
              <a:t>berusia anak.</a:t>
            </a:r>
            <a:endParaRPr sz="1200" b="1">
              <a:solidFill>
                <a:schemeClr val="dk1"/>
              </a:solidFill>
              <a:latin typeface="Inter"/>
              <a:ea typeface="Inter"/>
              <a:cs typeface="Inter"/>
              <a:sym typeface="Inter"/>
            </a:endParaRPr>
          </a:p>
          <a:p>
            <a:pPr marL="457200" marR="0" lvl="0" indent="-304800" algn="l" rtl="0">
              <a:lnSpc>
                <a:spcPct val="115000"/>
              </a:lnSpc>
              <a:spcBef>
                <a:spcPts val="0"/>
              </a:spcBef>
              <a:spcAft>
                <a:spcPts val="0"/>
              </a:spcAft>
              <a:buClr>
                <a:schemeClr val="dk1"/>
              </a:buClr>
              <a:buSzPts val="1200"/>
              <a:buFont typeface="Inter"/>
              <a:buAutoNum type="arabicPeriod"/>
            </a:pPr>
            <a:r>
              <a:rPr lang="en" sz="1200" b="0" i="0" u="none" strike="noStrike" cap="none">
                <a:solidFill>
                  <a:schemeClr val="dk1"/>
                </a:solidFill>
                <a:latin typeface="Inter"/>
                <a:ea typeface="Inter"/>
                <a:cs typeface="Inter"/>
                <a:sym typeface="Inter"/>
              </a:rPr>
              <a:t>Pelaku merupakan </a:t>
            </a:r>
            <a:r>
              <a:rPr lang="en" sz="1200" b="1" i="0" u="none" strike="noStrike" cap="none">
                <a:solidFill>
                  <a:schemeClr val="dk1"/>
                </a:solidFill>
                <a:latin typeface="Inter"/>
                <a:ea typeface="Inter"/>
                <a:cs typeface="Inter"/>
                <a:sym typeface="Inter"/>
              </a:rPr>
              <a:t>anggota </a:t>
            </a:r>
            <a:r>
              <a:rPr lang="en" sz="1200" b="1">
                <a:solidFill>
                  <a:schemeClr val="dk1"/>
                </a:solidFill>
                <a:latin typeface="Inter"/>
                <a:ea typeface="Inter"/>
                <a:cs typeface="Inter"/>
                <a:sym typeface="Inter"/>
              </a:rPr>
              <a:t>s</a:t>
            </a:r>
            <a:r>
              <a:rPr lang="en" sz="1200" b="1" i="0" u="none" strike="noStrike" cap="none">
                <a:solidFill>
                  <a:schemeClr val="dk1"/>
                </a:solidFill>
                <a:latin typeface="Inter"/>
                <a:ea typeface="Inter"/>
                <a:cs typeface="Inter"/>
                <a:sym typeface="Inter"/>
              </a:rPr>
              <a:t>atuan </a:t>
            </a:r>
            <a:r>
              <a:rPr lang="en" sz="1200" b="1">
                <a:solidFill>
                  <a:schemeClr val="dk1"/>
                </a:solidFill>
                <a:latin typeface="Inter"/>
                <a:ea typeface="Inter"/>
                <a:cs typeface="Inter"/>
                <a:sym typeface="Inter"/>
              </a:rPr>
              <a:t>t</a:t>
            </a:r>
            <a:r>
              <a:rPr lang="en" sz="1200" b="1" i="0" u="none" strike="noStrike" cap="none">
                <a:solidFill>
                  <a:schemeClr val="dk1"/>
                </a:solidFill>
                <a:latin typeface="Inter"/>
                <a:ea typeface="Inter"/>
                <a:cs typeface="Inter"/>
                <a:sym typeface="Inter"/>
              </a:rPr>
              <a:t>ugas,</a:t>
            </a:r>
            <a:r>
              <a:rPr lang="en" sz="1200" b="1">
                <a:solidFill>
                  <a:schemeClr val="dk1"/>
                </a:solidFill>
                <a:latin typeface="Inter"/>
                <a:ea typeface="Inter"/>
                <a:cs typeface="Inter"/>
                <a:sym typeface="Inter"/>
              </a:rPr>
              <a:t>pemimpin perguruan tinggi</a:t>
            </a:r>
            <a:r>
              <a:rPr lang="en" sz="1200" b="1" i="0" u="none" strike="noStrike" cap="none">
                <a:solidFill>
                  <a:schemeClr val="dk1"/>
                </a:solidFill>
                <a:latin typeface="Inter"/>
                <a:ea typeface="Inter"/>
                <a:cs typeface="Inter"/>
                <a:sym typeface="Inter"/>
              </a:rPr>
              <a:t>, atau </a:t>
            </a:r>
            <a:endParaRPr sz="1200" b="1" i="0" u="none" strike="noStrike" cap="none">
              <a:solidFill>
                <a:schemeClr val="dk1"/>
              </a:solidFill>
              <a:latin typeface="Inter"/>
              <a:ea typeface="Inter"/>
              <a:cs typeface="Inter"/>
              <a:sym typeface="Inter"/>
            </a:endParaRPr>
          </a:p>
          <a:p>
            <a:pPr marL="457200" marR="0" lvl="0" indent="0" algn="l" rtl="0">
              <a:lnSpc>
                <a:spcPct val="115000"/>
              </a:lnSpc>
              <a:spcBef>
                <a:spcPts val="0"/>
              </a:spcBef>
              <a:spcAft>
                <a:spcPts val="0"/>
              </a:spcAft>
              <a:buNone/>
            </a:pPr>
            <a:r>
              <a:rPr lang="en" sz="1200" b="1" i="0" u="none" strike="noStrike" cap="none">
                <a:solidFill>
                  <a:schemeClr val="dk1"/>
                </a:solidFill>
                <a:latin typeface="Inter"/>
                <a:ea typeface="Inter"/>
                <a:cs typeface="Inter"/>
                <a:sym typeface="Inter"/>
              </a:rPr>
              <a:t>tenaga kependidikan.</a:t>
            </a:r>
            <a:endParaRPr sz="1200" b="1" i="0" u="none" strike="noStrike" cap="none">
              <a:solidFill>
                <a:schemeClr val="dk1"/>
              </a:solidFill>
              <a:latin typeface="Inter"/>
              <a:ea typeface="Inter"/>
              <a:cs typeface="Inter"/>
              <a:sym typeface="Inter"/>
            </a:endParaRPr>
          </a:p>
          <a:p>
            <a:pPr marL="457200" marR="0" lvl="0" indent="0" algn="l" rtl="0">
              <a:lnSpc>
                <a:spcPct val="115000"/>
              </a:lnSpc>
              <a:spcBef>
                <a:spcPts val="0"/>
              </a:spcBef>
              <a:spcAft>
                <a:spcPts val="0"/>
              </a:spcAft>
              <a:buNone/>
            </a:pPr>
            <a:endParaRPr sz="1200" b="1">
              <a:solidFill>
                <a:schemeClr val="dk1"/>
              </a:solidFill>
              <a:latin typeface="Inter"/>
              <a:ea typeface="Inter"/>
              <a:cs typeface="Inter"/>
              <a:sym typeface="Inter"/>
            </a:endParaRPr>
          </a:p>
          <a:p>
            <a:pPr marL="0" marR="0" lvl="0" indent="0" algn="l" rtl="0">
              <a:lnSpc>
                <a:spcPct val="115000"/>
              </a:lnSpc>
              <a:spcBef>
                <a:spcPts val="0"/>
              </a:spcBef>
              <a:spcAft>
                <a:spcPts val="0"/>
              </a:spcAft>
              <a:buClr>
                <a:srgbClr val="000000"/>
              </a:buClr>
              <a:buSzPts val="1200"/>
              <a:buFont typeface="Arial"/>
              <a:buNone/>
            </a:pPr>
            <a:r>
              <a:rPr lang="en" sz="1200" b="1" i="0" u="none" strike="noStrike" cap="none">
                <a:solidFill>
                  <a:schemeClr val="dk1"/>
                </a:solidFill>
                <a:latin typeface="Inter"/>
                <a:ea typeface="Inter"/>
                <a:cs typeface="Inter"/>
                <a:sym typeface="Inter"/>
              </a:rPr>
              <a:t>(</a:t>
            </a:r>
            <a:r>
              <a:rPr lang="en" sz="1100" b="1" i="0" u="none" strike="noStrike" cap="none">
                <a:solidFill>
                  <a:schemeClr val="dk1"/>
                </a:solidFill>
                <a:latin typeface="Inter"/>
                <a:ea typeface="Inter"/>
                <a:cs typeface="Inter"/>
                <a:sym typeface="Inter"/>
              </a:rPr>
              <a:t>Ps. 6</a:t>
            </a:r>
            <a:r>
              <a:rPr lang="en" sz="1100" b="1">
                <a:solidFill>
                  <a:schemeClr val="dk1"/>
                </a:solidFill>
                <a:latin typeface="Inter"/>
                <a:ea typeface="Inter"/>
                <a:cs typeface="Inter"/>
                <a:sym typeface="Inter"/>
              </a:rPr>
              <a:t>8 </a:t>
            </a:r>
            <a:r>
              <a:rPr lang="en" sz="1100" b="1" i="0" u="none" strike="noStrike" cap="none">
                <a:solidFill>
                  <a:schemeClr val="dk1"/>
                </a:solidFill>
                <a:latin typeface="Inter"/>
                <a:ea typeface="Inter"/>
                <a:cs typeface="Inter"/>
                <a:sym typeface="Inter"/>
              </a:rPr>
              <a:t>ayat (3) Permendikbudristek No </a:t>
            </a:r>
            <a:r>
              <a:rPr lang="en" sz="1100" b="1">
                <a:solidFill>
                  <a:schemeClr val="dk1"/>
                </a:solidFill>
                <a:latin typeface="Inter"/>
                <a:ea typeface="Inter"/>
                <a:cs typeface="Inter"/>
                <a:sym typeface="Inter"/>
              </a:rPr>
              <a:t>55</a:t>
            </a:r>
            <a:r>
              <a:rPr lang="en" sz="1100" b="1" i="0" u="none" strike="noStrike" cap="none">
                <a:solidFill>
                  <a:schemeClr val="dk1"/>
                </a:solidFill>
                <a:latin typeface="Inter"/>
                <a:ea typeface="Inter"/>
                <a:cs typeface="Inter"/>
                <a:sym typeface="Inter"/>
              </a:rPr>
              <a:t>/202</a:t>
            </a:r>
            <a:r>
              <a:rPr lang="en" sz="1100" b="1">
                <a:solidFill>
                  <a:schemeClr val="dk1"/>
                </a:solidFill>
                <a:latin typeface="Inter"/>
                <a:ea typeface="Inter"/>
                <a:cs typeface="Inter"/>
                <a:sym typeface="Inter"/>
              </a:rPr>
              <a:t>4</a:t>
            </a:r>
            <a:r>
              <a:rPr lang="en" sz="1100" b="1" i="0" u="none" strike="noStrike" cap="none">
                <a:solidFill>
                  <a:schemeClr val="dk1"/>
                </a:solidFill>
                <a:latin typeface="Inter"/>
                <a:ea typeface="Inter"/>
                <a:cs typeface="Inter"/>
                <a:sym typeface="Inter"/>
              </a:rPr>
              <a:t>)</a:t>
            </a:r>
            <a:endParaRPr sz="1100" b="1" i="0" u="none" strike="noStrike" cap="none">
              <a:solidFill>
                <a:schemeClr val="dk1"/>
              </a:solidFill>
              <a:latin typeface="Inter"/>
              <a:ea typeface="Inter"/>
              <a:cs typeface="Inter"/>
              <a:sym typeface="Inter"/>
            </a:endParaRPr>
          </a:p>
        </p:txBody>
      </p:sp>
      <p:sp>
        <p:nvSpPr>
          <p:cNvPr id="835" name="Google Shape;835;g3125dd3a63e_0_234"/>
          <p:cNvSpPr txBox="1"/>
          <p:nvPr/>
        </p:nvSpPr>
        <p:spPr>
          <a:xfrm>
            <a:off x="712750" y="591952"/>
            <a:ext cx="3904200" cy="377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50"/>
              <a:buFont typeface="Arial"/>
              <a:buNone/>
            </a:pPr>
            <a:r>
              <a:rPr lang="en" sz="1250" b="1" i="0" u="none" strike="noStrike" cap="none">
                <a:solidFill>
                  <a:srgbClr val="002060"/>
                </a:solidFill>
                <a:latin typeface="Inter"/>
                <a:ea typeface="Inter"/>
                <a:cs typeface="Inter"/>
                <a:sym typeface="Inter"/>
              </a:rPr>
              <a:t>Hal yang </a:t>
            </a:r>
            <a:r>
              <a:rPr lang="en" sz="1250" b="1" i="0" u="sng" strike="noStrike" cap="none">
                <a:solidFill>
                  <a:srgbClr val="002060"/>
                </a:solidFill>
                <a:latin typeface="Inter"/>
                <a:ea typeface="Inter"/>
                <a:cs typeface="Inter"/>
                <a:sym typeface="Inter"/>
              </a:rPr>
              <a:t>Meringankan</a:t>
            </a:r>
            <a:r>
              <a:rPr lang="en" sz="1250" b="1" i="0" u="none" strike="noStrike" cap="none">
                <a:solidFill>
                  <a:srgbClr val="002060"/>
                </a:solidFill>
                <a:latin typeface="Inter"/>
                <a:ea typeface="Inter"/>
                <a:cs typeface="Inter"/>
                <a:sym typeface="Inter"/>
              </a:rPr>
              <a:t> Penjatuhan Sanksi:</a:t>
            </a:r>
            <a:endParaRPr sz="1300" b="1" i="0" u="none" strike="noStrike" cap="none">
              <a:solidFill>
                <a:srgbClr val="002060"/>
              </a:solidFill>
              <a:latin typeface="Inter"/>
              <a:ea typeface="Inter"/>
              <a:cs typeface="Inter"/>
              <a:sym typeface="Inter"/>
            </a:endParaRPr>
          </a:p>
        </p:txBody>
      </p:sp>
      <p:sp>
        <p:nvSpPr>
          <p:cNvPr id="836" name="Google Shape;836;g3125dd3a63e_0_234"/>
          <p:cNvSpPr txBox="1"/>
          <p:nvPr/>
        </p:nvSpPr>
        <p:spPr>
          <a:xfrm>
            <a:off x="4675150" y="591952"/>
            <a:ext cx="3904200" cy="377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50"/>
              <a:buFont typeface="Arial"/>
              <a:buNone/>
            </a:pPr>
            <a:r>
              <a:rPr lang="en" sz="1250" b="1" i="0" u="none" strike="noStrike" cap="none">
                <a:solidFill>
                  <a:srgbClr val="002060"/>
                </a:solidFill>
                <a:latin typeface="Inter"/>
                <a:ea typeface="Inter"/>
                <a:cs typeface="Inter"/>
                <a:sym typeface="Inter"/>
              </a:rPr>
              <a:t>Hal yang </a:t>
            </a:r>
            <a:r>
              <a:rPr lang="en" sz="1250" b="1" i="0" u="sng" strike="noStrike" cap="none">
                <a:solidFill>
                  <a:srgbClr val="002060"/>
                </a:solidFill>
                <a:latin typeface="Inter"/>
                <a:ea typeface="Inter"/>
                <a:cs typeface="Inter"/>
                <a:sym typeface="Inter"/>
              </a:rPr>
              <a:t>Memberatkan</a:t>
            </a:r>
            <a:r>
              <a:rPr lang="en" sz="1250" b="1" i="0" u="none" strike="noStrike" cap="none">
                <a:solidFill>
                  <a:srgbClr val="002060"/>
                </a:solidFill>
                <a:latin typeface="Inter"/>
                <a:ea typeface="Inter"/>
                <a:cs typeface="Inter"/>
                <a:sym typeface="Inter"/>
              </a:rPr>
              <a:t> Penjatuhan Sanksi:</a:t>
            </a:r>
            <a:endParaRPr sz="1300" b="1" i="0" u="none" strike="noStrike" cap="none">
              <a:solidFill>
                <a:srgbClr val="002060"/>
              </a:solidFill>
              <a:latin typeface="Inter"/>
              <a:ea typeface="Inter"/>
              <a:cs typeface="Inter"/>
              <a:sym typeface="Inter"/>
            </a:endParaRPr>
          </a:p>
        </p:txBody>
      </p:sp>
      <p:sp>
        <p:nvSpPr>
          <p:cNvPr id="837" name="Google Shape;837;g3125dd3a63e_0_234"/>
          <p:cNvSpPr txBox="1"/>
          <p:nvPr/>
        </p:nvSpPr>
        <p:spPr>
          <a:xfrm>
            <a:off x="511200" y="4218125"/>
            <a:ext cx="8435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002060"/>
                </a:solidFill>
                <a:latin typeface="Inter"/>
                <a:ea typeface="Inter"/>
                <a:cs typeface="Inter"/>
                <a:sym typeface="Inter"/>
              </a:rPr>
              <a:t>*Dapat memilih salah satu maupun kombinasi dari bentuk pertimbangan meringankan dan memberatkan yang tersedia </a:t>
            </a:r>
            <a:endParaRPr sz="1100" b="1">
              <a:solidFill>
                <a:srgbClr val="002060"/>
              </a:solidFill>
              <a:latin typeface="Inter"/>
              <a:ea typeface="Inter"/>
              <a:cs typeface="Inter"/>
              <a:sym typeface="Inte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g3124a95512c_0_430"/>
          <p:cNvSpPr txBox="1"/>
          <p:nvPr/>
        </p:nvSpPr>
        <p:spPr>
          <a:xfrm>
            <a:off x="2634507" y="443386"/>
            <a:ext cx="62430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200" i="0" u="none" strike="noStrike" cap="none">
                <a:solidFill>
                  <a:srgbClr val="0F6FC6"/>
                </a:solidFill>
                <a:latin typeface="Inter SemiBold"/>
                <a:ea typeface="Inter SemiBold"/>
                <a:cs typeface="Inter SemiBold"/>
                <a:sym typeface="Inter SemiBold"/>
              </a:rPr>
              <a:t>Jenis sanksi</a:t>
            </a:r>
            <a:endParaRPr sz="1200" i="0" u="none" strike="noStrike" cap="none">
              <a:solidFill>
                <a:srgbClr val="0F6FC6"/>
              </a:solidFill>
              <a:latin typeface="Inter SemiBold"/>
              <a:ea typeface="Inter SemiBold"/>
              <a:cs typeface="Inter SemiBold"/>
              <a:sym typeface="Inter SemiBold"/>
            </a:endParaRPr>
          </a:p>
        </p:txBody>
      </p:sp>
      <p:sp>
        <p:nvSpPr>
          <p:cNvPr id="843" name="Google Shape;843;g3124a95512c_0_430"/>
          <p:cNvSpPr txBox="1"/>
          <p:nvPr/>
        </p:nvSpPr>
        <p:spPr>
          <a:xfrm>
            <a:off x="56206" y="446745"/>
            <a:ext cx="11799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200" i="0" u="none" strike="noStrike" cap="none">
                <a:solidFill>
                  <a:srgbClr val="0F6FC6"/>
                </a:solidFill>
                <a:latin typeface="Inter SemiBold"/>
                <a:ea typeface="Inter SemiBold"/>
                <a:cs typeface="Inter SemiBold"/>
                <a:sym typeface="Inter SemiBold"/>
              </a:rPr>
              <a:t>Pelaku</a:t>
            </a:r>
            <a:endParaRPr sz="1200" i="0" u="none" strike="noStrike" cap="none">
              <a:solidFill>
                <a:srgbClr val="0F6FC6"/>
              </a:solidFill>
              <a:latin typeface="Inter SemiBold"/>
              <a:ea typeface="Inter SemiBold"/>
              <a:cs typeface="Inter SemiBold"/>
              <a:sym typeface="Inter SemiBold"/>
            </a:endParaRPr>
          </a:p>
        </p:txBody>
      </p:sp>
      <p:sp>
        <p:nvSpPr>
          <p:cNvPr id="844" name="Google Shape;844;g3124a95512c_0_430"/>
          <p:cNvSpPr/>
          <p:nvPr/>
        </p:nvSpPr>
        <p:spPr>
          <a:xfrm>
            <a:off x="2636659" y="807475"/>
            <a:ext cx="6403500" cy="886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chemeClr val="dk1"/>
                </a:solidFill>
                <a:latin typeface="Inter"/>
                <a:ea typeface="Inter"/>
                <a:cs typeface="Inter"/>
                <a:sym typeface="Inter"/>
              </a:rPr>
              <a:t>Sesuai ketentuan peraturan perundang-undangan (PP nomor 94 tahun 2021) </a:t>
            </a:r>
            <a:endParaRPr sz="1000" i="0" u="none" strike="noStrike" cap="none">
              <a:solidFill>
                <a:schemeClr val="dk1"/>
              </a:solidFill>
              <a:latin typeface="Inter"/>
              <a:ea typeface="Inter"/>
              <a:cs typeface="Inter"/>
              <a:sym typeface="Inter"/>
            </a:endParaRPr>
          </a:p>
        </p:txBody>
      </p:sp>
      <p:sp>
        <p:nvSpPr>
          <p:cNvPr id="845" name="Google Shape;845;g3124a95512c_0_430"/>
          <p:cNvSpPr/>
          <p:nvPr/>
        </p:nvSpPr>
        <p:spPr>
          <a:xfrm>
            <a:off x="134892" y="807402"/>
            <a:ext cx="1179900" cy="886200"/>
          </a:xfrm>
          <a:prstGeom prst="rect">
            <a:avLst/>
          </a:prstGeom>
          <a:solidFill>
            <a:srgbClr val="135D9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chemeClr val="lt1"/>
                </a:solidFill>
                <a:latin typeface="Inter"/>
                <a:ea typeface="Inter"/>
                <a:cs typeface="Inter"/>
                <a:sym typeface="Inter"/>
              </a:rPr>
              <a:t>Pemimpin PT, Pendidik, dan Tenaga Kependidikan  ASN </a:t>
            </a:r>
            <a:endParaRPr sz="1000" i="0" u="none" strike="noStrike" cap="none">
              <a:solidFill>
                <a:schemeClr val="lt1"/>
              </a:solidFill>
              <a:latin typeface="Inter"/>
              <a:ea typeface="Inter"/>
              <a:cs typeface="Inter"/>
              <a:sym typeface="Inter"/>
            </a:endParaRPr>
          </a:p>
        </p:txBody>
      </p:sp>
      <p:sp>
        <p:nvSpPr>
          <p:cNvPr id="846" name="Google Shape;846;g3124a95512c_0_430"/>
          <p:cNvSpPr/>
          <p:nvPr/>
        </p:nvSpPr>
        <p:spPr>
          <a:xfrm>
            <a:off x="2636667" y="2133856"/>
            <a:ext cx="2109000" cy="976200"/>
          </a:xfrm>
          <a:prstGeom prst="rect">
            <a:avLst/>
          </a:prstGeom>
          <a:solidFill>
            <a:schemeClr val="lt2"/>
          </a:solidFill>
          <a:ln>
            <a:noFill/>
          </a:ln>
        </p:spPr>
        <p:txBody>
          <a:bodyPr spcFirstLastPara="1" wrap="square" lIns="91425" tIns="91425" rIns="91425" bIns="91425" anchor="t" anchorCtr="0">
            <a:noAutofit/>
          </a:bodyPr>
          <a:lstStyle/>
          <a:p>
            <a:pPr marL="342900" marR="0" lvl="0" indent="-177800" algn="just" rtl="0">
              <a:lnSpc>
                <a:spcPct val="115000"/>
              </a:lnSpc>
              <a:spcBef>
                <a:spcPts val="0"/>
              </a:spcBef>
              <a:spcAft>
                <a:spcPts val="0"/>
              </a:spcAft>
              <a:buClr>
                <a:schemeClr val="dk1"/>
              </a:buClr>
              <a:buSzPts val="1000"/>
              <a:buFont typeface="Inter"/>
              <a:buAutoNum type="arabicParenBoth"/>
            </a:pPr>
            <a:r>
              <a:rPr lang="en" sz="1000" i="0" u="none" strike="noStrike" cap="none">
                <a:solidFill>
                  <a:schemeClr val="dk1"/>
                </a:solidFill>
                <a:latin typeface="Inter"/>
                <a:ea typeface="Inter"/>
                <a:cs typeface="Inter"/>
                <a:sym typeface="Inter"/>
              </a:rPr>
              <a:t>peringatan tertulis; </a:t>
            </a:r>
            <a:endParaRPr sz="1000" i="0" u="none" strike="noStrike" cap="none">
              <a:solidFill>
                <a:schemeClr val="dk1"/>
              </a:solidFill>
              <a:latin typeface="Inter"/>
              <a:ea typeface="Inter"/>
              <a:cs typeface="Inter"/>
              <a:sym typeface="Inter"/>
            </a:endParaRPr>
          </a:p>
          <a:p>
            <a:pPr marL="342900" marR="0" lvl="0" indent="-177800" algn="l" rtl="0">
              <a:lnSpc>
                <a:spcPct val="115000"/>
              </a:lnSpc>
              <a:spcBef>
                <a:spcPts val="0"/>
              </a:spcBef>
              <a:spcAft>
                <a:spcPts val="0"/>
              </a:spcAft>
              <a:buClr>
                <a:schemeClr val="dk1"/>
              </a:buClr>
              <a:buSzPts val="1000"/>
              <a:buFont typeface="Inter"/>
              <a:buAutoNum type="arabicParenBoth"/>
            </a:pPr>
            <a:r>
              <a:rPr lang="en" sz="1000" i="0" u="none" strike="noStrike" cap="none">
                <a:solidFill>
                  <a:schemeClr val="dk1"/>
                </a:solidFill>
                <a:latin typeface="Inter"/>
                <a:ea typeface="Inter"/>
                <a:cs typeface="Inter"/>
                <a:sym typeface="Inter"/>
              </a:rPr>
              <a:t>pernyataan permohonan maaf secara tertulis;</a:t>
            </a:r>
            <a:endParaRPr sz="1000" i="0" u="none" strike="noStrike" cap="none">
              <a:solidFill>
                <a:schemeClr val="dk1"/>
              </a:solidFill>
              <a:latin typeface="Inter"/>
              <a:ea typeface="Inter"/>
              <a:cs typeface="Inter"/>
              <a:sym typeface="Inter"/>
            </a:endParaRPr>
          </a:p>
        </p:txBody>
      </p:sp>
      <p:sp>
        <p:nvSpPr>
          <p:cNvPr id="847" name="Google Shape;847;g3124a95512c_0_430"/>
          <p:cNvSpPr/>
          <p:nvPr/>
        </p:nvSpPr>
        <p:spPr>
          <a:xfrm>
            <a:off x="126067" y="2133772"/>
            <a:ext cx="1179900" cy="976200"/>
          </a:xfrm>
          <a:prstGeom prst="rect">
            <a:avLst/>
          </a:prstGeom>
          <a:solidFill>
            <a:srgbClr val="135D9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chemeClr val="lt1"/>
                </a:solidFill>
                <a:latin typeface="Inter"/>
                <a:ea typeface="Inter"/>
                <a:cs typeface="Inter"/>
                <a:sym typeface="Inter"/>
              </a:rPr>
              <a:t>Pemimpin PT, Pendidik, dan Tenaga Kependidikan non-ASN </a:t>
            </a:r>
            <a:endParaRPr sz="1000" i="0" u="none" strike="noStrike" cap="none">
              <a:solidFill>
                <a:schemeClr val="lt1"/>
              </a:solidFill>
              <a:latin typeface="Inter"/>
              <a:ea typeface="Inter"/>
              <a:cs typeface="Inter"/>
              <a:sym typeface="Inter"/>
            </a:endParaRPr>
          </a:p>
        </p:txBody>
      </p:sp>
      <p:sp>
        <p:nvSpPr>
          <p:cNvPr id="848" name="Google Shape;848;g3124a95512c_0_430"/>
          <p:cNvSpPr txBox="1"/>
          <p:nvPr/>
        </p:nvSpPr>
        <p:spPr>
          <a:xfrm>
            <a:off x="1299686" y="446726"/>
            <a:ext cx="1434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200" i="0" u="none" strike="noStrike" cap="none">
                <a:solidFill>
                  <a:srgbClr val="0F6FC6"/>
                </a:solidFill>
                <a:latin typeface="Inter SemiBold"/>
                <a:ea typeface="Inter SemiBold"/>
                <a:cs typeface="Inter SemiBold"/>
                <a:sym typeface="Inter SemiBold"/>
              </a:rPr>
              <a:t>Pemberi sanksi</a:t>
            </a:r>
            <a:endParaRPr sz="1200" i="0" u="none" strike="noStrike" cap="none">
              <a:solidFill>
                <a:srgbClr val="0F6FC6"/>
              </a:solidFill>
              <a:latin typeface="Inter SemiBold"/>
              <a:ea typeface="Inter SemiBold"/>
              <a:cs typeface="Inter SemiBold"/>
              <a:sym typeface="Inter SemiBold"/>
            </a:endParaRPr>
          </a:p>
        </p:txBody>
      </p:sp>
      <p:sp>
        <p:nvSpPr>
          <p:cNvPr id="849" name="Google Shape;849;g3124a95512c_0_430"/>
          <p:cNvSpPr/>
          <p:nvPr/>
        </p:nvSpPr>
        <p:spPr>
          <a:xfrm>
            <a:off x="1382922" y="810882"/>
            <a:ext cx="1179900" cy="886200"/>
          </a:xfrm>
          <a:prstGeom prst="rect">
            <a:avLst/>
          </a:prstGeom>
          <a:solidFill>
            <a:srgbClr val="CFE2F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chemeClr val="dk1"/>
                </a:solidFill>
                <a:latin typeface="Inter"/>
                <a:ea typeface="Inter"/>
                <a:cs typeface="Inter"/>
                <a:sym typeface="Inter"/>
              </a:rPr>
              <a:t>Kemendikbud-</a:t>
            </a:r>
            <a:endParaRPr sz="1000" i="0" u="none" strike="noStrike" cap="none">
              <a:solidFill>
                <a:schemeClr val="dk1"/>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chemeClr val="dk1"/>
                </a:solidFill>
                <a:latin typeface="Inter"/>
                <a:ea typeface="Inter"/>
                <a:cs typeface="Inter"/>
                <a:sym typeface="Inter"/>
              </a:rPr>
              <a:t>ristek</a:t>
            </a:r>
            <a:endParaRPr sz="1000" i="0" u="none" strike="noStrike" cap="none">
              <a:solidFill>
                <a:schemeClr val="dk1"/>
              </a:solidFill>
              <a:latin typeface="Inter"/>
              <a:ea typeface="Inter"/>
              <a:cs typeface="Inter"/>
              <a:sym typeface="Inter"/>
            </a:endParaRPr>
          </a:p>
        </p:txBody>
      </p:sp>
      <p:sp>
        <p:nvSpPr>
          <p:cNvPr id="850" name="Google Shape;850;g3124a95512c_0_430"/>
          <p:cNvSpPr/>
          <p:nvPr/>
        </p:nvSpPr>
        <p:spPr>
          <a:xfrm>
            <a:off x="1375847" y="2133945"/>
            <a:ext cx="1179900" cy="976200"/>
          </a:xfrm>
          <a:prstGeom prst="rect">
            <a:avLst/>
          </a:prstGeom>
          <a:solidFill>
            <a:srgbClr val="CFE2F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chemeClr val="dk1"/>
                </a:solidFill>
                <a:latin typeface="Inter"/>
                <a:ea typeface="Inter"/>
                <a:cs typeface="Inter"/>
                <a:sym typeface="Inter"/>
              </a:rPr>
              <a:t>Pejabat yang berwenang</a:t>
            </a:r>
            <a:endParaRPr sz="1000" i="0" u="none" strike="noStrike" cap="none">
              <a:solidFill>
                <a:schemeClr val="dk1"/>
              </a:solidFill>
              <a:latin typeface="Inter"/>
              <a:ea typeface="Inter"/>
              <a:cs typeface="Inter"/>
              <a:sym typeface="Inter"/>
            </a:endParaRPr>
          </a:p>
        </p:txBody>
      </p:sp>
      <p:sp>
        <p:nvSpPr>
          <p:cNvPr id="851" name="Google Shape;851;g3124a95512c_0_430"/>
          <p:cNvSpPr/>
          <p:nvPr/>
        </p:nvSpPr>
        <p:spPr>
          <a:xfrm>
            <a:off x="7626109" y="2133950"/>
            <a:ext cx="1417500" cy="976200"/>
          </a:xfrm>
          <a:prstGeom prst="rect">
            <a:avLst/>
          </a:prstGeom>
          <a:solidFill>
            <a:schemeClr val="lt2"/>
          </a:solidFill>
          <a:ln>
            <a:noFill/>
          </a:ln>
        </p:spPr>
        <p:txBody>
          <a:bodyPr spcFirstLastPara="1" wrap="square" lIns="91425" tIns="91425" rIns="91425" bIns="91425" anchor="t" anchorCtr="0">
            <a:noAutofit/>
          </a:bodyPr>
          <a:lstStyle/>
          <a:p>
            <a:pPr marL="228600" marR="0" lvl="0" indent="-177800" algn="just" rtl="0">
              <a:lnSpc>
                <a:spcPct val="115000"/>
              </a:lnSpc>
              <a:spcBef>
                <a:spcPts val="0"/>
              </a:spcBef>
              <a:spcAft>
                <a:spcPts val="0"/>
              </a:spcAft>
              <a:buClr>
                <a:schemeClr val="dk1"/>
              </a:buClr>
              <a:buSzPts val="1000"/>
              <a:buFont typeface="Inter"/>
              <a:buAutoNum type="arabicParenBoth" startAt="4"/>
            </a:pPr>
            <a:r>
              <a:rPr lang="en" sz="1000" i="0" u="none" strike="noStrike" cap="none">
                <a:solidFill>
                  <a:schemeClr val="dk1"/>
                </a:solidFill>
                <a:latin typeface="Inter"/>
                <a:ea typeface="Inter"/>
                <a:cs typeface="Inter"/>
                <a:sym typeface="Inter"/>
              </a:rPr>
              <a:t>pemberhentian teta</a:t>
            </a:r>
            <a:r>
              <a:rPr lang="en" sz="1000">
                <a:solidFill>
                  <a:schemeClr val="dk1"/>
                </a:solidFill>
                <a:latin typeface="Inter"/>
                <a:ea typeface="Inter"/>
                <a:cs typeface="Inter"/>
                <a:sym typeface="Inter"/>
              </a:rPr>
              <a:t>p</a:t>
            </a:r>
            <a:endParaRPr sz="1000" i="0" u="none" strike="noStrike" cap="none">
              <a:solidFill>
                <a:schemeClr val="dk1"/>
              </a:solidFill>
              <a:latin typeface="Inter"/>
              <a:ea typeface="Inter"/>
              <a:cs typeface="Inter"/>
              <a:sym typeface="Inter"/>
            </a:endParaRPr>
          </a:p>
        </p:txBody>
      </p:sp>
      <p:sp>
        <p:nvSpPr>
          <p:cNvPr id="852" name="Google Shape;852;g3124a95512c_0_430"/>
          <p:cNvSpPr txBox="1"/>
          <p:nvPr/>
        </p:nvSpPr>
        <p:spPr>
          <a:xfrm>
            <a:off x="2626943" y="1747231"/>
            <a:ext cx="1312800" cy="27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i="0" u="none" strike="noStrike" cap="none">
                <a:solidFill>
                  <a:srgbClr val="0563C1"/>
                </a:solidFill>
                <a:latin typeface="Inter SemiBold"/>
                <a:ea typeface="Inter SemiBold"/>
                <a:cs typeface="Inter SemiBold"/>
                <a:sym typeface="Inter SemiBold"/>
              </a:rPr>
              <a:t>Sanksi ringan</a:t>
            </a:r>
            <a:endParaRPr sz="1200" i="0" u="none" strike="noStrike" cap="none">
              <a:solidFill>
                <a:srgbClr val="0563C1"/>
              </a:solidFill>
              <a:latin typeface="Inter SemiBold"/>
              <a:ea typeface="Inter SemiBold"/>
              <a:cs typeface="Inter SemiBold"/>
              <a:sym typeface="Inter SemiBold"/>
            </a:endParaRPr>
          </a:p>
        </p:txBody>
      </p:sp>
      <p:sp>
        <p:nvSpPr>
          <p:cNvPr id="853" name="Google Shape;853;g3124a95512c_0_430"/>
          <p:cNvSpPr/>
          <p:nvPr/>
        </p:nvSpPr>
        <p:spPr>
          <a:xfrm>
            <a:off x="4743117" y="2133765"/>
            <a:ext cx="2882400" cy="976200"/>
          </a:xfrm>
          <a:prstGeom prst="rect">
            <a:avLst/>
          </a:prstGeom>
          <a:solidFill>
            <a:schemeClr val="lt2"/>
          </a:solidFill>
          <a:ln>
            <a:noFill/>
          </a:ln>
        </p:spPr>
        <p:txBody>
          <a:bodyPr spcFirstLastPara="1" wrap="square" lIns="91425" tIns="91425" rIns="91425" bIns="91425" anchor="t" anchorCtr="0">
            <a:noAutofit/>
          </a:bodyPr>
          <a:lstStyle/>
          <a:p>
            <a:pPr marL="342900" marR="0" lvl="0" indent="-177800" algn="just" rtl="0">
              <a:lnSpc>
                <a:spcPct val="115000"/>
              </a:lnSpc>
              <a:spcBef>
                <a:spcPts val="0"/>
              </a:spcBef>
              <a:spcAft>
                <a:spcPts val="0"/>
              </a:spcAft>
              <a:buClr>
                <a:schemeClr val="dk1"/>
              </a:buClr>
              <a:buSzPts val="1000"/>
              <a:buFont typeface="Inter"/>
              <a:buAutoNum type="arabicParenBoth" startAt="3"/>
            </a:pPr>
            <a:r>
              <a:rPr lang="en" sz="1000" i="0" u="none" strike="noStrike" cap="none">
                <a:solidFill>
                  <a:schemeClr val="dk1"/>
                </a:solidFill>
                <a:latin typeface="Inter"/>
                <a:ea typeface="Inter"/>
                <a:cs typeface="Inter"/>
                <a:sym typeface="Inter"/>
              </a:rPr>
              <a:t>penurunan jenjang jabatan akademik pemimpin PT/dosen atau penurunan jenjang jabatan fungsional tenaga kependidikan selama 12 (dua belas) bulan;</a:t>
            </a:r>
            <a:endParaRPr sz="1000" i="0" u="none" strike="noStrike" cap="none">
              <a:solidFill>
                <a:schemeClr val="dk1"/>
              </a:solidFill>
              <a:latin typeface="Inter"/>
              <a:ea typeface="Inter"/>
              <a:cs typeface="Inter"/>
              <a:sym typeface="Inter"/>
            </a:endParaRPr>
          </a:p>
        </p:txBody>
      </p:sp>
      <p:sp>
        <p:nvSpPr>
          <p:cNvPr id="854" name="Google Shape;854;g3124a95512c_0_430"/>
          <p:cNvSpPr/>
          <p:nvPr/>
        </p:nvSpPr>
        <p:spPr>
          <a:xfrm rot="-5400000">
            <a:off x="5666159" y="-1287250"/>
            <a:ext cx="339000" cy="6403500"/>
          </a:xfrm>
          <a:prstGeom prst="rtTriangle">
            <a:avLst/>
          </a:prstGeom>
          <a:solidFill>
            <a:srgbClr val="0563C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g3124a95512c_0_430"/>
          <p:cNvSpPr txBox="1"/>
          <p:nvPr/>
        </p:nvSpPr>
        <p:spPr>
          <a:xfrm>
            <a:off x="7769383" y="1792766"/>
            <a:ext cx="1179900" cy="35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i="0" u="none" strike="noStrike" cap="none">
                <a:solidFill>
                  <a:schemeClr val="lt1"/>
                </a:solidFill>
                <a:latin typeface="Inter SemiBold"/>
                <a:ea typeface="Inter SemiBold"/>
                <a:cs typeface="Inter SemiBold"/>
                <a:sym typeface="Inter SemiBold"/>
              </a:rPr>
              <a:t>Sanksi berat</a:t>
            </a:r>
            <a:endParaRPr sz="1200" i="0" u="none" strike="noStrike" cap="none">
              <a:solidFill>
                <a:schemeClr val="lt1"/>
              </a:solidFill>
              <a:latin typeface="Inter SemiBold"/>
              <a:ea typeface="Inter SemiBold"/>
              <a:cs typeface="Inter SemiBold"/>
              <a:sym typeface="Inter SemiBold"/>
            </a:endParaRPr>
          </a:p>
        </p:txBody>
      </p:sp>
      <p:sp>
        <p:nvSpPr>
          <p:cNvPr id="856" name="Google Shape;856;g3124a95512c_0_430"/>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t>49</a:t>
            </a:fld>
            <a:endParaRPr/>
          </a:p>
        </p:txBody>
      </p:sp>
      <p:sp>
        <p:nvSpPr>
          <p:cNvPr id="857" name="Google Shape;857;g3124a95512c_0_430"/>
          <p:cNvSpPr/>
          <p:nvPr/>
        </p:nvSpPr>
        <p:spPr>
          <a:xfrm>
            <a:off x="2637292" y="3172908"/>
            <a:ext cx="2109000" cy="637200"/>
          </a:xfrm>
          <a:prstGeom prst="rect">
            <a:avLst/>
          </a:prstGeom>
          <a:solidFill>
            <a:schemeClr val="lt2"/>
          </a:solidFill>
          <a:ln>
            <a:noFill/>
          </a:ln>
        </p:spPr>
        <p:txBody>
          <a:bodyPr spcFirstLastPara="1" wrap="square" lIns="91425" tIns="91425" rIns="91425" bIns="91425" anchor="t" anchorCtr="0">
            <a:noAutofit/>
          </a:bodyPr>
          <a:lstStyle/>
          <a:p>
            <a:pPr marL="342900" marR="0" lvl="0" indent="-177800" algn="just" rtl="0">
              <a:lnSpc>
                <a:spcPct val="115000"/>
              </a:lnSpc>
              <a:spcBef>
                <a:spcPts val="0"/>
              </a:spcBef>
              <a:spcAft>
                <a:spcPts val="0"/>
              </a:spcAft>
              <a:buClr>
                <a:schemeClr val="dk1"/>
              </a:buClr>
              <a:buSzPts val="1000"/>
              <a:buFont typeface="Inter"/>
              <a:buAutoNum type="arabicParenBoth"/>
            </a:pPr>
            <a:r>
              <a:rPr lang="en" sz="1000" i="0" u="none" strike="noStrike" cap="none">
                <a:solidFill>
                  <a:schemeClr val="dk1"/>
                </a:solidFill>
                <a:latin typeface="Inter"/>
                <a:ea typeface="Inter"/>
                <a:cs typeface="Inter"/>
                <a:sym typeface="Inter"/>
              </a:rPr>
              <a:t>peringatan tertulis; </a:t>
            </a:r>
            <a:endParaRPr sz="1000" i="0" u="none" strike="noStrike" cap="none">
              <a:solidFill>
                <a:schemeClr val="dk1"/>
              </a:solidFill>
              <a:latin typeface="Inter"/>
              <a:ea typeface="Inter"/>
              <a:cs typeface="Inter"/>
              <a:sym typeface="Inter"/>
            </a:endParaRPr>
          </a:p>
          <a:p>
            <a:pPr marL="342900" marR="0" lvl="0" indent="-177800" algn="just" rtl="0">
              <a:lnSpc>
                <a:spcPct val="115000"/>
              </a:lnSpc>
              <a:spcBef>
                <a:spcPts val="0"/>
              </a:spcBef>
              <a:spcAft>
                <a:spcPts val="0"/>
              </a:spcAft>
              <a:buClr>
                <a:schemeClr val="dk1"/>
              </a:buClr>
              <a:buSzPts val="1000"/>
              <a:buFont typeface="Inter"/>
              <a:buAutoNum type="arabicParenBoth"/>
            </a:pPr>
            <a:r>
              <a:rPr lang="en" sz="1000" i="0" u="none" strike="noStrike" cap="none">
                <a:solidFill>
                  <a:schemeClr val="dk1"/>
                </a:solidFill>
                <a:latin typeface="Inter"/>
                <a:ea typeface="Inter"/>
                <a:cs typeface="Inter"/>
                <a:sym typeface="Inter"/>
              </a:rPr>
              <a:t>pernyataan permohonan maaf secara tertulis;</a:t>
            </a:r>
            <a:endParaRPr sz="1000" i="0" u="none" strike="noStrike" cap="none">
              <a:solidFill>
                <a:schemeClr val="dk1"/>
              </a:solidFill>
              <a:latin typeface="Inter"/>
              <a:ea typeface="Inter"/>
              <a:cs typeface="Inter"/>
              <a:sym typeface="Inter"/>
            </a:endParaRPr>
          </a:p>
        </p:txBody>
      </p:sp>
      <p:sp>
        <p:nvSpPr>
          <p:cNvPr id="858" name="Google Shape;858;g3124a95512c_0_430"/>
          <p:cNvSpPr/>
          <p:nvPr/>
        </p:nvSpPr>
        <p:spPr>
          <a:xfrm>
            <a:off x="126692" y="3172854"/>
            <a:ext cx="1179900" cy="637200"/>
          </a:xfrm>
          <a:prstGeom prst="rect">
            <a:avLst/>
          </a:prstGeom>
          <a:solidFill>
            <a:srgbClr val="135D9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chemeClr val="lt1"/>
                </a:solidFill>
                <a:latin typeface="Inter"/>
                <a:ea typeface="Inter"/>
                <a:cs typeface="Inter"/>
                <a:sym typeface="Inter"/>
              </a:rPr>
              <a:t>Mahasiswa</a:t>
            </a:r>
            <a:endParaRPr sz="1000" i="0" u="none" strike="noStrike" cap="none">
              <a:solidFill>
                <a:schemeClr val="lt1"/>
              </a:solidFill>
              <a:latin typeface="Inter"/>
              <a:ea typeface="Inter"/>
              <a:cs typeface="Inter"/>
              <a:sym typeface="Inter"/>
            </a:endParaRPr>
          </a:p>
        </p:txBody>
      </p:sp>
      <p:sp>
        <p:nvSpPr>
          <p:cNvPr id="859" name="Google Shape;859;g3124a95512c_0_430"/>
          <p:cNvSpPr/>
          <p:nvPr/>
        </p:nvSpPr>
        <p:spPr>
          <a:xfrm>
            <a:off x="1376472" y="3172966"/>
            <a:ext cx="1179900" cy="637200"/>
          </a:xfrm>
          <a:prstGeom prst="rect">
            <a:avLst/>
          </a:prstGeom>
          <a:solidFill>
            <a:srgbClr val="CFE2F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chemeClr val="dk1"/>
                </a:solidFill>
                <a:latin typeface="Inter"/>
                <a:ea typeface="Inter"/>
                <a:cs typeface="Inter"/>
                <a:sym typeface="Inter"/>
              </a:rPr>
              <a:t>Pemimpin perguruan tinggi</a:t>
            </a:r>
            <a:endParaRPr sz="1000" i="0" u="none" strike="noStrike" cap="none">
              <a:solidFill>
                <a:schemeClr val="dk1"/>
              </a:solidFill>
              <a:latin typeface="Inter"/>
              <a:ea typeface="Inter"/>
              <a:cs typeface="Inter"/>
              <a:sym typeface="Inter"/>
            </a:endParaRPr>
          </a:p>
        </p:txBody>
      </p:sp>
      <p:sp>
        <p:nvSpPr>
          <p:cNvPr id="860" name="Google Shape;860;g3124a95512c_0_430"/>
          <p:cNvSpPr/>
          <p:nvPr/>
        </p:nvSpPr>
        <p:spPr>
          <a:xfrm>
            <a:off x="7626792" y="3175431"/>
            <a:ext cx="1417500" cy="637200"/>
          </a:xfrm>
          <a:prstGeom prst="rect">
            <a:avLst/>
          </a:prstGeom>
          <a:solidFill>
            <a:schemeClr val="lt2"/>
          </a:solidFill>
          <a:ln>
            <a:noFill/>
          </a:ln>
        </p:spPr>
        <p:txBody>
          <a:bodyPr spcFirstLastPara="1" wrap="square" lIns="91425" tIns="91425" rIns="91425" bIns="91425" anchor="t" anchorCtr="0">
            <a:noAutofit/>
          </a:bodyPr>
          <a:lstStyle/>
          <a:p>
            <a:pPr marL="228600" marR="0" lvl="0" indent="-177800" algn="just" rtl="0">
              <a:lnSpc>
                <a:spcPct val="115000"/>
              </a:lnSpc>
              <a:spcBef>
                <a:spcPts val="0"/>
              </a:spcBef>
              <a:spcAft>
                <a:spcPts val="0"/>
              </a:spcAft>
              <a:buClr>
                <a:schemeClr val="dk1"/>
              </a:buClr>
              <a:buSzPts val="1000"/>
              <a:buFont typeface="Inter"/>
              <a:buAutoNum type="arabicParenBoth" startAt="4"/>
            </a:pPr>
            <a:r>
              <a:rPr lang="en" sz="1000" i="0" u="none" strike="noStrike" cap="none">
                <a:solidFill>
                  <a:schemeClr val="dk1"/>
                </a:solidFill>
                <a:latin typeface="Inter"/>
                <a:ea typeface="Inter"/>
                <a:cs typeface="Inter"/>
                <a:sym typeface="Inter"/>
              </a:rPr>
              <a:t>pemberhentian tetap</a:t>
            </a:r>
            <a:endParaRPr sz="1000" i="0" u="none" strike="noStrike" cap="none">
              <a:solidFill>
                <a:schemeClr val="dk1"/>
              </a:solidFill>
              <a:latin typeface="Inter"/>
              <a:ea typeface="Inter"/>
              <a:cs typeface="Inter"/>
              <a:sym typeface="Inter"/>
            </a:endParaRPr>
          </a:p>
        </p:txBody>
      </p:sp>
      <p:sp>
        <p:nvSpPr>
          <p:cNvPr id="861" name="Google Shape;861;g3124a95512c_0_430"/>
          <p:cNvSpPr/>
          <p:nvPr/>
        </p:nvSpPr>
        <p:spPr>
          <a:xfrm>
            <a:off x="4743742" y="3172849"/>
            <a:ext cx="2882400" cy="637200"/>
          </a:xfrm>
          <a:prstGeom prst="rect">
            <a:avLst/>
          </a:prstGeom>
          <a:solidFill>
            <a:schemeClr val="lt2"/>
          </a:solidFill>
          <a:ln>
            <a:noFill/>
          </a:ln>
        </p:spPr>
        <p:txBody>
          <a:bodyPr spcFirstLastPara="1" wrap="square" lIns="91425" tIns="91425" rIns="91425" bIns="91425" anchor="t" anchorCtr="0">
            <a:noAutofit/>
          </a:bodyPr>
          <a:lstStyle/>
          <a:p>
            <a:pPr marL="342900" marR="0" lvl="0" indent="-177800" algn="just" rtl="0">
              <a:lnSpc>
                <a:spcPct val="115000"/>
              </a:lnSpc>
              <a:spcBef>
                <a:spcPts val="0"/>
              </a:spcBef>
              <a:spcAft>
                <a:spcPts val="0"/>
              </a:spcAft>
              <a:buClr>
                <a:schemeClr val="dk1"/>
              </a:buClr>
              <a:buSzPts val="1000"/>
              <a:buFont typeface="Inter"/>
              <a:buAutoNum type="arabicParenBoth" startAt="3"/>
            </a:pPr>
            <a:r>
              <a:rPr lang="en" sz="1000" i="0" u="none" strike="noStrike" cap="none">
                <a:solidFill>
                  <a:schemeClr val="dk1"/>
                </a:solidFill>
                <a:latin typeface="Inter"/>
                <a:ea typeface="Inter"/>
                <a:cs typeface="Inter"/>
                <a:sym typeface="Inter"/>
              </a:rPr>
              <a:t>pengurangan hak sebagai mahasiswa;</a:t>
            </a:r>
            <a:endParaRPr sz="1000" i="0" u="none" strike="noStrike" cap="none">
              <a:solidFill>
                <a:schemeClr val="dk1"/>
              </a:solidFill>
              <a:latin typeface="Inter"/>
              <a:ea typeface="Inter"/>
              <a:cs typeface="Inter"/>
              <a:sym typeface="Inter"/>
            </a:endParaRPr>
          </a:p>
        </p:txBody>
      </p:sp>
      <p:sp>
        <p:nvSpPr>
          <p:cNvPr id="862" name="Google Shape;862;g3124a95512c_0_430"/>
          <p:cNvSpPr/>
          <p:nvPr/>
        </p:nvSpPr>
        <p:spPr>
          <a:xfrm>
            <a:off x="2645492" y="3874250"/>
            <a:ext cx="2109000" cy="637200"/>
          </a:xfrm>
          <a:prstGeom prst="rect">
            <a:avLst/>
          </a:prstGeom>
          <a:solidFill>
            <a:schemeClr val="lt2"/>
          </a:solidFill>
          <a:ln>
            <a:noFill/>
          </a:ln>
        </p:spPr>
        <p:txBody>
          <a:bodyPr spcFirstLastPara="1" wrap="square" lIns="91425" tIns="91425" rIns="91425" bIns="91425" anchor="t" anchorCtr="0">
            <a:noAutofit/>
          </a:bodyPr>
          <a:lstStyle/>
          <a:p>
            <a:pPr marL="342900" marR="0" lvl="0" indent="-177800" algn="just" rtl="0">
              <a:lnSpc>
                <a:spcPct val="115000"/>
              </a:lnSpc>
              <a:spcBef>
                <a:spcPts val="0"/>
              </a:spcBef>
              <a:spcAft>
                <a:spcPts val="0"/>
              </a:spcAft>
              <a:buClr>
                <a:schemeClr val="dk1"/>
              </a:buClr>
              <a:buSzPts val="1000"/>
              <a:buFont typeface="Inter"/>
              <a:buAutoNum type="arabicParenBoth"/>
            </a:pPr>
            <a:r>
              <a:rPr lang="en" sz="1000" i="0" u="none" strike="noStrike" cap="none">
                <a:solidFill>
                  <a:schemeClr val="dk1"/>
                </a:solidFill>
                <a:latin typeface="Inter"/>
                <a:ea typeface="Inter"/>
                <a:cs typeface="Inter"/>
                <a:sym typeface="Inter"/>
              </a:rPr>
              <a:t>peringatan tertulis; </a:t>
            </a:r>
            <a:endParaRPr sz="1000" i="0" u="none" strike="noStrike" cap="none">
              <a:solidFill>
                <a:schemeClr val="dk1"/>
              </a:solidFill>
              <a:latin typeface="Inter"/>
              <a:ea typeface="Inter"/>
              <a:cs typeface="Inter"/>
              <a:sym typeface="Inter"/>
            </a:endParaRPr>
          </a:p>
          <a:p>
            <a:pPr marL="342900" marR="0" lvl="0" indent="-177800" algn="just" rtl="0">
              <a:lnSpc>
                <a:spcPct val="115000"/>
              </a:lnSpc>
              <a:spcBef>
                <a:spcPts val="0"/>
              </a:spcBef>
              <a:spcAft>
                <a:spcPts val="0"/>
              </a:spcAft>
              <a:buClr>
                <a:schemeClr val="dk1"/>
              </a:buClr>
              <a:buSzPts val="1000"/>
              <a:buFont typeface="Inter"/>
              <a:buAutoNum type="arabicParenBoth"/>
            </a:pPr>
            <a:r>
              <a:rPr lang="en" sz="1000" i="0" u="none" strike="noStrike" cap="none">
                <a:solidFill>
                  <a:schemeClr val="dk1"/>
                </a:solidFill>
                <a:latin typeface="Inter"/>
                <a:ea typeface="Inter"/>
                <a:cs typeface="Inter"/>
                <a:sym typeface="Inter"/>
              </a:rPr>
              <a:t>pernyataan permohonan maaf secara tertulis;</a:t>
            </a:r>
            <a:endParaRPr sz="1000" i="0" u="none" strike="noStrike" cap="none">
              <a:solidFill>
                <a:schemeClr val="dk1"/>
              </a:solidFill>
              <a:latin typeface="Inter"/>
              <a:ea typeface="Inter"/>
              <a:cs typeface="Inter"/>
              <a:sym typeface="Inter"/>
            </a:endParaRPr>
          </a:p>
        </p:txBody>
      </p:sp>
      <p:sp>
        <p:nvSpPr>
          <p:cNvPr id="863" name="Google Shape;863;g3124a95512c_0_430"/>
          <p:cNvSpPr/>
          <p:nvPr/>
        </p:nvSpPr>
        <p:spPr>
          <a:xfrm>
            <a:off x="134892" y="3874195"/>
            <a:ext cx="1179900" cy="637200"/>
          </a:xfrm>
          <a:prstGeom prst="rect">
            <a:avLst/>
          </a:prstGeom>
          <a:solidFill>
            <a:srgbClr val="135D9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chemeClr val="lt1"/>
                </a:solidFill>
                <a:latin typeface="Inter"/>
                <a:ea typeface="Inter"/>
                <a:cs typeface="Inter"/>
                <a:sym typeface="Inter"/>
              </a:rPr>
              <a:t>Mitra perguruan tinggi</a:t>
            </a:r>
            <a:endParaRPr sz="1000" i="0" u="none" strike="noStrike" cap="none">
              <a:solidFill>
                <a:schemeClr val="lt1"/>
              </a:solidFill>
              <a:latin typeface="Inter"/>
              <a:ea typeface="Inter"/>
              <a:cs typeface="Inter"/>
              <a:sym typeface="Inter"/>
            </a:endParaRPr>
          </a:p>
        </p:txBody>
      </p:sp>
      <p:sp>
        <p:nvSpPr>
          <p:cNvPr id="864" name="Google Shape;864;g3124a95512c_0_430"/>
          <p:cNvSpPr/>
          <p:nvPr/>
        </p:nvSpPr>
        <p:spPr>
          <a:xfrm>
            <a:off x="1384672" y="3874308"/>
            <a:ext cx="1179900" cy="637200"/>
          </a:xfrm>
          <a:prstGeom prst="rect">
            <a:avLst/>
          </a:prstGeom>
          <a:solidFill>
            <a:srgbClr val="CFE2F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i="0" u="none" strike="noStrike" cap="none">
                <a:solidFill>
                  <a:schemeClr val="dk1"/>
                </a:solidFill>
                <a:latin typeface="Inter"/>
                <a:ea typeface="Inter"/>
                <a:cs typeface="Inter"/>
                <a:sym typeface="Inter"/>
              </a:rPr>
              <a:t>Pemimpin perguruan tinggi</a:t>
            </a:r>
            <a:endParaRPr sz="1000" i="0" u="none" strike="noStrike" cap="none">
              <a:solidFill>
                <a:schemeClr val="dk1"/>
              </a:solidFill>
              <a:latin typeface="Inter"/>
              <a:ea typeface="Inter"/>
              <a:cs typeface="Inter"/>
              <a:sym typeface="Inter"/>
            </a:endParaRPr>
          </a:p>
        </p:txBody>
      </p:sp>
      <p:sp>
        <p:nvSpPr>
          <p:cNvPr id="865" name="Google Shape;865;g3124a95512c_0_430"/>
          <p:cNvSpPr/>
          <p:nvPr/>
        </p:nvSpPr>
        <p:spPr>
          <a:xfrm>
            <a:off x="7635646" y="3877600"/>
            <a:ext cx="1417500" cy="637200"/>
          </a:xfrm>
          <a:prstGeom prst="rect">
            <a:avLst/>
          </a:prstGeom>
          <a:solidFill>
            <a:schemeClr val="lt2"/>
          </a:solidFill>
          <a:ln>
            <a:noFill/>
          </a:ln>
        </p:spPr>
        <p:txBody>
          <a:bodyPr spcFirstLastPara="1" wrap="square" lIns="91425" tIns="91425" rIns="91425" bIns="91425" anchor="t" anchorCtr="0">
            <a:noAutofit/>
          </a:bodyPr>
          <a:lstStyle/>
          <a:p>
            <a:pPr marL="228600" marR="0" lvl="0" indent="-177800" algn="just" rtl="0">
              <a:lnSpc>
                <a:spcPct val="115000"/>
              </a:lnSpc>
              <a:spcBef>
                <a:spcPts val="0"/>
              </a:spcBef>
              <a:spcAft>
                <a:spcPts val="0"/>
              </a:spcAft>
              <a:buClr>
                <a:schemeClr val="dk1"/>
              </a:buClr>
              <a:buSzPts val="1000"/>
              <a:buFont typeface="Inter"/>
              <a:buAutoNum type="arabicParenBoth" startAt="4"/>
            </a:pPr>
            <a:r>
              <a:rPr lang="en" sz="1000" i="0" u="none" strike="noStrike" cap="none">
                <a:solidFill>
                  <a:schemeClr val="dk1"/>
                </a:solidFill>
                <a:latin typeface="Inter"/>
                <a:ea typeface="Inter"/>
                <a:cs typeface="Inter"/>
                <a:sym typeface="Inter"/>
              </a:rPr>
              <a:t>Pemutusan kerja sama</a:t>
            </a:r>
            <a:endParaRPr sz="1000" i="0" u="none" strike="noStrike" cap="none">
              <a:solidFill>
                <a:schemeClr val="dk1"/>
              </a:solidFill>
              <a:latin typeface="Inter"/>
              <a:ea typeface="Inter"/>
              <a:cs typeface="Inter"/>
              <a:sym typeface="Inter"/>
            </a:endParaRPr>
          </a:p>
          <a:p>
            <a:pPr marL="0" marR="27909" lvl="0" indent="0" algn="just" rtl="0">
              <a:lnSpc>
                <a:spcPct val="115000"/>
              </a:lnSpc>
              <a:spcBef>
                <a:spcPts val="0"/>
              </a:spcBef>
              <a:spcAft>
                <a:spcPts val="0"/>
              </a:spcAft>
              <a:buClr>
                <a:srgbClr val="000000"/>
              </a:buClr>
              <a:buSzPts val="1000"/>
              <a:buFont typeface="Arial"/>
              <a:buNone/>
            </a:pPr>
            <a:endParaRPr sz="1000" i="0" u="none" strike="noStrike" cap="none">
              <a:solidFill>
                <a:schemeClr val="dk1"/>
              </a:solidFill>
              <a:latin typeface="Inter"/>
              <a:ea typeface="Inter"/>
              <a:cs typeface="Inter"/>
              <a:sym typeface="Inter"/>
            </a:endParaRPr>
          </a:p>
        </p:txBody>
      </p:sp>
      <p:sp>
        <p:nvSpPr>
          <p:cNvPr id="866" name="Google Shape;866;g3124a95512c_0_430"/>
          <p:cNvSpPr/>
          <p:nvPr/>
        </p:nvSpPr>
        <p:spPr>
          <a:xfrm>
            <a:off x="4751942" y="3874190"/>
            <a:ext cx="2882400" cy="637200"/>
          </a:xfrm>
          <a:prstGeom prst="rect">
            <a:avLst/>
          </a:prstGeom>
          <a:solidFill>
            <a:schemeClr val="lt2"/>
          </a:solidFill>
          <a:ln>
            <a:noFill/>
          </a:ln>
        </p:spPr>
        <p:txBody>
          <a:bodyPr spcFirstLastPara="1" wrap="square" lIns="91425" tIns="91425" rIns="91425" bIns="91425" anchor="t" anchorCtr="0">
            <a:noAutofit/>
          </a:bodyPr>
          <a:lstStyle/>
          <a:p>
            <a:pPr marL="342900" marR="0" lvl="0" indent="-177800" algn="just" rtl="0">
              <a:lnSpc>
                <a:spcPct val="115000"/>
              </a:lnSpc>
              <a:spcBef>
                <a:spcPts val="0"/>
              </a:spcBef>
              <a:spcAft>
                <a:spcPts val="0"/>
              </a:spcAft>
              <a:buClr>
                <a:schemeClr val="dk1"/>
              </a:buClr>
              <a:buSzPts val="1000"/>
              <a:buFont typeface="Inter"/>
              <a:buAutoNum type="arabicParenBoth" startAt="3"/>
            </a:pPr>
            <a:r>
              <a:rPr lang="en" sz="1000" i="0" u="none" strike="noStrike" cap="none">
                <a:solidFill>
                  <a:schemeClr val="dk1"/>
                </a:solidFill>
                <a:latin typeface="Inter"/>
                <a:ea typeface="Inter"/>
                <a:cs typeface="Inter"/>
                <a:sym typeface="Inter"/>
              </a:rPr>
              <a:t>penghentian sementara kerjasama;</a:t>
            </a:r>
            <a:endParaRPr sz="1000" i="0" u="none" strike="noStrike" cap="none">
              <a:solidFill>
                <a:schemeClr val="dk1"/>
              </a:solidFill>
              <a:latin typeface="Inter"/>
              <a:ea typeface="Inter"/>
              <a:cs typeface="Inter"/>
              <a:sym typeface="Inter"/>
            </a:endParaRPr>
          </a:p>
        </p:txBody>
      </p:sp>
      <p:sp>
        <p:nvSpPr>
          <p:cNvPr id="867" name="Google Shape;867;g3124a95512c_0_430"/>
          <p:cNvSpPr txBox="1"/>
          <p:nvPr/>
        </p:nvSpPr>
        <p:spPr>
          <a:xfrm>
            <a:off x="108862" y="4457453"/>
            <a:ext cx="8742600" cy="3540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None/>
            </a:pPr>
            <a:r>
              <a:rPr lang="en" sz="1100">
                <a:solidFill>
                  <a:schemeClr val="dk1"/>
                </a:solidFill>
                <a:latin typeface="Inter SemiBold"/>
                <a:ea typeface="Inter SemiBold"/>
                <a:cs typeface="Inter SemiBold"/>
                <a:sym typeface="Inter SemiBold"/>
              </a:rPr>
              <a:t>*PTK </a:t>
            </a:r>
            <a:r>
              <a:rPr lang="en" sz="1100" i="0" u="none" strike="noStrike" cap="none">
                <a:solidFill>
                  <a:schemeClr val="dk1"/>
                </a:solidFill>
                <a:latin typeface="Inter SemiBold"/>
                <a:ea typeface="Inter SemiBold"/>
                <a:cs typeface="Inter SemiBold"/>
                <a:sym typeface="Inter SemiBold"/>
              </a:rPr>
              <a:t>yang diberhentikan, maka NUPTK-nya akan dicabut</a:t>
            </a:r>
            <a:r>
              <a:rPr lang="en" sz="1100" b="1" i="0" u="none" strike="noStrike" cap="none">
                <a:solidFill>
                  <a:schemeClr val="dk1"/>
                </a:solidFill>
                <a:latin typeface="Inter"/>
                <a:ea typeface="Inter"/>
                <a:cs typeface="Inter"/>
                <a:sym typeface="Inter"/>
              </a:rPr>
              <a:t> (</a:t>
            </a:r>
            <a:r>
              <a:rPr lang="en" sz="1100" b="1">
                <a:solidFill>
                  <a:schemeClr val="dk1"/>
                </a:solidFill>
                <a:latin typeface="Inter"/>
                <a:ea typeface="Inter"/>
                <a:cs typeface="Inter"/>
                <a:sym typeface="Inter"/>
              </a:rPr>
              <a:t>Kepmendikbudristek Nomor 133/M/2023)</a:t>
            </a:r>
            <a:endParaRPr sz="1100" b="1" i="0" u="none" strike="noStrike" cap="none">
              <a:solidFill>
                <a:srgbClr val="000000"/>
              </a:solidFill>
              <a:latin typeface="Inter"/>
              <a:ea typeface="Inter"/>
              <a:cs typeface="Inter"/>
              <a:sym typeface="Inter"/>
            </a:endParaRPr>
          </a:p>
        </p:txBody>
      </p:sp>
      <p:sp>
        <p:nvSpPr>
          <p:cNvPr id="868" name="Google Shape;868;g3124a95512c_0_430"/>
          <p:cNvSpPr txBox="1"/>
          <p:nvPr/>
        </p:nvSpPr>
        <p:spPr>
          <a:xfrm>
            <a:off x="0" y="54300"/>
            <a:ext cx="9144000" cy="434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2100"/>
              <a:buFont typeface="Arial"/>
              <a:buNone/>
            </a:pPr>
            <a:r>
              <a:rPr lang="en" sz="1800" b="1">
                <a:solidFill>
                  <a:srgbClr val="002060"/>
                </a:solidFill>
                <a:latin typeface="Inter"/>
                <a:ea typeface="Inter"/>
                <a:cs typeface="Inter"/>
                <a:sym typeface="Inte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Sanksi Administratif Diklasifikasikan Berdasarkan Status Pelaku</a:t>
            </a:r>
            <a:endParaRPr sz="1800" b="1">
              <a:solidFill>
                <a:srgbClr val="002060"/>
              </a:solidFill>
              <a:latin typeface="Inter"/>
              <a:ea typeface="Inter"/>
              <a:cs typeface="Inter"/>
              <a:sym typeface="Inter"/>
            </a:endParaRPr>
          </a:p>
        </p:txBody>
      </p:sp>
      <p:sp>
        <p:nvSpPr>
          <p:cNvPr id="869" name="Google Shape;869;g3124a95512c_0_430"/>
          <p:cNvSpPr txBox="1"/>
          <p:nvPr/>
        </p:nvSpPr>
        <p:spPr>
          <a:xfrm>
            <a:off x="5603199" y="1815775"/>
            <a:ext cx="1312800" cy="35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i="0" u="none" strike="noStrike" cap="none">
                <a:solidFill>
                  <a:schemeClr val="lt1"/>
                </a:solidFill>
                <a:latin typeface="Inter SemiBold"/>
                <a:ea typeface="Inter SemiBold"/>
                <a:cs typeface="Inter SemiBold"/>
                <a:sym typeface="Inter SemiBold"/>
              </a:rPr>
              <a:t>Sanksi </a:t>
            </a:r>
            <a:r>
              <a:rPr lang="en" sz="1200">
                <a:solidFill>
                  <a:schemeClr val="lt1"/>
                </a:solidFill>
                <a:latin typeface="Inter SemiBold"/>
                <a:ea typeface="Inter SemiBold"/>
                <a:cs typeface="Inter SemiBold"/>
                <a:sym typeface="Inter SemiBold"/>
              </a:rPr>
              <a:t>sedang</a:t>
            </a:r>
            <a:endParaRPr sz="1200" i="0" u="none" strike="noStrike" cap="none">
              <a:solidFill>
                <a:schemeClr val="lt1"/>
              </a:solidFill>
              <a:latin typeface="Inter SemiBold"/>
              <a:ea typeface="Inter SemiBold"/>
              <a:cs typeface="Inter SemiBold"/>
              <a:sym typeface="Inter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3118fbdc7d1_2_51"/>
          <p:cNvSpPr txBox="1"/>
          <p:nvPr/>
        </p:nvSpPr>
        <p:spPr>
          <a:xfrm>
            <a:off x="25400" y="61600"/>
            <a:ext cx="91440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800" b="1">
                <a:solidFill>
                  <a:srgbClr val="002060"/>
                </a:solidFill>
                <a:latin typeface="Inter"/>
                <a:ea typeface="Inter"/>
                <a:cs typeface="Inter"/>
                <a:sym typeface="Inter"/>
              </a:rPr>
              <a:t>Satuan Tugas PPKS di Perguruan Tinggi dapat Menyelesaikan 73,2% Laporan Kekerasan Seksual yang Masuk*</a:t>
            </a:r>
            <a:endParaRPr sz="1800" b="1" i="0" u="none" strike="noStrike" cap="none">
              <a:solidFill>
                <a:srgbClr val="002060"/>
              </a:solidFill>
              <a:latin typeface="Inter"/>
              <a:ea typeface="Inter"/>
              <a:cs typeface="Inter"/>
              <a:sym typeface="Inter"/>
            </a:endParaRPr>
          </a:p>
        </p:txBody>
      </p:sp>
      <p:sp>
        <p:nvSpPr>
          <p:cNvPr id="224" name="Google Shape;224;g3118fbdc7d1_2_51"/>
          <p:cNvSpPr txBox="1"/>
          <p:nvPr/>
        </p:nvSpPr>
        <p:spPr>
          <a:xfrm>
            <a:off x="98492" y="4187395"/>
            <a:ext cx="8680800" cy="58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900" b="0" i="0" u="none" strike="noStrike" cap="none">
                <a:solidFill>
                  <a:schemeClr val="dk1"/>
                </a:solidFill>
                <a:latin typeface="Inter"/>
                <a:ea typeface="Inter"/>
                <a:cs typeface="Inter"/>
                <a:sym typeface="Inter"/>
              </a:rPr>
              <a:t>*Data per </a:t>
            </a:r>
            <a:r>
              <a:rPr lang="en" sz="900">
                <a:solidFill>
                  <a:schemeClr val="dk1"/>
                </a:solidFill>
                <a:latin typeface="Inter"/>
                <a:ea typeface="Inter"/>
                <a:cs typeface="Inter"/>
                <a:sym typeface="Inter"/>
              </a:rPr>
              <a:t>Oktober</a:t>
            </a:r>
            <a:r>
              <a:rPr lang="en" sz="900" b="0" i="0" u="none" strike="noStrike" cap="none">
                <a:solidFill>
                  <a:schemeClr val="dk1"/>
                </a:solidFill>
                <a:latin typeface="Inter"/>
                <a:ea typeface="Inter"/>
                <a:cs typeface="Inter"/>
                <a:sym typeface="Inter"/>
              </a:rPr>
              <a:t> 2024</a:t>
            </a:r>
            <a:r>
              <a:rPr lang="en" sz="900">
                <a:solidFill>
                  <a:schemeClr val="dk1"/>
                </a:solidFill>
                <a:latin typeface="Inter"/>
                <a:ea typeface="Inter"/>
                <a:cs typeface="Inter"/>
                <a:sym typeface="Inter"/>
              </a:rPr>
              <a:t> dari H</a:t>
            </a:r>
            <a:r>
              <a:rPr lang="en" sz="900" b="0" i="0" u="none" strike="noStrike" cap="none">
                <a:solidFill>
                  <a:schemeClr val="dk1"/>
                </a:solidFill>
                <a:latin typeface="Inter"/>
                <a:ea typeface="Inter"/>
                <a:cs typeface="Inter"/>
                <a:sym typeface="Inter"/>
              </a:rPr>
              <a:t>asil  </a:t>
            </a:r>
            <a:r>
              <a:rPr lang="en" sz="900">
                <a:solidFill>
                  <a:schemeClr val="dk1"/>
                </a:solidFill>
                <a:latin typeface="Inter"/>
                <a:ea typeface="Inter"/>
                <a:cs typeface="Inter"/>
                <a:sym typeface="Inter"/>
              </a:rPr>
              <a:t>Pemantauan dan Evaluasi Dampak Program Pencegahan dan Penanganan Kekerasan Seksual di Perguruan Tinggi Pasca 3 Tahun Implementasi, Inspektorat Jenderal dan Pusat Penguatan Karakter Kemendikbudristek</a:t>
            </a:r>
            <a:endParaRPr sz="900">
              <a:solidFill>
                <a:schemeClr val="dk1"/>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000"/>
              <a:buFont typeface="Arial"/>
              <a:buNone/>
            </a:pPr>
            <a:r>
              <a:rPr lang="en" sz="900">
                <a:solidFill>
                  <a:schemeClr val="dk1"/>
                </a:solidFill>
                <a:latin typeface="Inter"/>
                <a:ea typeface="Inter"/>
                <a:cs typeface="Inter"/>
                <a:sym typeface="Inter"/>
              </a:rPr>
              <a:t>*Responden  575 (82 PTN, 493 PTS)</a:t>
            </a:r>
            <a:endParaRPr sz="900">
              <a:solidFill>
                <a:schemeClr val="dk1"/>
              </a:solidFill>
              <a:latin typeface="Inter"/>
              <a:ea typeface="Inter"/>
              <a:cs typeface="Inter"/>
              <a:sym typeface="Inter"/>
            </a:endParaRPr>
          </a:p>
        </p:txBody>
      </p:sp>
      <p:sp>
        <p:nvSpPr>
          <p:cNvPr id="225" name="Google Shape;225;g3118fbdc7d1_2_51"/>
          <p:cNvSpPr txBox="1"/>
          <p:nvPr/>
        </p:nvSpPr>
        <p:spPr>
          <a:xfrm>
            <a:off x="139550" y="3768250"/>
            <a:ext cx="8897700" cy="483600"/>
          </a:xfrm>
          <a:prstGeom prst="rect">
            <a:avLst/>
          </a:prstGeom>
          <a:noFill/>
          <a:ln>
            <a:noFill/>
          </a:ln>
        </p:spPr>
        <p:txBody>
          <a:bodyPr spcFirstLastPara="1" wrap="square" lIns="91425" tIns="91425" rIns="91425" bIns="91425" anchor="t" anchorCtr="0">
            <a:noAutofit/>
          </a:bodyPr>
          <a:lstStyle/>
          <a:p>
            <a:pPr marL="0" lvl="0" indent="0" algn="l" rtl="0">
              <a:lnSpc>
                <a:spcPct val="138000"/>
              </a:lnSpc>
              <a:spcBef>
                <a:spcPts val="0"/>
              </a:spcBef>
              <a:spcAft>
                <a:spcPts val="1200"/>
              </a:spcAft>
              <a:buClr>
                <a:schemeClr val="dk1"/>
              </a:buClr>
              <a:buSzPts val="1100"/>
              <a:buFont typeface="Arial"/>
              <a:buNone/>
            </a:pPr>
            <a:r>
              <a:rPr lang="en" sz="900">
                <a:solidFill>
                  <a:schemeClr val="dk1"/>
                </a:solidFill>
                <a:latin typeface="Inter"/>
                <a:ea typeface="Inter"/>
                <a:cs typeface="Inter"/>
                <a:sym typeface="Inter"/>
              </a:rPr>
              <a:t>Tabel di atas menunjukkan jumlah laporan yang masuk dan ditindaklanjuti oleh satuan tugas PPKS. Secara rata-rata, satgas PPKS PT dapat menyelesaikan 73,2% laporan kekerasan seksual yang masuk. Penurunan tingkat penyelesaian laporan disebabkan peningkatan jumlah laporan setiap tahunnya.</a:t>
            </a:r>
            <a:endParaRPr sz="900">
              <a:solidFill>
                <a:schemeClr val="dk1"/>
              </a:solidFill>
              <a:latin typeface="Inter"/>
              <a:ea typeface="Inter"/>
              <a:cs typeface="Inter"/>
              <a:sym typeface="Inter"/>
            </a:endParaRPr>
          </a:p>
        </p:txBody>
      </p:sp>
      <p:pic>
        <p:nvPicPr>
          <p:cNvPr id="226" name="Google Shape;226;g3118fbdc7d1_2_51" title="Points scored"/>
          <p:cNvPicPr preferRelativeResize="0"/>
          <p:nvPr/>
        </p:nvPicPr>
        <p:blipFill>
          <a:blip r:embed="rId3">
            <a:alphaModFix/>
          </a:blip>
          <a:stretch>
            <a:fillRect/>
          </a:stretch>
        </p:blipFill>
        <p:spPr>
          <a:xfrm>
            <a:off x="2051625" y="723024"/>
            <a:ext cx="5091549" cy="314827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g3125dd3a63e_0_246"/>
          <p:cNvSpPr txBox="1">
            <a:spLocks noGrp="1"/>
          </p:cNvSpPr>
          <p:nvPr>
            <p:ph type="sldNum" idx="12"/>
          </p:nvPr>
        </p:nvSpPr>
        <p:spPr>
          <a:xfrm>
            <a:off x="8499866" y="4851234"/>
            <a:ext cx="594300" cy="1848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t>50</a:t>
            </a:fld>
            <a:endParaRPr/>
          </a:p>
        </p:txBody>
      </p:sp>
      <p:sp>
        <p:nvSpPr>
          <p:cNvPr id="875" name="Google Shape;875;g3125dd3a63e_0_246"/>
          <p:cNvSpPr txBox="1"/>
          <p:nvPr/>
        </p:nvSpPr>
        <p:spPr>
          <a:xfrm>
            <a:off x="0" y="54300"/>
            <a:ext cx="9144000" cy="434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2100"/>
              <a:buFont typeface="Arial"/>
              <a:buNone/>
            </a:pPr>
            <a:r>
              <a:rPr lang="en" sz="1800" b="1">
                <a:solidFill>
                  <a:srgbClr val="002060"/>
                </a:solidFill>
                <a:latin typeface="Inter"/>
                <a:ea typeface="Inter"/>
                <a:cs typeface="Inter"/>
                <a:sym typeface="Inter"/>
              </a:rPr>
              <a:t>Hak Korban, Saksi, dan Terlapor</a:t>
            </a:r>
            <a:endParaRPr sz="1800" b="1">
              <a:solidFill>
                <a:srgbClr val="002060"/>
              </a:solidFill>
              <a:latin typeface="Inter"/>
              <a:ea typeface="Inter"/>
              <a:cs typeface="Inter"/>
              <a:sym typeface="Inter"/>
            </a:endParaRPr>
          </a:p>
        </p:txBody>
      </p:sp>
      <p:graphicFrame>
        <p:nvGraphicFramePr>
          <p:cNvPr id="876" name="Google Shape;876;g3125dd3a63e_0_246"/>
          <p:cNvGraphicFramePr/>
          <p:nvPr/>
        </p:nvGraphicFramePr>
        <p:xfrm>
          <a:off x="327675" y="578536"/>
          <a:ext cx="8520600" cy="3813612"/>
        </p:xfrm>
        <a:graphic>
          <a:graphicData uri="http://schemas.openxmlformats.org/drawingml/2006/table">
            <a:tbl>
              <a:tblPr>
                <a:noFill/>
                <a:tableStyleId>{80C14470-5D6B-49DE-A75A-00DBA22D5FFD}</a:tableStyleId>
              </a:tblPr>
              <a:tblGrid>
                <a:gridCol w="3237075">
                  <a:extLst>
                    <a:ext uri="{9D8B030D-6E8A-4147-A177-3AD203B41FA5}">
                      <a16:colId xmlns:a16="http://schemas.microsoft.com/office/drawing/2014/main" xmlns="" val="20000"/>
                    </a:ext>
                  </a:extLst>
                </a:gridCol>
                <a:gridCol w="2860075">
                  <a:extLst>
                    <a:ext uri="{9D8B030D-6E8A-4147-A177-3AD203B41FA5}">
                      <a16:colId xmlns:a16="http://schemas.microsoft.com/office/drawing/2014/main" xmlns="" val="20001"/>
                    </a:ext>
                  </a:extLst>
                </a:gridCol>
                <a:gridCol w="2423450">
                  <a:extLst>
                    <a:ext uri="{9D8B030D-6E8A-4147-A177-3AD203B41FA5}">
                      <a16:colId xmlns:a16="http://schemas.microsoft.com/office/drawing/2014/main" xmlns="" val="20002"/>
                    </a:ext>
                  </a:extLst>
                </a:gridCol>
              </a:tblGrid>
              <a:tr h="353400">
                <a:tc>
                  <a:txBody>
                    <a:bodyPr/>
                    <a:lstStyle/>
                    <a:p>
                      <a:pPr marL="0" lvl="0" indent="0" algn="ctr" rtl="0">
                        <a:spcBef>
                          <a:spcPts val="0"/>
                        </a:spcBef>
                        <a:spcAft>
                          <a:spcPts val="0"/>
                        </a:spcAft>
                        <a:buNone/>
                      </a:pPr>
                      <a:r>
                        <a:rPr lang="en" sz="1100" b="1">
                          <a:solidFill>
                            <a:schemeClr val="dk1"/>
                          </a:solidFill>
                          <a:latin typeface="Inter"/>
                          <a:ea typeface="Inter"/>
                          <a:cs typeface="Inter"/>
                          <a:sym typeface="Inter"/>
                        </a:rPr>
                        <a:t>Korban dan Pelapor</a:t>
                      </a:r>
                      <a:endParaRPr sz="1100" b="1">
                        <a:solidFill>
                          <a:schemeClr val="dk1"/>
                        </a:solidFill>
                        <a:latin typeface="Inter"/>
                        <a:ea typeface="Inter"/>
                        <a:cs typeface="Inter"/>
                        <a:sym typeface="Inter"/>
                      </a:endParaRPr>
                    </a:p>
                  </a:txBody>
                  <a:tcPr marL="91425" marR="91425" marT="91425" marB="91425">
                    <a:lnL w="9525" cap="flat" cmpd="sng">
                      <a:solidFill>
                        <a:srgbClr val="002060"/>
                      </a:solidFill>
                      <a:prstDash val="solid"/>
                      <a:round/>
                      <a:headEnd type="none" w="sm" len="sm"/>
                      <a:tailEnd type="none" w="sm" len="sm"/>
                    </a:lnL>
                    <a:lnR w="19050" cap="flat" cmpd="sng">
                      <a:solidFill>
                        <a:srgbClr val="114735"/>
                      </a:solidFill>
                      <a:prstDash val="solid"/>
                      <a:round/>
                      <a:headEnd type="none" w="sm" len="sm"/>
                      <a:tailEnd type="none" w="sm" len="sm"/>
                    </a:lnR>
                    <a:lnT w="9525" cap="flat" cmpd="sng">
                      <a:solidFill>
                        <a:srgbClr val="114735"/>
                      </a:solidFill>
                      <a:prstDash val="solid"/>
                      <a:round/>
                      <a:headEnd type="none" w="sm" len="sm"/>
                      <a:tailEnd type="none" w="sm" len="sm"/>
                    </a:lnT>
                    <a:lnB w="9525" cap="flat" cmpd="sng">
                      <a:solidFill>
                        <a:srgbClr val="00206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100" b="1">
                          <a:solidFill>
                            <a:schemeClr val="dk1"/>
                          </a:solidFill>
                          <a:latin typeface="Inter"/>
                          <a:ea typeface="Inter"/>
                          <a:cs typeface="Inter"/>
                          <a:sym typeface="Inter"/>
                        </a:rPr>
                        <a:t>Saksi</a:t>
                      </a:r>
                      <a:endParaRPr sz="1100" b="1">
                        <a:solidFill>
                          <a:schemeClr val="dk1"/>
                        </a:solidFill>
                        <a:latin typeface="Inter"/>
                        <a:ea typeface="Inter"/>
                        <a:cs typeface="Inter"/>
                        <a:sym typeface="Inter"/>
                      </a:endParaRPr>
                    </a:p>
                  </a:txBody>
                  <a:tcPr marL="91425" marR="91425" marT="91425" marB="91425">
                    <a:lnL w="19050" cap="flat" cmpd="sng">
                      <a:solidFill>
                        <a:srgbClr val="114735"/>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114735"/>
                      </a:solidFill>
                      <a:prstDash val="solid"/>
                      <a:round/>
                      <a:headEnd type="none" w="sm" len="sm"/>
                      <a:tailEnd type="none" w="sm" len="sm"/>
                    </a:lnT>
                    <a:lnB w="9525" cap="flat" cmpd="sng">
                      <a:solidFill>
                        <a:srgbClr val="00206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100" b="1">
                          <a:solidFill>
                            <a:schemeClr val="dk1"/>
                          </a:solidFill>
                          <a:latin typeface="Inter"/>
                          <a:ea typeface="Inter"/>
                          <a:cs typeface="Inter"/>
                          <a:sym typeface="Inter"/>
                        </a:rPr>
                        <a:t>Terlapor</a:t>
                      </a:r>
                      <a:endParaRPr sz="1100" b="1">
                        <a:solidFill>
                          <a:schemeClr val="dk1"/>
                        </a:solidFill>
                        <a:latin typeface="Inter"/>
                        <a:ea typeface="Inter"/>
                        <a:cs typeface="Inter"/>
                        <a:sym typeface="Inter"/>
                      </a:endParaRPr>
                    </a:p>
                  </a:txBody>
                  <a:tcPr marL="91425" marR="91425" marT="91425" marB="91425">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114735"/>
                      </a:solidFill>
                      <a:prstDash val="solid"/>
                      <a:round/>
                      <a:headEnd type="none" w="sm" len="sm"/>
                      <a:tailEnd type="none" w="sm" len="sm"/>
                    </a:lnT>
                    <a:lnB w="9525" cap="flat" cmpd="sng">
                      <a:solidFill>
                        <a:srgbClr val="002060"/>
                      </a:solidFill>
                      <a:prstDash val="solid"/>
                      <a:round/>
                      <a:headEnd type="none" w="sm" len="sm"/>
                      <a:tailEnd type="none" w="sm" len="sm"/>
                    </a:lnB>
                    <a:solidFill>
                      <a:srgbClr val="CFE2F3"/>
                    </a:solidFill>
                  </a:tcPr>
                </a:tc>
                <a:extLst>
                  <a:ext uri="{0D108BD9-81ED-4DB2-BD59-A6C34878D82A}">
                    <a16:rowId xmlns:a16="http://schemas.microsoft.com/office/drawing/2014/main" xmlns="" val="10000"/>
                  </a:ext>
                </a:extLst>
              </a:tr>
              <a:tr h="3177225">
                <a:tc>
                  <a:txBody>
                    <a:bodyPr/>
                    <a:lstStyle/>
                    <a:p>
                      <a:pPr marL="228600" lvl="0" indent="-184150" algn="just" rtl="0">
                        <a:lnSpc>
                          <a:spcPct val="115000"/>
                        </a:lnSpc>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informasi   terhadap   tahapan   dan   perkembangan Penanganan laporan dugaan Kekerasan;</a:t>
                      </a:r>
                      <a:endParaRPr sz="1100">
                        <a:solidFill>
                          <a:schemeClr val="dk1"/>
                        </a:solidFill>
                        <a:latin typeface="Inter"/>
                        <a:ea typeface="Inter"/>
                        <a:cs typeface="Inter"/>
                        <a:sym typeface="Inter"/>
                      </a:endParaRPr>
                    </a:p>
                    <a:p>
                      <a:pPr marL="228600" lvl="0" indent="-184150" algn="just" rtl="0">
                        <a:lnSpc>
                          <a:spcPct val="115000"/>
                        </a:lnSpc>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pelindungan  dari  ancaman  atau  Kekerasan  oleh Terlapor dan/atau pihak lain;</a:t>
                      </a:r>
                      <a:endParaRPr sz="1100">
                        <a:solidFill>
                          <a:schemeClr val="dk1"/>
                        </a:solidFill>
                        <a:latin typeface="Inter"/>
                        <a:ea typeface="Inter"/>
                        <a:cs typeface="Inter"/>
                        <a:sym typeface="Inter"/>
                      </a:endParaRPr>
                    </a:p>
                    <a:p>
                      <a:pPr marL="228600" lvl="0" indent="-184150" algn="just" rtl="0">
                        <a:lnSpc>
                          <a:spcPct val="115000"/>
                        </a:lnSpc>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pelindungan atas potensi berulangnya kekerasan;</a:t>
                      </a:r>
                      <a:endParaRPr sz="1100">
                        <a:solidFill>
                          <a:schemeClr val="dk1"/>
                        </a:solidFill>
                        <a:latin typeface="Inter"/>
                        <a:ea typeface="Inter"/>
                        <a:cs typeface="Inter"/>
                        <a:sym typeface="Inter"/>
                      </a:endParaRPr>
                    </a:p>
                    <a:p>
                      <a:pPr marL="228600" lvl="0" indent="-184150" algn="just" rtl="0">
                        <a:lnSpc>
                          <a:spcPct val="115000"/>
                        </a:lnSpc>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pelindungan atas kerahasiaan identitas dan informasi kasus;</a:t>
                      </a:r>
                      <a:endParaRPr sz="1100">
                        <a:solidFill>
                          <a:schemeClr val="dk1"/>
                        </a:solidFill>
                        <a:latin typeface="Inter"/>
                        <a:ea typeface="Inter"/>
                        <a:cs typeface="Inter"/>
                        <a:sym typeface="Inter"/>
                      </a:endParaRPr>
                    </a:p>
                    <a:p>
                      <a:pPr marL="228600" lvl="0" indent="-184150" algn="just" rtl="0">
                        <a:lnSpc>
                          <a:spcPct val="115000"/>
                        </a:lnSpc>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akses layanan pendidikan;</a:t>
                      </a:r>
                      <a:endParaRPr sz="1100">
                        <a:solidFill>
                          <a:schemeClr val="dk1"/>
                        </a:solidFill>
                        <a:latin typeface="Inter"/>
                        <a:ea typeface="Inter"/>
                        <a:cs typeface="Inter"/>
                        <a:sym typeface="Inter"/>
                      </a:endParaRPr>
                    </a:p>
                    <a:p>
                      <a:pPr marL="228600" lvl="0" indent="-184150" algn="just" rtl="0">
                        <a:lnSpc>
                          <a:spcPct val="115000"/>
                        </a:lnSpc>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pelindungan dari kehilangan pekerjaan;</a:t>
                      </a:r>
                      <a:endParaRPr sz="1100">
                        <a:solidFill>
                          <a:schemeClr val="dk1"/>
                        </a:solidFill>
                        <a:latin typeface="Inter"/>
                        <a:ea typeface="Inter"/>
                        <a:cs typeface="Inter"/>
                        <a:sym typeface="Inter"/>
                      </a:endParaRPr>
                    </a:p>
                    <a:p>
                      <a:pPr marL="228600" lvl="0" indent="-184150" algn="just" rtl="0">
                        <a:lnSpc>
                          <a:spcPct val="115000"/>
                        </a:lnSpc>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penyediaan  informasi  mengenai  hak  dan  fasilitas pelindungan; dan/atau</a:t>
                      </a:r>
                      <a:endParaRPr sz="1100">
                        <a:solidFill>
                          <a:schemeClr val="dk1"/>
                        </a:solidFill>
                        <a:latin typeface="Inter"/>
                        <a:ea typeface="Inter"/>
                        <a:cs typeface="Inter"/>
                        <a:sym typeface="Inter"/>
                      </a:endParaRPr>
                    </a:p>
                    <a:p>
                      <a:pPr marL="228600" lvl="0" indent="-184150" algn="just" rtl="0">
                        <a:lnSpc>
                          <a:spcPct val="115000"/>
                        </a:lnSpc>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layanan   pendampingan,   pelindungan,   dan/atau pemulihan sesuai kebutuhannya.</a:t>
                      </a:r>
                      <a:endParaRPr sz="1100">
                        <a:solidFill>
                          <a:schemeClr val="dk1"/>
                        </a:solidFill>
                        <a:latin typeface="Inter"/>
                        <a:ea typeface="Inter"/>
                        <a:cs typeface="Inter"/>
                        <a:sym typeface="Inter"/>
                      </a:endParaRPr>
                    </a:p>
                    <a:p>
                      <a:pPr marL="0" lvl="0" indent="0" algn="just" rtl="0">
                        <a:lnSpc>
                          <a:spcPct val="115000"/>
                        </a:lnSpc>
                        <a:spcBef>
                          <a:spcPts val="0"/>
                        </a:spcBef>
                        <a:spcAft>
                          <a:spcPts val="0"/>
                        </a:spcAft>
                        <a:buNone/>
                      </a:pPr>
                      <a:endParaRPr sz="1100">
                        <a:solidFill>
                          <a:schemeClr val="dk1"/>
                        </a:solidFill>
                        <a:latin typeface="Inter"/>
                        <a:ea typeface="Inter"/>
                        <a:cs typeface="Inter"/>
                        <a:sym typeface="Inter"/>
                      </a:endParaRPr>
                    </a:p>
                  </a:txBody>
                  <a:tcPr marL="91425" marR="91425" marT="91425" marB="91425">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tcPr>
                </a:tc>
                <a:tc>
                  <a:txBody>
                    <a:bodyPr/>
                    <a:lstStyle/>
                    <a:p>
                      <a:pPr marL="228600" lvl="0" indent="-184150" algn="l" rtl="0">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pelindungan atas kerahasiaan identitas dan informasi kasus;</a:t>
                      </a:r>
                      <a:endParaRPr sz="1100">
                        <a:solidFill>
                          <a:schemeClr val="dk1"/>
                        </a:solidFill>
                        <a:latin typeface="Inter"/>
                        <a:ea typeface="Inter"/>
                        <a:cs typeface="Inter"/>
                        <a:sym typeface="Inter"/>
                      </a:endParaRPr>
                    </a:p>
                    <a:p>
                      <a:pPr marL="228600" lvl="0" indent="-184150" algn="l" rtl="0">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pelindungan  dari  ancaman  atau  Kekerasan  oleh Terlapor dan/atau pihak lain;</a:t>
                      </a:r>
                      <a:endParaRPr sz="1100">
                        <a:solidFill>
                          <a:schemeClr val="dk1"/>
                        </a:solidFill>
                        <a:latin typeface="Inter"/>
                        <a:ea typeface="Inter"/>
                        <a:cs typeface="Inter"/>
                        <a:sym typeface="Inter"/>
                      </a:endParaRPr>
                    </a:p>
                    <a:p>
                      <a:pPr marL="228600" lvl="0" indent="-184150" algn="l" rtl="0">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akses layanan pendidikan;</a:t>
                      </a:r>
                      <a:endParaRPr sz="1100">
                        <a:solidFill>
                          <a:schemeClr val="dk1"/>
                        </a:solidFill>
                        <a:latin typeface="Inter"/>
                        <a:ea typeface="Inter"/>
                        <a:cs typeface="Inter"/>
                        <a:sym typeface="Inter"/>
                      </a:endParaRPr>
                    </a:p>
                    <a:p>
                      <a:pPr marL="228600" lvl="0" indent="-184150" algn="l" rtl="0">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pelindungan dari kehilangan pekerjaan; </a:t>
                      </a:r>
                      <a:endParaRPr sz="1100">
                        <a:solidFill>
                          <a:schemeClr val="dk1"/>
                        </a:solidFill>
                        <a:latin typeface="Inter"/>
                        <a:ea typeface="Inter"/>
                        <a:cs typeface="Inter"/>
                        <a:sym typeface="Inter"/>
                      </a:endParaRPr>
                    </a:p>
                    <a:p>
                      <a:pPr marL="228600" lvl="0" indent="-184150" algn="l" rtl="0">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penyediaan  informasi  mengenai  hak  dan  fasilitas pelindungan; dan/atau</a:t>
                      </a:r>
                      <a:endParaRPr sz="1100">
                        <a:solidFill>
                          <a:schemeClr val="dk1"/>
                        </a:solidFill>
                        <a:latin typeface="Inter"/>
                        <a:ea typeface="Inter"/>
                        <a:cs typeface="Inter"/>
                        <a:sym typeface="Inter"/>
                      </a:endParaRPr>
                    </a:p>
                    <a:p>
                      <a:pPr marL="228600" lvl="0" indent="-184150" algn="l" rtl="0">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layanan   pendampingan,   pelindungan,   dan/atau pemulihan sesuai kebutuhannya.</a:t>
                      </a:r>
                      <a:endParaRPr sz="1100">
                        <a:solidFill>
                          <a:schemeClr val="dk1"/>
                        </a:solidFill>
                        <a:latin typeface="Inter"/>
                        <a:ea typeface="Inter"/>
                        <a:cs typeface="Inter"/>
                        <a:sym typeface="Inter"/>
                      </a:endParaRPr>
                    </a:p>
                    <a:p>
                      <a:pPr marL="0" lvl="0" indent="0" algn="l" rtl="0">
                        <a:spcBef>
                          <a:spcPts val="0"/>
                        </a:spcBef>
                        <a:spcAft>
                          <a:spcPts val="0"/>
                        </a:spcAft>
                        <a:buNone/>
                      </a:pPr>
                      <a:endParaRPr sz="1100" b="1">
                        <a:solidFill>
                          <a:schemeClr val="dk1"/>
                        </a:solidFill>
                        <a:latin typeface="Inter"/>
                        <a:ea typeface="Inter"/>
                        <a:cs typeface="Inter"/>
                        <a:sym typeface="Inter"/>
                      </a:endParaRPr>
                    </a:p>
                    <a:p>
                      <a:pPr marL="0" lvl="0" indent="0" algn="l" rtl="0">
                        <a:spcBef>
                          <a:spcPts val="0"/>
                        </a:spcBef>
                        <a:spcAft>
                          <a:spcPts val="0"/>
                        </a:spcAft>
                        <a:buNone/>
                      </a:pPr>
                      <a:endParaRPr sz="1100">
                        <a:solidFill>
                          <a:schemeClr val="dk1"/>
                        </a:solidFill>
                        <a:latin typeface="Inter"/>
                        <a:ea typeface="Inter"/>
                        <a:cs typeface="Inter"/>
                        <a:sym typeface="Inter"/>
                      </a:endParaRPr>
                    </a:p>
                  </a:txBody>
                  <a:tcPr marL="91425" marR="91425" marT="91425" marB="91425">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tcPr>
                </a:tc>
                <a:tc>
                  <a:txBody>
                    <a:bodyPr/>
                    <a:lstStyle/>
                    <a:p>
                      <a:pPr marL="228600" lvl="0" indent="-184150" algn="l" rtl="0">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informasi   terhadap   tahapan   dan   perkembangan Penanganan laporan dugaan kekerasan;</a:t>
                      </a:r>
                      <a:endParaRPr sz="1100">
                        <a:solidFill>
                          <a:schemeClr val="dk1"/>
                        </a:solidFill>
                        <a:latin typeface="Inter"/>
                        <a:ea typeface="Inter"/>
                        <a:cs typeface="Inter"/>
                        <a:sym typeface="Inter"/>
                      </a:endParaRPr>
                    </a:p>
                    <a:p>
                      <a:pPr marL="228600" lvl="0" indent="-184150" algn="l" rtl="0">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pelindungan atas kerahasiaan identitas dan informasi kasus;</a:t>
                      </a:r>
                      <a:endParaRPr sz="1100">
                        <a:solidFill>
                          <a:schemeClr val="dk1"/>
                        </a:solidFill>
                        <a:latin typeface="Inter"/>
                        <a:ea typeface="Inter"/>
                        <a:cs typeface="Inter"/>
                        <a:sym typeface="Inter"/>
                      </a:endParaRPr>
                    </a:p>
                    <a:p>
                      <a:pPr marL="228600" lvl="0" indent="-184150" algn="l" rtl="0">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layanan  pendampingan  dalam  hal  Terlapor merupakan  penyandang  disabilitas atau  berusia anak; dan/atau</a:t>
                      </a:r>
                      <a:endParaRPr sz="1100">
                        <a:solidFill>
                          <a:schemeClr val="dk1"/>
                        </a:solidFill>
                        <a:latin typeface="Inter"/>
                        <a:ea typeface="Inter"/>
                        <a:cs typeface="Inter"/>
                        <a:sym typeface="Inter"/>
                      </a:endParaRPr>
                    </a:p>
                    <a:p>
                      <a:pPr marL="228600" lvl="0" indent="-184150" algn="l" rtl="0">
                        <a:spcBef>
                          <a:spcPts val="0"/>
                        </a:spcBef>
                        <a:spcAft>
                          <a:spcPts val="0"/>
                        </a:spcAft>
                        <a:buClr>
                          <a:schemeClr val="dk1"/>
                        </a:buClr>
                        <a:buSzPts val="1100"/>
                        <a:buFont typeface="Inter"/>
                        <a:buAutoNum type="alphaLcPeriod"/>
                      </a:pPr>
                      <a:r>
                        <a:rPr lang="en" sz="1100">
                          <a:solidFill>
                            <a:schemeClr val="dk1"/>
                          </a:solidFill>
                          <a:latin typeface="Inter"/>
                          <a:ea typeface="Inter"/>
                          <a:cs typeface="Inter"/>
                          <a:sym typeface="Inter"/>
                        </a:rPr>
                        <a:t>pemulihan  nama  baik  dalam  hal  laporan  dugaan Kekerasan tidak terbukti.</a:t>
                      </a:r>
                      <a:endParaRPr sz="1100">
                        <a:solidFill>
                          <a:schemeClr val="dk1"/>
                        </a:solidFill>
                        <a:latin typeface="Inter"/>
                        <a:ea typeface="Inter"/>
                        <a:cs typeface="Inter"/>
                        <a:sym typeface="Inter"/>
                      </a:endParaRPr>
                    </a:p>
                    <a:p>
                      <a:pPr marL="0" lvl="0" indent="0" algn="l" rtl="0">
                        <a:spcBef>
                          <a:spcPts val="0"/>
                        </a:spcBef>
                        <a:spcAft>
                          <a:spcPts val="0"/>
                        </a:spcAft>
                        <a:buNone/>
                      </a:pPr>
                      <a:endParaRPr sz="1100">
                        <a:solidFill>
                          <a:schemeClr val="dk1"/>
                        </a:solidFill>
                        <a:latin typeface="Inter"/>
                        <a:ea typeface="Inter"/>
                        <a:cs typeface="Inter"/>
                        <a:sym typeface="Inter"/>
                      </a:endParaRPr>
                    </a:p>
                    <a:p>
                      <a:pPr marL="0" lvl="0" indent="0" algn="l" rtl="0">
                        <a:spcBef>
                          <a:spcPts val="0"/>
                        </a:spcBef>
                        <a:spcAft>
                          <a:spcPts val="0"/>
                        </a:spcAft>
                        <a:buNone/>
                      </a:pPr>
                      <a:endParaRPr sz="1100">
                        <a:solidFill>
                          <a:schemeClr val="dk1"/>
                        </a:solidFill>
                        <a:latin typeface="Inter"/>
                        <a:ea typeface="Inter"/>
                        <a:cs typeface="Inter"/>
                        <a:sym typeface="Inter"/>
                      </a:endParaRPr>
                    </a:p>
                  </a:txBody>
                  <a:tcPr marL="91425" marR="91425" marT="91425" marB="91425">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g310181e0932_0_718"/>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t>51</a:t>
            </a:fld>
            <a:endParaRPr/>
          </a:p>
        </p:txBody>
      </p:sp>
      <p:sp>
        <p:nvSpPr>
          <p:cNvPr id="882" name="Google Shape;882;g310181e0932_0_718"/>
          <p:cNvSpPr/>
          <p:nvPr/>
        </p:nvSpPr>
        <p:spPr>
          <a:xfrm>
            <a:off x="2844225" y="1304848"/>
            <a:ext cx="1194300" cy="744300"/>
          </a:xfrm>
          <a:prstGeom prst="rect">
            <a:avLst/>
          </a:prstGeom>
          <a:solidFill>
            <a:srgbClr val="CDD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25"/>
              <a:buFont typeface="Arial"/>
              <a:buNone/>
            </a:pPr>
            <a:r>
              <a:rPr lang="en" sz="1100" i="0" u="none" strike="noStrike" cap="none">
                <a:solidFill>
                  <a:srgbClr val="000000"/>
                </a:solidFill>
                <a:latin typeface="Inter"/>
                <a:ea typeface="Inter"/>
                <a:cs typeface="Inter"/>
                <a:sym typeface="Inter"/>
              </a:rPr>
              <a:t>Mengikuti ketentuan peraturan yang berlaku</a:t>
            </a:r>
            <a:endParaRPr sz="1100" i="0" u="none" strike="noStrike" cap="none">
              <a:solidFill>
                <a:srgbClr val="000000"/>
              </a:solidFill>
              <a:latin typeface="Inter"/>
              <a:ea typeface="Inter"/>
              <a:cs typeface="Inter"/>
              <a:sym typeface="Inter"/>
            </a:endParaRPr>
          </a:p>
        </p:txBody>
      </p:sp>
      <p:sp>
        <p:nvSpPr>
          <p:cNvPr id="883" name="Google Shape;883;g310181e0932_0_718"/>
          <p:cNvSpPr/>
          <p:nvPr/>
        </p:nvSpPr>
        <p:spPr>
          <a:xfrm>
            <a:off x="4261050" y="1313728"/>
            <a:ext cx="1155000" cy="744300"/>
          </a:xfrm>
          <a:prstGeom prst="rect">
            <a:avLst/>
          </a:prstGeom>
          <a:solidFill>
            <a:srgbClr val="135D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25"/>
              <a:buFont typeface="Arial"/>
              <a:buNone/>
            </a:pPr>
            <a:r>
              <a:rPr lang="en" sz="1100" i="0" u="none" strike="noStrike" cap="none">
                <a:solidFill>
                  <a:schemeClr val="lt1"/>
                </a:solidFill>
                <a:latin typeface="Inter"/>
                <a:ea typeface="Inter"/>
                <a:cs typeface="Inter"/>
                <a:sym typeface="Inter"/>
              </a:rPr>
              <a:t>Mengikuti ketentuan peraturan yang berlaku</a:t>
            </a:r>
            <a:endParaRPr sz="1100" i="0" u="none" strike="noStrike" cap="none">
              <a:solidFill>
                <a:schemeClr val="lt1"/>
              </a:solidFill>
              <a:latin typeface="Inter"/>
              <a:ea typeface="Inter"/>
              <a:cs typeface="Inter"/>
              <a:sym typeface="Inter"/>
            </a:endParaRPr>
          </a:p>
        </p:txBody>
      </p:sp>
      <p:sp>
        <p:nvSpPr>
          <p:cNvPr id="884" name="Google Shape;884;g310181e0932_0_718"/>
          <p:cNvSpPr/>
          <p:nvPr/>
        </p:nvSpPr>
        <p:spPr>
          <a:xfrm>
            <a:off x="5507750" y="1847970"/>
            <a:ext cx="3496800" cy="2747400"/>
          </a:xfrm>
          <a:prstGeom prst="rect">
            <a:avLst/>
          </a:prstGeom>
          <a:solidFill>
            <a:srgbClr val="EFEFEF"/>
          </a:solidFill>
          <a:ln>
            <a:noFill/>
          </a:ln>
        </p:spPr>
        <p:txBody>
          <a:bodyPr spcFirstLastPara="1" wrap="square" lIns="91425" tIns="91425" rIns="91425" bIns="91425" anchor="t" anchorCtr="0">
            <a:noAutofit/>
          </a:bodyPr>
          <a:lstStyle/>
          <a:p>
            <a:pPr marL="457200" marR="133384" lvl="0" indent="0" algn="l" rtl="0">
              <a:lnSpc>
                <a:spcPct val="100000"/>
              </a:lnSpc>
              <a:spcBef>
                <a:spcPts val="0"/>
              </a:spcBef>
              <a:spcAft>
                <a:spcPts val="0"/>
              </a:spcAft>
              <a:buClr>
                <a:srgbClr val="000000"/>
              </a:buClr>
              <a:buSzPts val="1100"/>
              <a:buFont typeface="Arial"/>
              <a:buNone/>
            </a:pPr>
            <a:r>
              <a:rPr lang="en" sz="1100" i="0" u="none" strike="noStrike" cap="none">
                <a:solidFill>
                  <a:srgbClr val="000000"/>
                </a:solidFill>
                <a:latin typeface="Inter"/>
                <a:ea typeface="Inter"/>
                <a:cs typeface="Inter"/>
                <a:sym typeface="Inter"/>
              </a:rPr>
              <a:t>Pengubahan putusan pemimpin PT atau badan penyelenggara berupa:</a:t>
            </a:r>
            <a:endParaRPr sz="1100" i="0" u="none" strike="noStrike" cap="none">
              <a:solidFill>
                <a:srgbClr val="000000"/>
              </a:solidFill>
              <a:latin typeface="Inter"/>
              <a:ea typeface="Inter"/>
              <a:cs typeface="Inter"/>
              <a:sym typeface="Inter"/>
            </a:endParaRPr>
          </a:p>
          <a:p>
            <a:pPr marL="914400" marR="133384" lvl="0" indent="-298450" algn="just" rtl="0">
              <a:lnSpc>
                <a:spcPct val="115000"/>
              </a:lnSpc>
              <a:spcBef>
                <a:spcPts val="0"/>
              </a:spcBef>
              <a:spcAft>
                <a:spcPts val="0"/>
              </a:spcAft>
              <a:buClr>
                <a:srgbClr val="000000"/>
              </a:buClr>
              <a:buSzPts val="1100"/>
              <a:buFont typeface="Inter"/>
              <a:buAutoNum type="alphaLcPeriod"/>
            </a:pPr>
            <a:r>
              <a:rPr lang="en" sz="1100" i="0" u="none" strike="noStrike" cap="none">
                <a:solidFill>
                  <a:schemeClr val="dk1"/>
                </a:solidFill>
                <a:latin typeface="Inter"/>
                <a:ea typeface="Inter"/>
                <a:cs typeface="Inter"/>
                <a:sym typeface="Inter"/>
              </a:rPr>
              <a:t>pemberian keringanan sanksi administratif; atau</a:t>
            </a:r>
            <a:endParaRPr sz="1100" i="0" u="none" strike="noStrike" cap="none">
              <a:solidFill>
                <a:schemeClr val="dk1"/>
              </a:solidFill>
              <a:latin typeface="Inter"/>
              <a:ea typeface="Inter"/>
              <a:cs typeface="Inter"/>
              <a:sym typeface="Inter"/>
            </a:endParaRPr>
          </a:p>
          <a:p>
            <a:pPr marL="914400" marR="133384" lvl="0" indent="-298450" algn="just" rtl="0">
              <a:lnSpc>
                <a:spcPct val="115000"/>
              </a:lnSpc>
              <a:spcBef>
                <a:spcPts val="0"/>
              </a:spcBef>
              <a:spcAft>
                <a:spcPts val="0"/>
              </a:spcAft>
              <a:buClr>
                <a:srgbClr val="000000"/>
              </a:buClr>
              <a:buSzPts val="1100"/>
              <a:buFont typeface="Inter"/>
              <a:buAutoNum type="alphaLcPeriod"/>
            </a:pPr>
            <a:r>
              <a:rPr lang="en" sz="1100" i="0" u="none" strike="noStrike" cap="none">
                <a:solidFill>
                  <a:schemeClr val="dk1"/>
                </a:solidFill>
                <a:latin typeface="Inter"/>
                <a:ea typeface="Inter"/>
                <a:cs typeface="Inter"/>
                <a:sym typeface="Inter"/>
              </a:rPr>
              <a:t>pemberian penambahan sanksi administratif. </a:t>
            </a:r>
            <a:endParaRPr sz="1100" i="0" u="none" strike="noStrike" cap="none">
              <a:solidFill>
                <a:srgbClr val="000000"/>
              </a:solidFill>
              <a:latin typeface="Inter"/>
              <a:ea typeface="Inter"/>
              <a:cs typeface="Inter"/>
              <a:sym typeface="Inter"/>
            </a:endParaRPr>
          </a:p>
        </p:txBody>
      </p:sp>
      <p:sp>
        <p:nvSpPr>
          <p:cNvPr id="885" name="Google Shape;885;g310181e0932_0_718"/>
          <p:cNvSpPr/>
          <p:nvPr/>
        </p:nvSpPr>
        <p:spPr>
          <a:xfrm>
            <a:off x="5507750" y="1319988"/>
            <a:ext cx="3496800" cy="461700"/>
          </a:xfrm>
          <a:prstGeom prst="rect">
            <a:avLst/>
          </a:prstGeom>
          <a:solidFill>
            <a:srgbClr val="F2F2F2"/>
          </a:solidFill>
          <a:ln>
            <a:noFill/>
          </a:ln>
        </p:spPr>
        <p:txBody>
          <a:bodyPr spcFirstLastPara="1" wrap="square" lIns="91425" tIns="91425" rIns="91425" bIns="91425" anchor="ctr" anchorCtr="0">
            <a:noAutofit/>
          </a:bodyPr>
          <a:lstStyle/>
          <a:p>
            <a:pPr marL="457200" marR="133384" lvl="0" indent="0" algn="l" rtl="0">
              <a:lnSpc>
                <a:spcPct val="100000"/>
              </a:lnSpc>
              <a:spcBef>
                <a:spcPts val="0"/>
              </a:spcBef>
              <a:spcAft>
                <a:spcPts val="0"/>
              </a:spcAft>
              <a:buClr>
                <a:srgbClr val="000000"/>
              </a:buClr>
              <a:buSzPts val="1100"/>
              <a:buFont typeface="Arial"/>
              <a:buNone/>
            </a:pPr>
            <a:r>
              <a:rPr lang="en" sz="1100" i="0" u="none" strike="noStrike" cap="none">
                <a:solidFill>
                  <a:schemeClr val="dk1"/>
                </a:solidFill>
                <a:latin typeface="Inter"/>
                <a:ea typeface="Inter"/>
                <a:cs typeface="Inter"/>
                <a:sym typeface="Inter"/>
              </a:rPr>
              <a:t>Penguatan putusan pemimpin PT atau badan penyelenggara; atau</a:t>
            </a:r>
            <a:endParaRPr sz="1100" i="0" u="none" strike="noStrike" cap="none">
              <a:solidFill>
                <a:srgbClr val="000000"/>
              </a:solidFill>
              <a:latin typeface="Inter"/>
              <a:ea typeface="Inter"/>
              <a:cs typeface="Inter"/>
              <a:sym typeface="Inter"/>
            </a:endParaRPr>
          </a:p>
        </p:txBody>
      </p:sp>
      <p:sp>
        <p:nvSpPr>
          <p:cNvPr id="886" name="Google Shape;886;g310181e0932_0_718"/>
          <p:cNvSpPr/>
          <p:nvPr/>
        </p:nvSpPr>
        <p:spPr>
          <a:xfrm>
            <a:off x="5628492" y="1405093"/>
            <a:ext cx="279300" cy="280800"/>
          </a:xfrm>
          <a:prstGeom prst="rect">
            <a:avLst/>
          </a:prstGeom>
          <a:solidFill>
            <a:srgbClr val="135D91"/>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 sz="1050" i="0" u="none" strike="noStrike" cap="none">
                <a:solidFill>
                  <a:srgbClr val="FFFFFF"/>
                </a:solidFill>
                <a:latin typeface="Inter"/>
                <a:ea typeface="Inter"/>
                <a:cs typeface="Inter"/>
                <a:sym typeface="Inter"/>
              </a:rPr>
              <a:t>1</a:t>
            </a:r>
            <a:endParaRPr sz="1400" i="0" u="none" strike="noStrike" cap="none">
              <a:solidFill>
                <a:srgbClr val="000000"/>
              </a:solidFill>
              <a:latin typeface="Inter"/>
              <a:ea typeface="Inter"/>
              <a:cs typeface="Inter"/>
              <a:sym typeface="Inter"/>
            </a:endParaRPr>
          </a:p>
        </p:txBody>
      </p:sp>
      <p:sp>
        <p:nvSpPr>
          <p:cNvPr id="887" name="Google Shape;887;g310181e0932_0_718"/>
          <p:cNvSpPr/>
          <p:nvPr/>
        </p:nvSpPr>
        <p:spPr>
          <a:xfrm>
            <a:off x="5628500" y="1972874"/>
            <a:ext cx="279300" cy="280800"/>
          </a:xfrm>
          <a:prstGeom prst="rect">
            <a:avLst/>
          </a:prstGeom>
          <a:solidFill>
            <a:srgbClr val="135D91"/>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 sz="1050" i="0" u="none" strike="noStrike" cap="none">
                <a:solidFill>
                  <a:srgbClr val="FFFFFF"/>
                </a:solidFill>
                <a:latin typeface="Inter"/>
                <a:ea typeface="Inter"/>
                <a:cs typeface="Inter"/>
                <a:sym typeface="Inter"/>
              </a:rPr>
              <a:t>2</a:t>
            </a:r>
            <a:endParaRPr sz="1400" i="0" u="none" strike="noStrike" cap="none">
              <a:solidFill>
                <a:srgbClr val="000000"/>
              </a:solidFill>
              <a:latin typeface="Inter"/>
              <a:ea typeface="Inter"/>
              <a:cs typeface="Inter"/>
              <a:sym typeface="Inter"/>
            </a:endParaRPr>
          </a:p>
        </p:txBody>
      </p:sp>
      <p:sp>
        <p:nvSpPr>
          <p:cNvPr id="888" name="Google Shape;888;g310181e0932_0_718"/>
          <p:cNvSpPr/>
          <p:nvPr/>
        </p:nvSpPr>
        <p:spPr>
          <a:xfrm>
            <a:off x="1498991" y="1303573"/>
            <a:ext cx="1130400" cy="744300"/>
          </a:xfrm>
          <a:prstGeom prst="rect">
            <a:avLst/>
          </a:prstGeom>
          <a:solidFill>
            <a:srgbClr val="CF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25"/>
              <a:buFont typeface="Arial"/>
              <a:buNone/>
            </a:pPr>
            <a:r>
              <a:rPr lang="en" sz="1125" i="0" u="none" strike="noStrike" cap="none">
                <a:solidFill>
                  <a:schemeClr val="dk1"/>
                </a:solidFill>
                <a:latin typeface="Inter"/>
                <a:ea typeface="Inter"/>
                <a:cs typeface="Inter"/>
                <a:sym typeface="Inter"/>
              </a:rPr>
              <a:t>Itjen Kemendik-</a:t>
            </a:r>
            <a:endParaRPr sz="1125" i="0" u="none" strike="noStrike" cap="none">
              <a:solidFill>
                <a:schemeClr val="dk1"/>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1125"/>
              <a:buFont typeface="Arial"/>
              <a:buNone/>
            </a:pPr>
            <a:r>
              <a:rPr lang="en" sz="1125" i="0" u="none" strike="noStrike" cap="none">
                <a:solidFill>
                  <a:schemeClr val="dk1"/>
                </a:solidFill>
                <a:latin typeface="Inter"/>
                <a:ea typeface="Inter"/>
                <a:cs typeface="Inter"/>
                <a:sym typeface="Inter"/>
              </a:rPr>
              <a:t>budristek</a:t>
            </a:r>
            <a:endParaRPr sz="1400" i="0" u="none" strike="noStrike" cap="none">
              <a:solidFill>
                <a:srgbClr val="000000"/>
              </a:solidFill>
              <a:latin typeface="Inter"/>
              <a:ea typeface="Inter"/>
              <a:cs typeface="Inter"/>
              <a:sym typeface="Inter"/>
            </a:endParaRPr>
          </a:p>
        </p:txBody>
      </p:sp>
      <p:sp>
        <p:nvSpPr>
          <p:cNvPr id="889" name="Google Shape;889;g310181e0932_0_718"/>
          <p:cNvSpPr/>
          <p:nvPr/>
        </p:nvSpPr>
        <p:spPr>
          <a:xfrm>
            <a:off x="1500412" y="874108"/>
            <a:ext cx="1130400" cy="376800"/>
          </a:xfrm>
          <a:prstGeom prst="rect">
            <a:avLst/>
          </a:prstGeom>
          <a:solidFill>
            <a:srgbClr val="CF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25"/>
              <a:buFont typeface="Arial"/>
              <a:buNone/>
            </a:pPr>
            <a:r>
              <a:rPr lang="en" sz="1125" b="1" i="0" u="none" strike="noStrike" cap="none">
                <a:solidFill>
                  <a:schemeClr val="dk1"/>
                </a:solidFill>
                <a:latin typeface="Inter"/>
                <a:ea typeface="Inter"/>
                <a:cs typeface="Inter"/>
                <a:sym typeface="Inter"/>
              </a:rPr>
              <a:t>Penanganan oleh:</a:t>
            </a:r>
            <a:endParaRPr sz="1400" b="1" i="0" u="none" strike="noStrike" cap="none">
              <a:solidFill>
                <a:srgbClr val="000000"/>
              </a:solidFill>
              <a:latin typeface="Inter"/>
              <a:ea typeface="Inter"/>
              <a:cs typeface="Inter"/>
              <a:sym typeface="Inter"/>
            </a:endParaRPr>
          </a:p>
        </p:txBody>
      </p:sp>
      <p:sp>
        <p:nvSpPr>
          <p:cNvPr id="890" name="Google Shape;890;g310181e0932_0_718"/>
          <p:cNvSpPr/>
          <p:nvPr/>
        </p:nvSpPr>
        <p:spPr>
          <a:xfrm>
            <a:off x="2845705" y="877578"/>
            <a:ext cx="1194300" cy="376800"/>
          </a:xfrm>
          <a:prstGeom prst="rect">
            <a:avLst/>
          </a:prstGeom>
          <a:solidFill>
            <a:srgbClr val="CDD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25"/>
              <a:buFont typeface="Arial"/>
              <a:buNone/>
            </a:pPr>
            <a:r>
              <a:rPr lang="en" sz="1125" b="1" i="0" u="none" strike="noStrike" cap="none">
                <a:solidFill>
                  <a:schemeClr val="dk1"/>
                </a:solidFill>
                <a:latin typeface="Inter"/>
                <a:ea typeface="Inter"/>
                <a:cs typeface="Inter"/>
                <a:sym typeface="Inter"/>
              </a:rPr>
              <a:t>Keputusan sanksi oleh:</a:t>
            </a:r>
            <a:endParaRPr sz="1400" b="1" i="0" u="none" strike="noStrike" cap="none">
              <a:solidFill>
                <a:srgbClr val="000000"/>
              </a:solidFill>
              <a:latin typeface="Inter"/>
              <a:ea typeface="Inter"/>
              <a:cs typeface="Inter"/>
              <a:sym typeface="Inter"/>
            </a:endParaRPr>
          </a:p>
        </p:txBody>
      </p:sp>
      <p:sp>
        <p:nvSpPr>
          <p:cNvPr id="891" name="Google Shape;891;g310181e0932_0_718"/>
          <p:cNvSpPr/>
          <p:nvPr/>
        </p:nvSpPr>
        <p:spPr>
          <a:xfrm>
            <a:off x="4251350" y="871478"/>
            <a:ext cx="1155000" cy="376800"/>
          </a:xfrm>
          <a:prstGeom prst="rect">
            <a:avLst/>
          </a:prstGeom>
          <a:solidFill>
            <a:srgbClr val="135D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25"/>
              <a:buFont typeface="Arial"/>
              <a:buNone/>
            </a:pPr>
            <a:r>
              <a:rPr lang="en" sz="1125" b="1" i="0" u="none" strike="noStrike" cap="none">
                <a:solidFill>
                  <a:schemeClr val="lt1"/>
                </a:solidFill>
                <a:latin typeface="Inter"/>
                <a:ea typeface="Inter"/>
                <a:cs typeface="Inter"/>
                <a:sym typeface="Inter"/>
              </a:rPr>
              <a:t>Pengajuan keberatan ke:</a:t>
            </a:r>
            <a:endParaRPr sz="1400" b="1" i="0" u="none" strike="noStrike" cap="none">
              <a:solidFill>
                <a:schemeClr val="lt1"/>
              </a:solidFill>
              <a:latin typeface="Inter"/>
              <a:ea typeface="Inter"/>
              <a:cs typeface="Inter"/>
              <a:sym typeface="Inter"/>
            </a:endParaRPr>
          </a:p>
        </p:txBody>
      </p:sp>
      <p:sp>
        <p:nvSpPr>
          <p:cNvPr id="892" name="Google Shape;892;g310181e0932_0_718"/>
          <p:cNvSpPr/>
          <p:nvPr/>
        </p:nvSpPr>
        <p:spPr>
          <a:xfrm>
            <a:off x="5507750" y="867819"/>
            <a:ext cx="3496800" cy="376800"/>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Inter"/>
                <a:ea typeface="Inter"/>
                <a:cs typeface="Inter"/>
                <a:sym typeface="Inter"/>
              </a:rPr>
              <a:t>Hasil pengajuan keberatan dapat berupa:</a:t>
            </a:r>
            <a:endParaRPr sz="1100" b="1" i="0" u="none" strike="noStrike" cap="none">
              <a:solidFill>
                <a:srgbClr val="000000"/>
              </a:solidFill>
              <a:latin typeface="Inter"/>
              <a:ea typeface="Inter"/>
              <a:cs typeface="Inter"/>
              <a:sym typeface="Inter"/>
            </a:endParaRPr>
          </a:p>
        </p:txBody>
      </p:sp>
      <p:sp>
        <p:nvSpPr>
          <p:cNvPr id="893" name="Google Shape;893;g310181e0932_0_718"/>
          <p:cNvSpPr/>
          <p:nvPr/>
        </p:nvSpPr>
        <p:spPr>
          <a:xfrm>
            <a:off x="140679" y="1313720"/>
            <a:ext cx="1130400" cy="744300"/>
          </a:xfrm>
          <a:prstGeom prst="rect">
            <a:avLst/>
          </a:prstGeom>
          <a:solidFill>
            <a:srgbClr val="D8D8D8">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25"/>
              <a:buFont typeface="Arial"/>
              <a:buNone/>
            </a:pPr>
            <a:r>
              <a:rPr lang="en" sz="1125" i="0" u="none" strike="noStrike" cap="none">
                <a:solidFill>
                  <a:schemeClr val="dk1"/>
                </a:solidFill>
                <a:latin typeface="Inter"/>
                <a:ea typeface="Inter"/>
                <a:cs typeface="Inter"/>
                <a:sym typeface="Inter"/>
              </a:rPr>
              <a:t>Pemimpin perguruan tinggi ASN</a:t>
            </a:r>
            <a:endParaRPr sz="1400" i="0" u="none" strike="noStrike" cap="none">
              <a:solidFill>
                <a:srgbClr val="000000"/>
              </a:solidFill>
              <a:latin typeface="Inter"/>
              <a:ea typeface="Inter"/>
              <a:cs typeface="Inter"/>
              <a:sym typeface="Inter"/>
            </a:endParaRPr>
          </a:p>
        </p:txBody>
      </p:sp>
      <p:sp>
        <p:nvSpPr>
          <p:cNvPr id="894" name="Google Shape;894;g310181e0932_0_718"/>
          <p:cNvSpPr/>
          <p:nvPr/>
        </p:nvSpPr>
        <p:spPr>
          <a:xfrm>
            <a:off x="142102" y="888758"/>
            <a:ext cx="1130400" cy="376800"/>
          </a:xfrm>
          <a:prstGeom prst="rect">
            <a:avLst/>
          </a:prstGeom>
          <a:solidFill>
            <a:srgbClr val="D8D8D8">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25"/>
              <a:buFont typeface="Arial"/>
              <a:buNone/>
            </a:pPr>
            <a:r>
              <a:rPr lang="en" sz="1125" b="1" i="0" u="none" strike="noStrike" cap="none">
                <a:solidFill>
                  <a:schemeClr val="dk1"/>
                </a:solidFill>
                <a:latin typeface="Inter"/>
                <a:ea typeface="Inter"/>
                <a:cs typeface="Inter"/>
                <a:sym typeface="Inter"/>
              </a:rPr>
              <a:t>Pelaku kekerasan:</a:t>
            </a:r>
            <a:endParaRPr sz="1400" b="1" i="0" u="none" strike="noStrike" cap="none">
              <a:solidFill>
                <a:srgbClr val="000000"/>
              </a:solidFill>
              <a:latin typeface="Inter"/>
              <a:ea typeface="Inter"/>
              <a:cs typeface="Inter"/>
              <a:sym typeface="Inter"/>
            </a:endParaRPr>
          </a:p>
        </p:txBody>
      </p:sp>
      <p:sp>
        <p:nvSpPr>
          <p:cNvPr id="895" name="Google Shape;895;g310181e0932_0_718"/>
          <p:cNvSpPr/>
          <p:nvPr/>
        </p:nvSpPr>
        <p:spPr>
          <a:xfrm>
            <a:off x="2845726" y="3770728"/>
            <a:ext cx="1194300" cy="808200"/>
          </a:xfrm>
          <a:prstGeom prst="rect">
            <a:avLst/>
          </a:prstGeom>
          <a:solidFill>
            <a:srgbClr val="CDD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25"/>
              <a:buFont typeface="Arial"/>
              <a:buNone/>
            </a:pPr>
            <a:r>
              <a:rPr lang="en" sz="1125" i="0" u="none" strike="noStrike" cap="none">
                <a:solidFill>
                  <a:schemeClr val="dk1"/>
                </a:solidFill>
                <a:latin typeface="Inter"/>
                <a:ea typeface="Inter"/>
                <a:cs typeface="Inter"/>
                <a:sym typeface="Inter"/>
              </a:rPr>
              <a:t>Badan penyelenggara (yayasan PT)</a:t>
            </a:r>
            <a:endParaRPr sz="1400" i="0" u="none" strike="noStrike" cap="none">
              <a:solidFill>
                <a:srgbClr val="000000"/>
              </a:solidFill>
              <a:latin typeface="Inter"/>
              <a:ea typeface="Inter"/>
              <a:cs typeface="Inter"/>
              <a:sym typeface="Inter"/>
            </a:endParaRPr>
          </a:p>
        </p:txBody>
      </p:sp>
      <p:sp>
        <p:nvSpPr>
          <p:cNvPr id="896" name="Google Shape;896;g310181e0932_0_718"/>
          <p:cNvSpPr/>
          <p:nvPr/>
        </p:nvSpPr>
        <p:spPr>
          <a:xfrm>
            <a:off x="4262475" y="3780358"/>
            <a:ext cx="1155000" cy="808200"/>
          </a:xfrm>
          <a:prstGeom prst="rect">
            <a:avLst/>
          </a:prstGeom>
          <a:solidFill>
            <a:srgbClr val="135D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25"/>
              <a:buFont typeface="Arial"/>
              <a:buNone/>
            </a:pPr>
            <a:r>
              <a:rPr lang="en" sz="1125" i="0" u="none" strike="noStrike" cap="none">
                <a:solidFill>
                  <a:schemeClr val="lt1"/>
                </a:solidFill>
                <a:latin typeface="Inter"/>
                <a:ea typeface="Inter"/>
                <a:cs typeface="Inter"/>
                <a:sym typeface="Inter"/>
              </a:rPr>
              <a:t>Mendik-</a:t>
            </a:r>
            <a:endParaRPr sz="1125" i="0" u="none" strike="noStrike" cap="none">
              <a:solidFill>
                <a:schemeClr val="lt1"/>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1125"/>
              <a:buFont typeface="Arial"/>
              <a:buNone/>
            </a:pPr>
            <a:r>
              <a:rPr lang="en" sz="1125" i="0" u="none" strike="noStrike" cap="none">
                <a:solidFill>
                  <a:schemeClr val="lt1"/>
                </a:solidFill>
                <a:latin typeface="Inter"/>
                <a:ea typeface="Inter"/>
                <a:cs typeface="Inter"/>
                <a:sym typeface="Inter"/>
              </a:rPr>
              <a:t>budristek</a:t>
            </a:r>
            <a:endParaRPr sz="1400" i="0" u="none" strike="noStrike" cap="none">
              <a:solidFill>
                <a:schemeClr val="lt1"/>
              </a:solidFill>
              <a:latin typeface="Inter"/>
              <a:ea typeface="Inter"/>
              <a:cs typeface="Inter"/>
              <a:sym typeface="Inter"/>
            </a:endParaRPr>
          </a:p>
        </p:txBody>
      </p:sp>
      <p:sp>
        <p:nvSpPr>
          <p:cNvPr id="897" name="Google Shape;897;g310181e0932_0_718"/>
          <p:cNvSpPr/>
          <p:nvPr/>
        </p:nvSpPr>
        <p:spPr>
          <a:xfrm rot="5400000">
            <a:off x="3825723" y="4123847"/>
            <a:ext cx="645000" cy="128700"/>
          </a:xfrm>
          <a:prstGeom prst="triangle">
            <a:avLst>
              <a:gd name="adj" fmla="val 50000"/>
            </a:avLst>
          </a:prstGeom>
          <a:solidFill>
            <a:srgbClr val="CDD4EA"/>
          </a:solidFill>
          <a:ln>
            <a:noFill/>
          </a:ln>
        </p:spPr>
        <p:txBody>
          <a:bodyPr spcFirstLastPara="1" wrap="square" lIns="54850" tIns="54850" rIns="54850" bIns="5485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i="0" u="none" strike="noStrike" cap="none">
              <a:solidFill>
                <a:schemeClr val="lt1"/>
              </a:solidFill>
              <a:latin typeface="Inter"/>
              <a:ea typeface="Inter"/>
              <a:cs typeface="Inter"/>
              <a:sym typeface="Inter"/>
            </a:endParaRPr>
          </a:p>
        </p:txBody>
      </p:sp>
      <p:sp>
        <p:nvSpPr>
          <p:cNvPr id="898" name="Google Shape;898;g310181e0932_0_718"/>
          <p:cNvSpPr/>
          <p:nvPr/>
        </p:nvSpPr>
        <p:spPr>
          <a:xfrm>
            <a:off x="1500412" y="3777543"/>
            <a:ext cx="1130400" cy="808200"/>
          </a:xfrm>
          <a:prstGeom prst="rect">
            <a:avLst/>
          </a:prstGeom>
          <a:solidFill>
            <a:srgbClr val="CF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25"/>
              <a:buFont typeface="Arial"/>
              <a:buNone/>
            </a:pPr>
            <a:r>
              <a:rPr lang="en" sz="1125" i="0" u="none" strike="noStrike" cap="none">
                <a:solidFill>
                  <a:schemeClr val="dk1"/>
                </a:solidFill>
                <a:latin typeface="Inter"/>
                <a:ea typeface="Inter"/>
                <a:cs typeface="Inter"/>
                <a:sym typeface="Inter"/>
              </a:rPr>
              <a:t>Itjen Kemendik-</a:t>
            </a:r>
            <a:endParaRPr sz="1125" i="0" u="none" strike="noStrike" cap="none">
              <a:solidFill>
                <a:schemeClr val="dk1"/>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1125"/>
              <a:buFont typeface="Arial"/>
              <a:buNone/>
            </a:pPr>
            <a:r>
              <a:rPr lang="en" sz="1125" i="0" u="none" strike="noStrike" cap="none">
                <a:solidFill>
                  <a:schemeClr val="dk1"/>
                </a:solidFill>
                <a:latin typeface="Inter"/>
                <a:ea typeface="Inter"/>
                <a:cs typeface="Inter"/>
                <a:sym typeface="Inter"/>
              </a:rPr>
              <a:t>budristek</a:t>
            </a:r>
            <a:endParaRPr sz="1400" i="0" u="none" strike="noStrike" cap="none">
              <a:solidFill>
                <a:srgbClr val="000000"/>
              </a:solidFill>
              <a:latin typeface="Inter"/>
              <a:ea typeface="Inter"/>
              <a:cs typeface="Inter"/>
              <a:sym typeface="Inter"/>
            </a:endParaRPr>
          </a:p>
        </p:txBody>
      </p:sp>
      <p:sp>
        <p:nvSpPr>
          <p:cNvPr id="899" name="Google Shape;899;g310181e0932_0_718"/>
          <p:cNvSpPr/>
          <p:nvPr/>
        </p:nvSpPr>
        <p:spPr>
          <a:xfrm rot="5400000">
            <a:off x="2414815" y="4122451"/>
            <a:ext cx="645000" cy="128700"/>
          </a:xfrm>
          <a:prstGeom prst="triangle">
            <a:avLst>
              <a:gd name="adj" fmla="val 50000"/>
            </a:avLst>
          </a:prstGeom>
          <a:solidFill>
            <a:srgbClr val="CFE2F3"/>
          </a:solidFill>
          <a:ln>
            <a:noFill/>
          </a:ln>
        </p:spPr>
        <p:txBody>
          <a:bodyPr spcFirstLastPara="1" wrap="square" lIns="54850" tIns="54850" rIns="54850" bIns="5485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i="0" u="none" strike="noStrike" cap="none">
              <a:solidFill>
                <a:schemeClr val="lt1"/>
              </a:solidFill>
              <a:latin typeface="Inter"/>
              <a:ea typeface="Inter"/>
              <a:cs typeface="Inter"/>
              <a:sym typeface="Inter"/>
            </a:endParaRPr>
          </a:p>
        </p:txBody>
      </p:sp>
      <p:sp>
        <p:nvSpPr>
          <p:cNvPr id="900" name="Google Shape;900;g310181e0932_0_718"/>
          <p:cNvSpPr/>
          <p:nvPr/>
        </p:nvSpPr>
        <p:spPr>
          <a:xfrm>
            <a:off x="142100" y="3780352"/>
            <a:ext cx="1130400" cy="808200"/>
          </a:xfrm>
          <a:prstGeom prst="rect">
            <a:avLst/>
          </a:prstGeom>
          <a:solidFill>
            <a:srgbClr val="D8D8D8">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25"/>
              <a:buFont typeface="Arial"/>
              <a:buNone/>
            </a:pPr>
            <a:r>
              <a:rPr lang="en" sz="1125" i="0" u="none" strike="noStrike" cap="none">
                <a:solidFill>
                  <a:schemeClr val="dk1"/>
                </a:solidFill>
                <a:latin typeface="Inter"/>
                <a:ea typeface="Inter"/>
                <a:cs typeface="Inter"/>
                <a:sym typeface="Inter"/>
              </a:rPr>
              <a:t>Pemimpin perguruan tinggi non-ASN</a:t>
            </a:r>
            <a:endParaRPr sz="1400" i="0" u="none" strike="noStrike" cap="none">
              <a:solidFill>
                <a:srgbClr val="000000"/>
              </a:solidFill>
              <a:latin typeface="Inter"/>
              <a:ea typeface="Inter"/>
              <a:cs typeface="Inter"/>
              <a:sym typeface="Inter"/>
            </a:endParaRPr>
          </a:p>
        </p:txBody>
      </p:sp>
      <p:sp>
        <p:nvSpPr>
          <p:cNvPr id="901" name="Google Shape;901;g310181e0932_0_718"/>
          <p:cNvSpPr/>
          <p:nvPr/>
        </p:nvSpPr>
        <p:spPr>
          <a:xfrm rot="5400000">
            <a:off x="1056503" y="4133467"/>
            <a:ext cx="645000" cy="128700"/>
          </a:xfrm>
          <a:prstGeom prst="triangle">
            <a:avLst>
              <a:gd name="adj" fmla="val 50000"/>
            </a:avLst>
          </a:prstGeom>
          <a:solidFill>
            <a:srgbClr val="D8D8D8">
              <a:alpha val="60000"/>
            </a:srgbClr>
          </a:solidFill>
          <a:ln>
            <a:noFill/>
          </a:ln>
        </p:spPr>
        <p:txBody>
          <a:bodyPr spcFirstLastPara="1" wrap="square" lIns="54850" tIns="54850" rIns="54850" bIns="5485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i="0" u="none" strike="noStrike" cap="none">
              <a:solidFill>
                <a:schemeClr val="lt1"/>
              </a:solidFill>
              <a:latin typeface="Inter"/>
              <a:ea typeface="Inter"/>
              <a:cs typeface="Inter"/>
              <a:sym typeface="Inter"/>
            </a:endParaRPr>
          </a:p>
        </p:txBody>
      </p:sp>
      <p:sp>
        <p:nvSpPr>
          <p:cNvPr id="902" name="Google Shape;902;g310181e0932_0_718"/>
          <p:cNvSpPr/>
          <p:nvPr/>
        </p:nvSpPr>
        <p:spPr>
          <a:xfrm rot="5400000">
            <a:off x="3836389" y="1614605"/>
            <a:ext cx="645000" cy="128700"/>
          </a:xfrm>
          <a:prstGeom prst="triangle">
            <a:avLst>
              <a:gd name="adj" fmla="val 50000"/>
            </a:avLst>
          </a:prstGeom>
          <a:solidFill>
            <a:srgbClr val="CDD4EA"/>
          </a:solidFill>
          <a:ln>
            <a:noFill/>
          </a:ln>
        </p:spPr>
        <p:txBody>
          <a:bodyPr spcFirstLastPara="1" wrap="square" lIns="54850" tIns="54850" rIns="54850" bIns="5485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i="0" u="none" strike="noStrike" cap="none">
              <a:solidFill>
                <a:schemeClr val="lt1"/>
              </a:solidFill>
              <a:latin typeface="Inter"/>
              <a:ea typeface="Inter"/>
              <a:cs typeface="Inter"/>
              <a:sym typeface="Inter"/>
            </a:endParaRPr>
          </a:p>
        </p:txBody>
      </p:sp>
      <p:sp>
        <p:nvSpPr>
          <p:cNvPr id="903" name="Google Shape;903;g310181e0932_0_718"/>
          <p:cNvSpPr/>
          <p:nvPr/>
        </p:nvSpPr>
        <p:spPr>
          <a:xfrm rot="5400000">
            <a:off x="2425482" y="1613209"/>
            <a:ext cx="645000" cy="128700"/>
          </a:xfrm>
          <a:prstGeom prst="triangle">
            <a:avLst>
              <a:gd name="adj" fmla="val 50000"/>
            </a:avLst>
          </a:prstGeom>
          <a:solidFill>
            <a:srgbClr val="CFE2F3"/>
          </a:solidFill>
          <a:ln>
            <a:noFill/>
          </a:ln>
        </p:spPr>
        <p:txBody>
          <a:bodyPr spcFirstLastPara="1" wrap="square" lIns="54850" tIns="54850" rIns="54850" bIns="5485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i="0" u="none" strike="noStrike" cap="none">
              <a:solidFill>
                <a:schemeClr val="lt1"/>
              </a:solidFill>
              <a:latin typeface="Inter"/>
              <a:ea typeface="Inter"/>
              <a:cs typeface="Inter"/>
              <a:sym typeface="Inter"/>
            </a:endParaRPr>
          </a:p>
        </p:txBody>
      </p:sp>
      <p:sp>
        <p:nvSpPr>
          <p:cNvPr id="904" name="Google Shape;904;g310181e0932_0_718"/>
          <p:cNvSpPr/>
          <p:nvPr/>
        </p:nvSpPr>
        <p:spPr>
          <a:xfrm rot="5400000">
            <a:off x="1067170" y="1624225"/>
            <a:ext cx="645000" cy="128700"/>
          </a:xfrm>
          <a:prstGeom prst="triangle">
            <a:avLst>
              <a:gd name="adj" fmla="val 50000"/>
            </a:avLst>
          </a:prstGeom>
          <a:solidFill>
            <a:srgbClr val="D8D8D8">
              <a:alpha val="60000"/>
            </a:srgbClr>
          </a:solidFill>
          <a:ln>
            <a:noFill/>
          </a:ln>
        </p:spPr>
        <p:txBody>
          <a:bodyPr spcFirstLastPara="1" wrap="square" lIns="54850" tIns="54850" rIns="54850" bIns="5485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i="0" u="none" strike="noStrike" cap="none">
              <a:solidFill>
                <a:schemeClr val="lt1"/>
              </a:solidFill>
              <a:latin typeface="Inter"/>
              <a:ea typeface="Inter"/>
              <a:cs typeface="Inter"/>
              <a:sym typeface="Inter"/>
            </a:endParaRPr>
          </a:p>
        </p:txBody>
      </p:sp>
      <p:sp>
        <p:nvSpPr>
          <p:cNvPr id="905" name="Google Shape;905;g310181e0932_0_718"/>
          <p:cNvSpPr/>
          <p:nvPr/>
        </p:nvSpPr>
        <p:spPr>
          <a:xfrm>
            <a:off x="2845727" y="2949370"/>
            <a:ext cx="1194300" cy="765300"/>
          </a:xfrm>
          <a:prstGeom prst="rect">
            <a:avLst/>
          </a:prstGeom>
          <a:solidFill>
            <a:srgbClr val="CDD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25"/>
              <a:buFont typeface="Arial"/>
              <a:buNone/>
            </a:pPr>
            <a:r>
              <a:rPr lang="en" sz="1125" i="0" u="none" strike="noStrike" cap="none">
                <a:solidFill>
                  <a:schemeClr val="dk1"/>
                </a:solidFill>
                <a:latin typeface="Inter"/>
                <a:ea typeface="Inter"/>
                <a:cs typeface="Inter"/>
                <a:sym typeface="Inter"/>
              </a:rPr>
              <a:t>Pemimpin Perguruan Tinggi </a:t>
            </a:r>
            <a:endParaRPr sz="1400" i="0" u="none" strike="noStrike" cap="none">
              <a:solidFill>
                <a:srgbClr val="000000"/>
              </a:solidFill>
              <a:latin typeface="Inter"/>
              <a:ea typeface="Inter"/>
              <a:cs typeface="Inter"/>
              <a:sym typeface="Inter"/>
            </a:endParaRPr>
          </a:p>
        </p:txBody>
      </p:sp>
      <p:sp>
        <p:nvSpPr>
          <p:cNvPr id="906" name="Google Shape;906;g310181e0932_0_718"/>
          <p:cNvSpPr/>
          <p:nvPr/>
        </p:nvSpPr>
        <p:spPr>
          <a:xfrm>
            <a:off x="4262649" y="2949377"/>
            <a:ext cx="1155000" cy="765300"/>
          </a:xfrm>
          <a:prstGeom prst="rect">
            <a:avLst/>
          </a:prstGeom>
          <a:solidFill>
            <a:srgbClr val="135D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25"/>
              <a:buFont typeface="Arial"/>
              <a:buNone/>
            </a:pPr>
            <a:r>
              <a:rPr lang="en" sz="1125" i="0" u="none" strike="noStrike" cap="none">
                <a:solidFill>
                  <a:schemeClr val="lt1"/>
                </a:solidFill>
                <a:latin typeface="Inter"/>
                <a:ea typeface="Inter"/>
                <a:cs typeface="Inter"/>
                <a:sym typeface="Inter"/>
              </a:rPr>
              <a:t>Itjen Kemendik</a:t>
            </a:r>
            <a:r>
              <a:rPr lang="en" sz="1125">
                <a:solidFill>
                  <a:schemeClr val="lt1"/>
                </a:solidFill>
                <a:latin typeface="Inter"/>
                <a:ea typeface="Inter"/>
                <a:cs typeface="Inter"/>
                <a:sym typeface="Inter"/>
              </a:rPr>
              <a:t>-</a:t>
            </a:r>
            <a:endParaRPr sz="1125" i="0" u="none" strike="noStrike" cap="none">
              <a:solidFill>
                <a:schemeClr val="lt1"/>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1125"/>
              <a:buFont typeface="Arial"/>
              <a:buNone/>
            </a:pPr>
            <a:r>
              <a:rPr lang="en" sz="1125">
                <a:solidFill>
                  <a:schemeClr val="lt1"/>
                </a:solidFill>
                <a:latin typeface="Inter"/>
                <a:ea typeface="Inter"/>
                <a:cs typeface="Inter"/>
                <a:sym typeface="Inter"/>
              </a:rPr>
              <a:t>bud</a:t>
            </a:r>
            <a:r>
              <a:rPr lang="en" sz="1125" i="0" u="none" strike="noStrike" cap="none">
                <a:solidFill>
                  <a:schemeClr val="lt1"/>
                </a:solidFill>
                <a:latin typeface="Inter"/>
                <a:ea typeface="Inter"/>
                <a:cs typeface="Inter"/>
                <a:sym typeface="Inter"/>
              </a:rPr>
              <a:t>ristek</a:t>
            </a:r>
            <a:endParaRPr sz="1400" i="0" u="none" strike="noStrike" cap="none">
              <a:solidFill>
                <a:schemeClr val="lt1"/>
              </a:solidFill>
              <a:latin typeface="Inter"/>
              <a:ea typeface="Inter"/>
              <a:cs typeface="Inter"/>
              <a:sym typeface="Inter"/>
            </a:endParaRPr>
          </a:p>
        </p:txBody>
      </p:sp>
      <p:sp>
        <p:nvSpPr>
          <p:cNvPr id="907" name="Google Shape;907;g310181e0932_0_718"/>
          <p:cNvSpPr/>
          <p:nvPr/>
        </p:nvSpPr>
        <p:spPr>
          <a:xfrm>
            <a:off x="1500413" y="2947986"/>
            <a:ext cx="1130400" cy="765300"/>
          </a:xfrm>
          <a:prstGeom prst="rect">
            <a:avLst/>
          </a:prstGeom>
          <a:solidFill>
            <a:srgbClr val="CF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25"/>
              <a:buFont typeface="Arial"/>
              <a:buNone/>
            </a:pPr>
            <a:r>
              <a:rPr lang="en" sz="1125" i="0" u="none" strike="noStrike" cap="none">
                <a:solidFill>
                  <a:schemeClr val="dk1"/>
                </a:solidFill>
                <a:latin typeface="Inter"/>
                <a:ea typeface="Inter"/>
                <a:cs typeface="Inter"/>
                <a:sym typeface="Inter"/>
              </a:rPr>
              <a:t>Satuan </a:t>
            </a:r>
            <a:r>
              <a:rPr lang="en" sz="1125">
                <a:solidFill>
                  <a:schemeClr val="dk1"/>
                </a:solidFill>
                <a:latin typeface="Inter"/>
                <a:ea typeface="Inter"/>
                <a:cs typeface="Inter"/>
                <a:sym typeface="Inter"/>
              </a:rPr>
              <a:t>t</a:t>
            </a:r>
            <a:r>
              <a:rPr lang="en" sz="1125" i="0" u="none" strike="noStrike" cap="none">
                <a:solidFill>
                  <a:schemeClr val="dk1"/>
                </a:solidFill>
                <a:latin typeface="Inter"/>
                <a:ea typeface="Inter"/>
                <a:cs typeface="Inter"/>
                <a:sym typeface="Inter"/>
              </a:rPr>
              <a:t>ugas</a:t>
            </a:r>
            <a:endParaRPr sz="1400" i="0" u="none" strike="noStrike" cap="none">
              <a:solidFill>
                <a:srgbClr val="000000"/>
              </a:solidFill>
              <a:latin typeface="Inter"/>
              <a:ea typeface="Inter"/>
              <a:cs typeface="Inter"/>
              <a:sym typeface="Inter"/>
            </a:endParaRPr>
          </a:p>
        </p:txBody>
      </p:sp>
      <p:sp>
        <p:nvSpPr>
          <p:cNvPr id="908" name="Google Shape;908;g310181e0932_0_718"/>
          <p:cNvSpPr/>
          <p:nvPr/>
        </p:nvSpPr>
        <p:spPr>
          <a:xfrm>
            <a:off x="142100" y="2958962"/>
            <a:ext cx="1130400" cy="765300"/>
          </a:xfrm>
          <a:prstGeom prst="rect">
            <a:avLst/>
          </a:prstGeom>
          <a:solidFill>
            <a:srgbClr val="D8D8D8">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25"/>
              <a:buFont typeface="Arial"/>
              <a:buNone/>
            </a:pPr>
            <a:r>
              <a:rPr lang="en" sz="1125" i="0" u="none" strike="noStrike" cap="none">
                <a:solidFill>
                  <a:schemeClr val="dk1"/>
                </a:solidFill>
                <a:latin typeface="Inter"/>
                <a:ea typeface="Inter"/>
                <a:cs typeface="Inter"/>
                <a:sym typeface="Inter"/>
              </a:rPr>
              <a:t>Mahasiswa</a:t>
            </a:r>
            <a:r>
              <a:rPr lang="en" sz="1125">
                <a:solidFill>
                  <a:schemeClr val="dk1"/>
                </a:solidFill>
                <a:latin typeface="Inter"/>
                <a:ea typeface="Inter"/>
                <a:cs typeface="Inter"/>
                <a:sym typeface="Inter"/>
              </a:rPr>
              <a:t> dan PTK </a:t>
            </a:r>
            <a:r>
              <a:rPr lang="en" sz="1125" i="0" u="none" strike="noStrike" cap="none">
                <a:solidFill>
                  <a:schemeClr val="dk1"/>
                </a:solidFill>
                <a:latin typeface="Inter"/>
                <a:ea typeface="Inter"/>
                <a:cs typeface="Inter"/>
                <a:sym typeface="Inter"/>
              </a:rPr>
              <a:t>non ASN</a:t>
            </a:r>
            <a:endParaRPr sz="1400" i="0" u="none" strike="noStrike" cap="none">
              <a:solidFill>
                <a:srgbClr val="000000"/>
              </a:solidFill>
              <a:latin typeface="Inter"/>
              <a:ea typeface="Inter"/>
              <a:cs typeface="Inter"/>
              <a:sym typeface="Inter"/>
            </a:endParaRPr>
          </a:p>
        </p:txBody>
      </p:sp>
      <p:sp>
        <p:nvSpPr>
          <p:cNvPr id="909" name="Google Shape;909;g310181e0932_0_718"/>
          <p:cNvSpPr/>
          <p:nvPr/>
        </p:nvSpPr>
        <p:spPr>
          <a:xfrm rot="5400000">
            <a:off x="3839094" y="3268491"/>
            <a:ext cx="642600" cy="128700"/>
          </a:xfrm>
          <a:prstGeom prst="triangle">
            <a:avLst>
              <a:gd name="adj" fmla="val 50000"/>
            </a:avLst>
          </a:prstGeom>
          <a:solidFill>
            <a:srgbClr val="CDD4EA"/>
          </a:solidFill>
          <a:ln>
            <a:noFill/>
          </a:ln>
        </p:spPr>
        <p:txBody>
          <a:bodyPr spcFirstLastPara="1" wrap="square" lIns="54850" tIns="54850" rIns="54850" bIns="5485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i="0" u="none" strike="noStrike" cap="none">
              <a:solidFill>
                <a:schemeClr val="lt1"/>
              </a:solidFill>
              <a:latin typeface="Inter"/>
              <a:ea typeface="Inter"/>
              <a:cs typeface="Inter"/>
              <a:sym typeface="Inter"/>
            </a:endParaRPr>
          </a:p>
        </p:txBody>
      </p:sp>
      <p:sp>
        <p:nvSpPr>
          <p:cNvPr id="910" name="Google Shape;910;g310181e0932_0_718"/>
          <p:cNvSpPr/>
          <p:nvPr/>
        </p:nvSpPr>
        <p:spPr>
          <a:xfrm rot="5400000">
            <a:off x="2428186" y="3267100"/>
            <a:ext cx="642600" cy="128700"/>
          </a:xfrm>
          <a:prstGeom prst="triangle">
            <a:avLst>
              <a:gd name="adj" fmla="val 50000"/>
            </a:avLst>
          </a:prstGeom>
          <a:solidFill>
            <a:srgbClr val="CFE2F3"/>
          </a:solidFill>
          <a:ln>
            <a:noFill/>
          </a:ln>
        </p:spPr>
        <p:txBody>
          <a:bodyPr spcFirstLastPara="1" wrap="square" lIns="54850" tIns="54850" rIns="54850" bIns="5485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i="0" u="none" strike="noStrike" cap="none">
              <a:solidFill>
                <a:schemeClr val="lt1"/>
              </a:solidFill>
              <a:latin typeface="Inter"/>
              <a:ea typeface="Inter"/>
              <a:cs typeface="Inter"/>
              <a:sym typeface="Inter"/>
            </a:endParaRPr>
          </a:p>
        </p:txBody>
      </p:sp>
      <p:sp>
        <p:nvSpPr>
          <p:cNvPr id="911" name="Google Shape;911;g310181e0932_0_718"/>
          <p:cNvSpPr/>
          <p:nvPr/>
        </p:nvSpPr>
        <p:spPr>
          <a:xfrm rot="5400000">
            <a:off x="1069873" y="3278076"/>
            <a:ext cx="642600" cy="128700"/>
          </a:xfrm>
          <a:prstGeom prst="triangle">
            <a:avLst>
              <a:gd name="adj" fmla="val 50000"/>
            </a:avLst>
          </a:prstGeom>
          <a:solidFill>
            <a:srgbClr val="D8D8D8">
              <a:alpha val="60000"/>
            </a:srgbClr>
          </a:solidFill>
          <a:ln>
            <a:noFill/>
          </a:ln>
        </p:spPr>
        <p:txBody>
          <a:bodyPr spcFirstLastPara="1" wrap="square" lIns="54850" tIns="54850" rIns="54850" bIns="5485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i="0" u="none" strike="noStrike" cap="none">
              <a:solidFill>
                <a:schemeClr val="lt1"/>
              </a:solidFill>
              <a:latin typeface="Inter"/>
              <a:ea typeface="Inter"/>
              <a:cs typeface="Inter"/>
              <a:sym typeface="Inter"/>
            </a:endParaRPr>
          </a:p>
        </p:txBody>
      </p:sp>
      <p:sp>
        <p:nvSpPr>
          <p:cNvPr id="912" name="Google Shape;912;g310181e0932_0_718"/>
          <p:cNvSpPr txBox="1"/>
          <p:nvPr/>
        </p:nvSpPr>
        <p:spPr>
          <a:xfrm>
            <a:off x="0" y="54300"/>
            <a:ext cx="9144000" cy="6834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2100"/>
              <a:buFont typeface="Arial"/>
              <a:buNone/>
            </a:pPr>
            <a:r>
              <a:rPr lang="en" sz="1800" b="1">
                <a:solidFill>
                  <a:srgbClr val="002060"/>
                </a:solidFill>
                <a:latin typeface="Inter"/>
                <a:ea typeface="Inter"/>
                <a:cs typeface="Inter"/>
                <a:sym typeface="Inte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Korban atau Pelaku dapat Mengajukan Keberatan kepada Kemendikbudristek </a:t>
            </a:r>
            <a:endParaRPr sz="1800" b="1">
              <a:solidFill>
                <a:srgbClr val="002060"/>
              </a:solidFill>
              <a:latin typeface="Inter"/>
              <a:ea typeface="Inter"/>
              <a:cs typeface="Inter"/>
              <a:sym typeface="Inte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endParaRPr>
          </a:p>
          <a:p>
            <a:pPr marL="0" lvl="0" indent="0" algn="ctr" rtl="0">
              <a:lnSpc>
                <a:spcPct val="90000"/>
              </a:lnSpc>
              <a:spcBef>
                <a:spcPts val="0"/>
              </a:spcBef>
              <a:spcAft>
                <a:spcPts val="0"/>
              </a:spcAft>
              <a:buClr>
                <a:schemeClr val="dk1"/>
              </a:buClr>
              <a:buSzPts val="2100"/>
              <a:buFont typeface="Arial"/>
              <a:buNone/>
            </a:pPr>
            <a:r>
              <a:rPr lang="en" sz="1800" b="1">
                <a:solidFill>
                  <a:srgbClr val="002060"/>
                </a:solidFill>
                <a:latin typeface="Inter"/>
                <a:ea typeface="Inter"/>
                <a:cs typeface="Inter"/>
                <a:sym typeface="Inte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jika Keputusan Sanksi Dirasa Tidak Adil</a:t>
            </a:r>
            <a:endParaRPr sz="1800" b="1">
              <a:solidFill>
                <a:srgbClr val="002060"/>
              </a:solidFill>
              <a:latin typeface="Inter"/>
              <a:ea typeface="Inter"/>
              <a:cs typeface="Inter"/>
              <a:sym typeface="Inter"/>
            </a:endParaRPr>
          </a:p>
        </p:txBody>
      </p:sp>
      <p:sp>
        <p:nvSpPr>
          <p:cNvPr id="913" name="Google Shape;913;g310181e0932_0_718"/>
          <p:cNvSpPr/>
          <p:nvPr/>
        </p:nvSpPr>
        <p:spPr>
          <a:xfrm>
            <a:off x="2845727" y="2112497"/>
            <a:ext cx="1194300" cy="765300"/>
          </a:xfrm>
          <a:prstGeom prst="rect">
            <a:avLst/>
          </a:prstGeom>
          <a:solidFill>
            <a:srgbClr val="CDD4EA"/>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25"/>
              <a:buFont typeface="Arial"/>
              <a:buNone/>
            </a:pPr>
            <a:r>
              <a:rPr lang="en" sz="1100">
                <a:solidFill>
                  <a:schemeClr val="dk1"/>
                </a:solidFill>
                <a:latin typeface="Inter"/>
                <a:ea typeface="Inter"/>
                <a:cs typeface="Inter"/>
                <a:sym typeface="Inter"/>
              </a:rPr>
              <a:t>Mengikuti ketentuan peraturan yang berlaku</a:t>
            </a:r>
            <a:endParaRPr sz="1125">
              <a:solidFill>
                <a:schemeClr val="dk1"/>
              </a:solidFill>
              <a:latin typeface="Inter"/>
              <a:ea typeface="Inter"/>
              <a:cs typeface="Inter"/>
              <a:sym typeface="Inter"/>
            </a:endParaRPr>
          </a:p>
        </p:txBody>
      </p:sp>
      <p:sp>
        <p:nvSpPr>
          <p:cNvPr id="914" name="Google Shape;914;g310181e0932_0_718"/>
          <p:cNvSpPr/>
          <p:nvPr/>
        </p:nvSpPr>
        <p:spPr>
          <a:xfrm>
            <a:off x="4262649" y="2112503"/>
            <a:ext cx="1155000" cy="765300"/>
          </a:xfrm>
          <a:prstGeom prst="rect">
            <a:avLst/>
          </a:prstGeom>
          <a:solidFill>
            <a:srgbClr val="135D91"/>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25"/>
              <a:buFont typeface="Arial"/>
              <a:buNone/>
            </a:pPr>
            <a:r>
              <a:rPr lang="en" sz="1100">
                <a:solidFill>
                  <a:schemeClr val="lt1"/>
                </a:solidFill>
                <a:latin typeface="Inter"/>
                <a:ea typeface="Inter"/>
                <a:cs typeface="Inter"/>
                <a:sym typeface="Inter"/>
              </a:rPr>
              <a:t>Mengikuti ketentuan peraturan yang berlaku</a:t>
            </a:r>
            <a:endParaRPr sz="1125">
              <a:solidFill>
                <a:schemeClr val="lt1"/>
              </a:solidFill>
              <a:latin typeface="Inter"/>
              <a:ea typeface="Inter"/>
              <a:cs typeface="Inter"/>
              <a:sym typeface="Inter"/>
            </a:endParaRPr>
          </a:p>
        </p:txBody>
      </p:sp>
      <p:sp>
        <p:nvSpPr>
          <p:cNvPr id="915" name="Google Shape;915;g310181e0932_0_718"/>
          <p:cNvSpPr/>
          <p:nvPr/>
        </p:nvSpPr>
        <p:spPr>
          <a:xfrm>
            <a:off x="1500413" y="2111112"/>
            <a:ext cx="1130400" cy="765300"/>
          </a:xfrm>
          <a:prstGeom prst="rect">
            <a:avLst/>
          </a:prstGeom>
          <a:solidFill>
            <a:srgbClr val="CF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25"/>
              <a:buFont typeface="Arial"/>
              <a:buNone/>
            </a:pPr>
            <a:r>
              <a:rPr lang="en" sz="1125" i="0" u="none" strike="noStrike" cap="none">
                <a:solidFill>
                  <a:schemeClr val="dk1"/>
                </a:solidFill>
                <a:latin typeface="Inter"/>
                <a:ea typeface="Inter"/>
                <a:cs typeface="Inter"/>
                <a:sym typeface="Inter"/>
              </a:rPr>
              <a:t>Satuan </a:t>
            </a:r>
            <a:r>
              <a:rPr lang="en" sz="1125">
                <a:solidFill>
                  <a:schemeClr val="dk1"/>
                </a:solidFill>
                <a:latin typeface="Inter"/>
                <a:ea typeface="Inter"/>
                <a:cs typeface="Inter"/>
                <a:sym typeface="Inter"/>
              </a:rPr>
              <a:t>t</a:t>
            </a:r>
            <a:r>
              <a:rPr lang="en" sz="1125" i="0" u="none" strike="noStrike" cap="none">
                <a:solidFill>
                  <a:schemeClr val="dk1"/>
                </a:solidFill>
                <a:latin typeface="Inter"/>
                <a:ea typeface="Inter"/>
                <a:cs typeface="Inter"/>
                <a:sym typeface="Inter"/>
              </a:rPr>
              <a:t>ugas</a:t>
            </a:r>
            <a:endParaRPr sz="1400" i="0" u="none" strike="noStrike" cap="none">
              <a:solidFill>
                <a:srgbClr val="000000"/>
              </a:solidFill>
              <a:latin typeface="Inter"/>
              <a:ea typeface="Inter"/>
              <a:cs typeface="Inter"/>
              <a:sym typeface="Inter"/>
            </a:endParaRPr>
          </a:p>
        </p:txBody>
      </p:sp>
      <p:sp>
        <p:nvSpPr>
          <p:cNvPr id="916" name="Google Shape;916;g310181e0932_0_718"/>
          <p:cNvSpPr/>
          <p:nvPr/>
        </p:nvSpPr>
        <p:spPr>
          <a:xfrm>
            <a:off x="142100" y="2122088"/>
            <a:ext cx="1130400" cy="765300"/>
          </a:xfrm>
          <a:prstGeom prst="rect">
            <a:avLst/>
          </a:prstGeom>
          <a:solidFill>
            <a:srgbClr val="D8D8D8">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25"/>
              <a:buFont typeface="Arial"/>
              <a:buNone/>
            </a:pPr>
            <a:r>
              <a:rPr lang="en" sz="1125">
                <a:solidFill>
                  <a:schemeClr val="dk1"/>
                </a:solidFill>
                <a:latin typeface="Inter"/>
                <a:ea typeface="Inter"/>
                <a:cs typeface="Inter"/>
                <a:sym typeface="Inter"/>
              </a:rPr>
              <a:t>PTK ASN</a:t>
            </a:r>
            <a:endParaRPr sz="1400" i="0" u="none" strike="noStrike" cap="none">
              <a:solidFill>
                <a:srgbClr val="000000"/>
              </a:solidFill>
              <a:latin typeface="Inter"/>
              <a:ea typeface="Inter"/>
              <a:cs typeface="Inter"/>
              <a:sym typeface="Inter"/>
            </a:endParaRPr>
          </a:p>
        </p:txBody>
      </p:sp>
      <p:sp>
        <p:nvSpPr>
          <p:cNvPr id="917" name="Google Shape;917;g310181e0932_0_718"/>
          <p:cNvSpPr/>
          <p:nvPr/>
        </p:nvSpPr>
        <p:spPr>
          <a:xfrm rot="5400000">
            <a:off x="3839094" y="2431617"/>
            <a:ext cx="642600" cy="128700"/>
          </a:xfrm>
          <a:prstGeom prst="triangle">
            <a:avLst>
              <a:gd name="adj" fmla="val 50000"/>
            </a:avLst>
          </a:prstGeom>
          <a:solidFill>
            <a:srgbClr val="CDD4EA"/>
          </a:solidFill>
          <a:ln>
            <a:noFill/>
          </a:ln>
        </p:spPr>
        <p:txBody>
          <a:bodyPr spcFirstLastPara="1" wrap="square" lIns="54850" tIns="54850" rIns="54850" bIns="5485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i="0" u="none" strike="noStrike" cap="none">
              <a:solidFill>
                <a:schemeClr val="lt1"/>
              </a:solidFill>
              <a:latin typeface="Inter"/>
              <a:ea typeface="Inter"/>
              <a:cs typeface="Inter"/>
              <a:sym typeface="Inter"/>
            </a:endParaRPr>
          </a:p>
        </p:txBody>
      </p:sp>
      <p:sp>
        <p:nvSpPr>
          <p:cNvPr id="918" name="Google Shape;918;g310181e0932_0_718"/>
          <p:cNvSpPr/>
          <p:nvPr/>
        </p:nvSpPr>
        <p:spPr>
          <a:xfrm rot="5400000">
            <a:off x="2428186" y="2430226"/>
            <a:ext cx="642600" cy="128700"/>
          </a:xfrm>
          <a:prstGeom prst="triangle">
            <a:avLst>
              <a:gd name="adj" fmla="val 50000"/>
            </a:avLst>
          </a:prstGeom>
          <a:solidFill>
            <a:srgbClr val="CFE2F3"/>
          </a:solidFill>
          <a:ln>
            <a:noFill/>
          </a:ln>
        </p:spPr>
        <p:txBody>
          <a:bodyPr spcFirstLastPara="1" wrap="square" lIns="54850" tIns="54850" rIns="54850" bIns="5485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i="0" u="none" strike="noStrike" cap="none">
              <a:solidFill>
                <a:schemeClr val="lt1"/>
              </a:solidFill>
              <a:latin typeface="Inter"/>
              <a:ea typeface="Inter"/>
              <a:cs typeface="Inter"/>
              <a:sym typeface="Inter"/>
            </a:endParaRPr>
          </a:p>
        </p:txBody>
      </p:sp>
      <p:sp>
        <p:nvSpPr>
          <p:cNvPr id="919" name="Google Shape;919;g310181e0932_0_718"/>
          <p:cNvSpPr/>
          <p:nvPr/>
        </p:nvSpPr>
        <p:spPr>
          <a:xfrm rot="5400000">
            <a:off x="1069873" y="2441202"/>
            <a:ext cx="642600" cy="128700"/>
          </a:xfrm>
          <a:prstGeom prst="triangle">
            <a:avLst>
              <a:gd name="adj" fmla="val 50000"/>
            </a:avLst>
          </a:prstGeom>
          <a:solidFill>
            <a:srgbClr val="D8D8D8">
              <a:alpha val="60000"/>
            </a:srgbClr>
          </a:solidFill>
          <a:ln>
            <a:noFill/>
          </a:ln>
        </p:spPr>
        <p:txBody>
          <a:bodyPr spcFirstLastPara="1" wrap="square" lIns="54850" tIns="54850" rIns="54850" bIns="5485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i="0" u="none" strike="noStrike" cap="none">
              <a:solidFill>
                <a:schemeClr val="lt1"/>
              </a:solidFill>
              <a:latin typeface="Inter"/>
              <a:ea typeface="Inter"/>
              <a:cs typeface="Inter"/>
              <a:sym typeface="Inte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g3125dd3a63e_0_0"/>
          <p:cNvSpPr/>
          <p:nvPr/>
        </p:nvSpPr>
        <p:spPr>
          <a:xfrm>
            <a:off x="526835" y="668822"/>
            <a:ext cx="3925800" cy="844800"/>
          </a:xfrm>
          <a:prstGeom prst="roundRect">
            <a:avLst>
              <a:gd name="adj" fmla="val 16667"/>
            </a:avLst>
          </a:pr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a:solidFill>
                  <a:schemeClr val="dk1"/>
                </a:solidFill>
                <a:latin typeface="Inter"/>
                <a:ea typeface="Inter"/>
                <a:cs typeface="Inter"/>
                <a:sym typeface="Inter"/>
              </a:rPr>
              <a:t>Untuk satuan tugas yang melakukan </a:t>
            </a:r>
            <a:r>
              <a:rPr lang="en" sz="1200" b="1" u="sng">
                <a:solidFill>
                  <a:schemeClr val="dk1"/>
                </a:solidFill>
                <a:latin typeface="Inter"/>
                <a:ea typeface="Inter"/>
                <a:cs typeface="Inter"/>
                <a:sym typeface="Inter"/>
              </a:rPr>
              <a:t>p</a:t>
            </a:r>
            <a:r>
              <a:rPr lang="en" sz="1200" b="1" i="0" u="sng" strike="noStrike" cap="none">
                <a:solidFill>
                  <a:schemeClr val="dk1"/>
                </a:solidFill>
                <a:latin typeface="Inter"/>
                <a:ea typeface="Inter"/>
                <a:cs typeface="Inter"/>
                <a:sym typeface="Inter"/>
              </a:rPr>
              <a:t>e</a:t>
            </a:r>
            <a:r>
              <a:rPr lang="en" sz="1200" b="1" u="sng">
                <a:solidFill>
                  <a:schemeClr val="dk1"/>
                </a:solidFill>
                <a:latin typeface="Inter"/>
                <a:ea typeface="Inter"/>
                <a:cs typeface="Inter"/>
                <a:sym typeface="Inter"/>
              </a:rPr>
              <a:t>langgaran</a:t>
            </a:r>
            <a:r>
              <a:rPr lang="en" sz="1200">
                <a:solidFill>
                  <a:schemeClr val="dk1"/>
                </a:solidFill>
                <a:latin typeface="Inter"/>
                <a:ea typeface="Inter"/>
                <a:cs typeface="Inter"/>
                <a:sym typeface="Inter"/>
              </a:rPr>
              <a:t> atas pelaksanaan tugas, fungsi, dan wewenang</a:t>
            </a:r>
            <a:r>
              <a:rPr lang="en" sz="1200" b="0" i="0" u="none" strike="noStrike" cap="none">
                <a:solidFill>
                  <a:schemeClr val="dk1"/>
                </a:solidFill>
                <a:latin typeface="Inter"/>
                <a:ea typeface="Inter"/>
                <a:cs typeface="Inter"/>
                <a:sym typeface="Inter"/>
              </a:rPr>
              <a:t>:</a:t>
            </a:r>
            <a:endParaRPr sz="1100" b="0" i="0" u="none" strike="noStrike" cap="none">
              <a:solidFill>
                <a:schemeClr val="dk1"/>
              </a:solidFill>
              <a:latin typeface="Inter"/>
              <a:ea typeface="Inter"/>
              <a:cs typeface="Inter"/>
              <a:sym typeface="Inter"/>
            </a:endParaRPr>
          </a:p>
        </p:txBody>
      </p:sp>
      <p:sp>
        <p:nvSpPr>
          <p:cNvPr id="925" name="Google Shape;925;g3125dd3a63e_0_0"/>
          <p:cNvSpPr/>
          <p:nvPr/>
        </p:nvSpPr>
        <p:spPr>
          <a:xfrm>
            <a:off x="5067710" y="2511431"/>
            <a:ext cx="3663300" cy="658800"/>
          </a:xfrm>
          <a:prstGeom prst="roundRect">
            <a:avLst>
              <a:gd name="adj" fmla="val 16667"/>
            </a:avLst>
          </a:prstGeom>
          <a:solidFill>
            <a:srgbClr val="FFE59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Inter"/>
                <a:ea typeface="Inter"/>
                <a:cs typeface="Inter"/>
                <a:sym typeface="Inter"/>
              </a:rPr>
              <a:t>Pemberhentian dari jabatan keanggotaan Satuan Tugas/</a:t>
            </a:r>
            <a:r>
              <a:rPr lang="en" sz="1200" b="1">
                <a:solidFill>
                  <a:schemeClr val="dk1"/>
                </a:solidFill>
                <a:latin typeface="Inter"/>
                <a:ea typeface="Inter"/>
                <a:cs typeface="Inter"/>
                <a:sym typeface="Inter"/>
              </a:rPr>
              <a:t>jabatan pemimpin PT</a:t>
            </a:r>
            <a:endParaRPr sz="1000" b="1" i="0" u="none" strike="noStrike" cap="none">
              <a:solidFill>
                <a:schemeClr val="dk1"/>
              </a:solidFill>
              <a:latin typeface="Inter"/>
              <a:ea typeface="Inter"/>
              <a:cs typeface="Inter"/>
              <a:sym typeface="Inter"/>
            </a:endParaRPr>
          </a:p>
        </p:txBody>
      </p:sp>
      <p:sp>
        <p:nvSpPr>
          <p:cNvPr id="926" name="Google Shape;926;g3125dd3a63e_0_0"/>
          <p:cNvSpPr/>
          <p:nvPr/>
        </p:nvSpPr>
        <p:spPr>
          <a:xfrm>
            <a:off x="526835" y="3508222"/>
            <a:ext cx="3925800" cy="475200"/>
          </a:xfrm>
          <a:prstGeom prst="roundRect">
            <a:avLst>
              <a:gd name="adj" fmla="val 16667"/>
            </a:avLst>
          </a:prstGeom>
          <a:solidFill>
            <a:srgbClr val="CFE2F3"/>
          </a:solid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Inter"/>
                <a:ea typeface="Inter"/>
                <a:cs typeface="Inter"/>
                <a:sym typeface="Inter"/>
              </a:rPr>
              <a:t>Untuk Pemimpin PT yang </a:t>
            </a:r>
            <a:r>
              <a:rPr lang="en" sz="1200" b="1" u="sng">
                <a:solidFill>
                  <a:schemeClr val="dk1"/>
                </a:solidFill>
                <a:latin typeface="Inter"/>
                <a:ea typeface="Inter"/>
                <a:cs typeface="Inter"/>
                <a:sym typeface="Inter"/>
              </a:rPr>
              <a:t>tidak melakukan</a:t>
            </a:r>
            <a:r>
              <a:rPr lang="en" sz="1200">
                <a:solidFill>
                  <a:schemeClr val="dk1"/>
                </a:solidFill>
                <a:latin typeface="Inter"/>
                <a:ea typeface="Inter"/>
                <a:cs typeface="Inter"/>
                <a:sym typeface="Inter"/>
              </a:rPr>
              <a:t> </a:t>
            </a:r>
            <a:r>
              <a:rPr lang="en" sz="1200" b="1" u="sng">
                <a:solidFill>
                  <a:schemeClr val="dk1"/>
                </a:solidFill>
                <a:latin typeface="Inter"/>
                <a:ea typeface="Inter"/>
                <a:cs typeface="Inter"/>
                <a:sym typeface="Inter"/>
              </a:rPr>
              <a:t>penindaklanjutan </a:t>
            </a:r>
            <a:r>
              <a:rPr lang="en" sz="1200">
                <a:solidFill>
                  <a:schemeClr val="dk1"/>
                </a:solidFill>
                <a:latin typeface="Inter"/>
                <a:ea typeface="Inter"/>
                <a:cs typeface="Inter"/>
                <a:sym typeface="Inter"/>
              </a:rPr>
              <a:t>laporan dugaan kekerasan </a:t>
            </a:r>
            <a:endParaRPr sz="1100" b="0" i="0" u="none" strike="noStrike" cap="none">
              <a:solidFill>
                <a:schemeClr val="dk1"/>
              </a:solidFill>
              <a:latin typeface="Inter"/>
              <a:ea typeface="Inter"/>
              <a:cs typeface="Inter"/>
              <a:sym typeface="Inter"/>
            </a:endParaRPr>
          </a:p>
        </p:txBody>
      </p:sp>
      <p:sp>
        <p:nvSpPr>
          <p:cNvPr id="927" name="Google Shape;927;g3125dd3a63e_0_0"/>
          <p:cNvSpPr/>
          <p:nvPr/>
        </p:nvSpPr>
        <p:spPr>
          <a:xfrm>
            <a:off x="5067710" y="1727035"/>
            <a:ext cx="3663300" cy="572700"/>
          </a:xfrm>
          <a:prstGeom prst="roundRect">
            <a:avLst>
              <a:gd name="adj" fmla="val 16667"/>
            </a:avLst>
          </a:prstGeom>
          <a:solidFill>
            <a:srgbClr val="FFE59A"/>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Inter"/>
                <a:ea typeface="Inter"/>
                <a:cs typeface="Inter"/>
                <a:sym typeface="Inter"/>
              </a:rPr>
              <a:t>Teguran tertulis </a:t>
            </a:r>
            <a:r>
              <a:rPr lang="en" sz="1200" i="0" u="none" strike="noStrike" cap="none">
                <a:solidFill>
                  <a:schemeClr val="dk1"/>
                </a:solidFill>
                <a:latin typeface="Inter"/>
                <a:ea typeface="Inter"/>
                <a:cs typeface="Inter"/>
                <a:sym typeface="Inter"/>
              </a:rPr>
              <a:t>(</a:t>
            </a:r>
            <a:r>
              <a:rPr lang="en" sz="1200">
                <a:solidFill>
                  <a:schemeClr val="dk1"/>
                </a:solidFill>
                <a:latin typeface="Inter"/>
                <a:ea typeface="Inter"/>
                <a:cs typeface="Inter"/>
                <a:sym typeface="Inter"/>
              </a:rPr>
              <a:t>maksimal 3 kali teguran dengan jangka waktu tertentu)</a:t>
            </a:r>
            <a:r>
              <a:rPr lang="en" sz="1200" i="0" u="none" strike="noStrike" cap="none">
                <a:solidFill>
                  <a:schemeClr val="dk1"/>
                </a:solidFill>
                <a:latin typeface="Inter"/>
                <a:ea typeface="Inter"/>
                <a:cs typeface="Inter"/>
                <a:sym typeface="Inter"/>
              </a:rPr>
              <a:t>;</a:t>
            </a:r>
            <a:r>
              <a:rPr lang="en" sz="1200" b="1" i="0" u="none" strike="noStrike" cap="none">
                <a:solidFill>
                  <a:schemeClr val="dk1"/>
                </a:solidFill>
                <a:latin typeface="Inter"/>
                <a:ea typeface="Inter"/>
                <a:cs typeface="Inter"/>
                <a:sym typeface="Inter"/>
              </a:rPr>
              <a:t> dan</a:t>
            </a:r>
            <a:r>
              <a:rPr lang="en" sz="1200" b="1">
                <a:solidFill>
                  <a:schemeClr val="dk1"/>
                </a:solidFill>
                <a:latin typeface="Inter"/>
                <a:ea typeface="Inter"/>
                <a:cs typeface="Inter"/>
                <a:sym typeface="Inter"/>
              </a:rPr>
              <a:t>/atau </a:t>
            </a:r>
            <a:endParaRPr sz="1200" b="1" i="0" u="none" strike="noStrike" cap="none">
              <a:solidFill>
                <a:schemeClr val="dk1"/>
              </a:solidFill>
              <a:latin typeface="Inter"/>
              <a:ea typeface="Inter"/>
              <a:cs typeface="Inter"/>
              <a:sym typeface="Inter"/>
            </a:endParaRPr>
          </a:p>
        </p:txBody>
      </p:sp>
      <p:sp>
        <p:nvSpPr>
          <p:cNvPr id="928" name="Google Shape;928;g3125dd3a63e_0_0"/>
          <p:cNvSpPr/>
          <p:nvPr/>
        </p:nvSpPr>
        <p:spPr>
          <a:xfrm>
            <a:off x="1095935" y="1558497"/>
            <a:ext cx="3356700" cy="377100"/>
          </a:xfrm>
          <a:prstGeom prst="roundRect">
            <a:avLst>
              <a:gd name="adj" fmla="val 16667"/>
            </a:avLst>
          </a:prstGeom>
          <a:solidFill>
            <a:srgbClr val="EEEEEE"/>
          </a:solid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350"/>
              <a:buFont typeface="Arial"/>
              <a:buNone/>
            </a:pPr>
            <a:r>
              <a:rPr lang="en" sz="1100" b="1">
                <a:solidFill>
                  <a:schemeClr val="dk1"/>
                </a:solidFill>
                <a:latin typeface="Inter"/>
                <a:ea typeface="Inter"/>
                <a:cs typeface="Inter"/>
                <a:sym typeface="Inter"/>
              </a:rPr>
              <a:t>Tidak menindaklanjuti tiap laporan dugaan kekerasan</a:t>
            </a:r>
            <a:endParaRPr sz="1100" b="1" i="0" u="none" strike="noStrike" cap="none">
              <a:solidFill>
                <a:schemeClr val="dk1"/>
              </a:solidFill>
              <a:latin typeface="Inter"/>
              <a:ea typeface="Inter"/>
              <a:cs typeface="Inter"/>
              <a:sym typeface="Inter"/>
            </a:endParaRPr>
          </a:p>
        </p:txBody>
      </p:sp>
      <p:sp>
        <p:nvSpPr>
          <p:cNvPr id="929" name="Google Shape;929;g3125dd3a63e_0_0"/>
          <p:cNvSpPr/>
          <p:nvPr/>
        </p:nvSpPr>
        <p:spPr>
          <a:xfrm>
            <a:off x="1095935" y="2026547"/>
            <a:ext cx="3356700" cy="475200"/>
          </a:xfrm>
          <a:prstGeom prst="roundRect">
            <a:avLst>
              <a:gd name="adj" fmla="val 16667"/>
            </a:avLst>
          </a:prstGeom>
          <a:solidFill>
            <a:srgbClr val="EEEEEE"/>
          </a:solid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350"/>
              <a:buFont typeface="Arial"/>
              <a:buNone/>
            </a:pPr>
            <a:r>
              <a:rPr lang="en" sz="1100" b="1">
                <a:solidFill>
                  <a:schemeClr val="dk1"/>
                </a:solidFill>
                <a:latin typeface="Inter"/>
                <a:ea typeface="Inter"/>
                <a:cs typeface="Inter"/>
                <a:sym typeface="Inter"/>
              </a:rPr>
              <a:t>Tidak merahasiakan identitas pihak yg terkait langsung dengan laporan</a:t>
            </a:r>
            <a:endParaRPr sz="1100" b="1" i="0" u="none" strike="noStrike" cap="none">
              <a:solidFill>
                <a:schemeClr val="dk1"/>
              </a:solidFill>
              <a:latin typeface="Inter"/>
              <a:ea typeface="Inter"/>
              <a:cs typeface="Inter"/>
              <a:sym typeface="Inter"/>
            </a:endParaRPr>
          </a:p>
        </p:txBody>
      </p:sp>
      <p:sp>
        <p:nvSpPr>
          <p:cNvPr id="930" name="Google Shape;930;g3125dd3a63e_0_0"/>
          <p:cNvSpPr/>
          <p:nvPr/>
        </p:nvSpPr>
        <p:spPr>
          <a:xfrm>
            <a:off x="4810009" y="1888584"/>
            <a:ext cx="257700" cy="249600"/>
          </a:xfrm>
          <a:prstGeom prst="ellipse">
            <a:avLst/>
          </a:prstGeom>
          <a:solidFill>
            <a:srgbClr val="134F5C"/>
          </a:solidFill>
          <a:ln w="28575"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50"/>
              <a:buFont typeface="Arial"/>
              <a:buNone/>
            </a:pPr>
            <a:r>
              <a:rPr lang="en" sz="1250" b="1" i="0" u="none" strike="noStrike" cap="none">
                <a:solidFill>
                  <a:srgbClr val="FFFFFF"/>
                </a:solidFill>
                <a:latin typeface="Arial"/>
                <a:ea typeface="Arial"/>
                <a:cs typeface="Arial"/>
                <a:sym typeface="Arial"/>
              </a:rPr>
              <a:t>1</a:t>
            </a:r>
            <a:endParaRPr sz="1250" b="1" i="0" u="none" strike="noStrike" cap="none">
              <a:solidFill>
                <a:srgbClr val="FFFFFF"/>
              </a:solidFill>
              <a:latin typeface="Arial"/>
              <a:ea typeface="Arial"/>
              <a:cs typeface="Arial"/>
              <a:sym typeface="Arial"/>
            </a:endParaRPr>
          </a:p>
        </p:txBody>
      </p:sp>
      <p:sp>
        <p:nvSpPr>
          <p:cNvPr id="931" name="Google Shape;931;g3125dd3a63e_0_0"/>
          <p:cNvSpPr/>
          <p:nvPr/>
        </p:nvSpPr>
        <p:spPr>
          <a:xfrm>
            <a:off x="4810009" y="2716021"/>
            <a:ext cx="257700" cy="249600"/>
          </a:xfrm>
          <a:prstGeom prst="ellipse">
            <a:avLst/>
          </a:prstGeom>
          <a:solidFill>
            <a:srgbClr val="134F5C"/>
          </a:solidFill>
          <a:ln w="28575"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50"/>
              <a:buFont typeface="Arial"/>
              <a:buNone/>
            </a:pPr>
            <a:r>
              <a:rPr lang="en" sz="1250" b="1" i="0" u="none" strike="noStrike" cap="none">
                <a:solidFill>
                  <a:srgbClr val="FFFFFF"/>
                </a:solidFill>
                <a:latin typeface="Arial"/>
                <a:ea typeface="Arial"/>
                <a:cs typeface="Arial"/>
                <a:sym typeface="Arial"/>
              </a:rPr>
              <a:t>2</a:t>
            </a:r>
            <a:endParaRPr sz="1250" b="1" i="0" u="none" strike="noStrike" cap="none">
              <a:solidFill>
                <a:srgbClr val="FFFFFF"/>
              </a:solidFill>
              <a:latin typeface="Arial"/>
              <a:ea typeface="Arial"/>
              <a:cs typeface="Arial"/>
              <a:sym typeface="Arial"/>
            </a:endParaRPr>
          </a:p>
        </p:txBody>
      </p:sp>
      <p:sp>
        <p:nvSpPr>
          <p:cNvPr id="932" name="Google Shape;932;g3125dd3a63e_0_0"/>
          <p:cNvSpPr/>
          <p:nvPr/>
        </p:nvSpPr>
        <p:spPr>
          <a:xfrm>
            <a:off x="1095935" y="2670110"/>
            <a:ext cx="3356700" cy="311400"/>
          </a:xfrm>
          <a:prstGeom prst="roundRect">
            <a:avLst>
              <a:gd name="adj" fmla="val 16667"/>
            </a:avLst>
          </a:prstGeom>
          <a:solidFill>
            <a:srgbClr val="EEEEEE"/>
          </a:solid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350"/>
              <a:buFont typeface="Arial"/>
              <a:buNone/>
            </a:pPr>
            <a:r>
              <a:rPr lang="en" sz="1100" b="1">
                <a:solidFill>
                  <a:schemeClr val="dk1"/>
                </a:solidFill>
                <a:latin typeface="Inter"/>
                <a:ea typeface="Inter"/>
                <a:cs typeface="Inter"/>
                <a:sym typeface="Inter"/>
              </a:rPr>
              <a:t>Tidak menjunjung kode etik dari PT</a:t>
            </a:r>
            <a:endParaRPr sz="1100" b="1" i="0" u="none" strike="noStrike" cap="none">
              <a:solidFill>
                <a:schemeClr val="dk1"/>
              </a:solidFill>
              <a:latin typeface="Inter"/>
              <a:ea typeface="Inter"/>
              <a:cs typeface="Inter"/>
              <a:sym typeface="Inter"/>
            </a:endParaRPr>
          </a:p>
        </p:txBody>
      </p:sp>
      <p:sp>
        <p:nvSpPr>
          <p:cNvPr id="933" name="Google Shape;933;g3125dd3a63e_0_0"/>
          <p:cNvSpPr txBox="1"/>
          <p:nvPr/>
        </p:nvSpPr>
        <p:spPr>
          <a:xfrm>
            <a:off x="638876" y="438321"/>
            <a:ext cx="3904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chemeClr val="dk1"/>
              </a:solidFill>
              <a:latin typeface="Inter"/>
              <a:ea typeface="Inter"/>
              <a:cs typeface="Inter"/>
              <a:sym typeface="Inter"/>
            </a:endParaRPr>
          </a:p>
        </p:txBody>
      </p:sp>
      <p:sp>
        <p:nvSpPr>
          <p:cNvPr id="934" name="Google Shape;934;g3125dd3a63e_0_0"/>
          <p:cNvSpPr txBox="1"/>
          <p:nvPr/>
        </p:nvSpPr>
        <p:spPr>
          <a:xfrm>
            <a:off x="4720101" y="717116"/>
            <a:ext cx="3904200" cy="819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50"/>
              <a:buFont typeface="Arial"/>
              <a:buNone/>
            </a:pPr>
            <a:r>
              <a:rPr lang="en" sz="1250" b="0" i="0" u="none" strike="noStrike" cap="none">
                <a:solidFill>
                  <a:schemeClr val="dk1"/>
                </a:solidFill>
                <a:latin typeface="Inter"/>
                <a:ea typeface="Inter"/>
                <a:cs typeface="Inter"/>
                <a:sym typeface="Inter"/>
              </a:rPr>
              <a:t>Maka </a:t>
            </a:r>
            <a:r>
              <a:rPr lang="en" sz="1250" i="0" u="none" strike="noStrike" cap="none">
                <a:solidFill>
                  <a:schemeClr val="dk1"/>
                </a:solidFill>
                <a:latin typeface="Inter"/>
                <a:ea typeface="Inter"/>
                <a:cs typeface="Inter"/>
                <a:sym typeface="Inter"/>
              </a:rPr>
              <a:t>dapat </a:t>
            </a:r>
            <a:r>
              <a:rPr lang="en" sz="1250" b="0" i="0" u="none" strike="noStrike" cap="none">
                <a:solidFill>
                  <a:schemeClr val="dk1"/>
                </a:solidFill>
                <a:latin typeface="Inter"/>
                <a:ea typeface="Inter"/>
                <a:cs typeface="Inter"/>
                <a:sym typeface="Inter"/>
              </a:rPr>
              <a:t>d</a:t>
            </a:r>
            <a:r>
              <a:rPr lang="en" sz="1250">
                <a:solidFill>
                  <a:schemeClr val="dk1"/>
                </a:solidFill>
                <a:latin typeface="Inter"/>
                <a:ea typeface="Inter"/>
                <a:cs typeface="Inter"/>
                <a:sym typeface="Inter"/>
              </a:rPr>
              <a:t>ikenakan </a:t>
            </a:r>
            <a:r>
              <a:rPr lang="en" sz="1250" b="1" i="0" u="sng" strike="noStrike" cap="none">
                <a:solidFill>
                  <a:schemeClr val="dk1"/>
                </a:solidFill>
                <a:latin typeface="Inter"/>
                <a:ea typeface="Inter"/>
                <a:cs typeface="Inter"/>
                <a:sym typeface="Inter"/>
              </a:rPr>
              <a:t>sanksi</a:t>
            </a:r>
            <a:r>
              <a:rPr lang="en" sz="1250" b="0" i="0" u="none" strike="noStrike" cap="none">
                <a:solidFill>
                  <a:schemeClr val="dk1"/>
                </a:solidFill>
                <a:latin typeface="Inter"/>
                <a:ea typeface="Inter"/>
                <a:cs typeface="Inter"/>
                <a:sym typeface="Inter"/>
              </a:rPr>
              <a:t> </a:t>
            </a:r>
            <a:r>
              <a:rPr lang="en" sz="1250" b="1" i="0" u="none" strike="noStrike" cap="none">
                <a:solidFill>
                  <a:schemeClr val="dk1"/>
                </a:solidFill>
                <a:latin typeface="Inter"/>
                <a:ea typeface="Inter"/>
                <a:cs typeface="Inter"/>
                <a:sym typeface="Inter"/>
              </a:rPr>
              <a:t>secara bertahap atau langsung (jika mengancam keselamatan </a:t>
            </a:r>
            <a:r>
              <a:rPr lang="en" sz="1250" b="1">
                <a:solidFill>
                  <a:schemeClr val="dk1"/>
                </a:solidFill>
                <a:latin typeface="Inter"/>
                <a:ea typeface="Inter"/>
                <a:cs typeface="Inter"/>
                <a:sym typeface="Inter"/>
              </a:rPr>
              <a:t>&amp; keamanan korban)</a:t>
            </a:r>
            <a:r>
              <a:rPr lang="en" sz="1250" b="0" i="0" u="none" strike="noStrike" cap="none">
                <a:solidFill>
                  <a:schemeClr val="dk1"/>
                </a:solidFill>
                <a:latin typeface="Inter"/>
                <a:ea typeface="Inter"/>
                <a:cs typeface="Inter"/>
                <a:sym typeface="Inter"/>
              </a:rPr>
              <a:t>:</a:t>
            </a:r>
            <a:endParaRPr sz="1300" b="0" i="0" u="none" strike="noStrike" cap="none">
              <a:solidFill>
                <a:schemeClr val="dk1"/>
              </a:solidFill>
              <a:latin typeface="Inter"/>
              <a:ea typeface="Inter"/>
              <a:cs typeface="Inter"/>
              <a:sym typeface="Inter"/>
            </a:endParaRPr>
          </a:p>
        </p:txBody>
      </p:sp>
      <p:sp>
        <p:nvSpPr>
          <p:cNvPr id="935" name="Google Shape;935;g3125dd3a63e_0_0"/>
          <p:cNvSpPr txBox="1"/>
          <p:nvPr/>
        </p:nvSpPr>
        <p:spPr>
          <a:xfrm>
            <a:off x="548585" y="3149897"/>
            <a:ext cx="39042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200">
              <a:solidFill>
                <a:schemeClr val="dk1"/>
              </a:solidFill>
              <a:latin typeface="Inter"/>
              <a:ea typeface="Inter"/>
              <a:cs typeface="Inter"/>
              <a:sym typeface="Inter"/>
            </a:endParaRPr>
          </a:p>
        </p:txBody>
      </p:sp>
      <p:sp>
        <p:nvSpPr>
          <p:cNvPr id="936" name="Google Shape;936;g3125dd3a63e_0_0"/>
          <p:cNvSpPr/>
          <p:nvPr/>
        </p:nvSpPr>
        <p:spPr>
          <a:xfrm rot="5400000">
            <a:off x="3034585" y="2356776"/>
            <a:ext cx="3227400" cy="251100"/>
          </a:xfrm>
          <a:prstGeom prst="triangle">
            <a:avLst>
              <a:gd name="adj" fmla="val 50402"/>
            </a:avLst>
          </a:prstGeom>
          <a:solidFill>
            <a:srgbClr val="CDD4EA"/>
          </a:solidFill>
          <a:ln>
            <a:noFill/>
          </a:ln>
        </p:spPr>
        <p:txBody>
          <a:bodyPr spcFirstLastPara="1" wrap="square" lIns="54850" tIns="54850" rIns="54850" bIns="5485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i="0" u="none" strike="noStrike" cap="none">
              <a:solidFill>
                <a:schemeClr val="lt1"/>
              </a:solidFill>
              <a:latin typeface="Inter"/>
              <a:ea typeface="Inter"/>
              <a:cs typeface="Inter"/>
              <a:sym typeface="Inter"/>
            </a:endParaRPr>
          </a:p>
        </p:txBody>
      </p:sp>
      <p:sp>
        <p:nvSpPr>
          <p:cNvPr id="937" name="Google Shape;937;g3125dd3a63e_0_0"/>
          <p:cNvSpPr txBox="1"/>
          <p:nvPr/>
        </p:nvSpPr>
        <p:spPr>
          <a:xfrm>
            <a:off x="0" y="54300"/>
            <a:ext cx="9144000" cy="434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2100"/>
              <a:buFont typeface="Arial"/>
              <a:buNone/>
            </a:pPr>
            <a:r>
              <a:rPr lang="en" sz="1800" b="1">
                <a:solidFill>
                  <a:srgbClr val="002060"/>
                </a:solidFill>
                <a:latin typeface="Inter"/>
                <a:ea typeface="Inter"/>
                <a:cs typeface="Inter"/>
                <a:sym typeface="Inter"/>
              </a:rPr>
              <a:t>Catatan Penting untuk Satuan Tugas dan Pemimpin PT</a:t>
            </a:r>
            <a:endParaRPr sz="1800" b="1">
              <a:solidFill>
                <a:srgbClr val="002060"/>
              </a:solidFill>
              <a:latin typeface="Inter"/>
              <a:ea typeface="Inter"/>
              <a:cs typeface="Inter"/>
              <a:sym typeface="Inter"/>
            </a:endParaRPr>
          </a:p>
        </p:txBody>
      </p:sp>
      <p:sp>
        <p:nvSpPr>
          <p:cNvPr id="938" name="Google Shape;938;g3125dd3a63e_0_0"/>
          <p:cNvSpPr txBox="1"/>
          <p:nvPr/>
        </p:nvSpPr>
        <p:spPr>
          <a:xfrm>
            <a:off x="495475" y="4073159"/>
            <a:ext cx="4191000" cy="591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00">
                <a:solidFill>
                  <a:schemeClr val="dk1"/>
                </a:solidFill>
                <a:latin typeface="Inter"/>
                <a:ea typeface="Inter"/>
                <a:cs typeface="Inter"/>
                <a:sym typeface="Inter"/>
              </a:rPr>
              <a:t>*) </a:t>
            </a:r>
            <a:r>
              <a:rPr lang="en" sz="800" b="1">
                <a:solidFill>
                  <a:schemeClr val="dk1"/>
                </a:solidFill>
                <a:latin typeface="Inter"/>
                <a:ea typeface="Inter"/>
                <a:cs typeface="Inter"/>
                <a:sym typeface="Inter"/>
              </a:rPr>
              <a:t>Satgas PPKS</a:t>
            </a:r>
            <a:r>
              <a:rPr lang="en" sz="800">
                <a:solidFill>
                  <a:schemeClr val="dk1"/>
                </a:solidFill>
                <a:latin typeface="Inter"/>
                <a:ea typeface="Inter"/>
                <a:cs typeface="Inter"/>
                <a:sym typeface="Inter"/>
              </a:rPr>
              <a:t> dikenakan </a:t>
            </a:r>
            <a:r>
              <a:rPr lang="en" sz="800" b="1">
                <a:solidFill>
                  <a:schemeClr val="dk1"/>
                </a:solidFill>
                <a:latin typeface="Inter"/>
                <a:ea typeface="Inter"/>
                <a:cs typeface="Inter"/>
                <a:sym typeface="Inter"/>
              </a:rPr>
              <a:t>oleh Pemimpin PT</a:t>
            </a:r>
            <a:endParaRPr sz="800" b="1">
              <a:solidFill>
                <a:schemeClr val="dk1"/>
              </a:solidFill>
              <a:latin typeface="Inter"/>
              <a:ea typeface="Inter"/>
              <a:cs typeface="Inter"/>
              <a:sym typeface="Inter"/>
            </a:endParaRPr>
          </a:p>
          <a:p>
            <a:pPr marL="0" lvl="0" indent="0" algn="l" rtl="0">
              <a:lnSpc>
                <a:spcPct val="115000"/>
              </a:lnSpc>
              <a:spcBef>
                <a:spcPts val="0"/>
              </a:spcBef>
              <a:spcAft>
                <a:spcPts val="0"/>
              </a:spcAft>
              <a:buNone/>
            </a:pPr>
            <a:r>
              <a:rPr lang="en" sz="800">
                <a:solidFill>
                  <a:schemeClr val="dk1"/>
                </a:solidFill>
                <a:latin typeface="Inter"/>
                <a:ea typeface="Inter"/>
                <a:cs typeface="Inter"/>
                <a:sym typeface="Inter"/>
              </a:rPr>
              <a:t>**) </a:t>
            </a:r>
            <a:r>
              <a:rPr lang="en" sz="800" b="1">
                <a:solidFill>
                  <a:schemeClr val="dk1"/>
                </a:solidFill>
                <a:latin typeface="Inter"/>
                <a:ea typeface="Inter"/>
                <a:cs typeface="Inter"/>
                <a:sym typeface="Inter"/>
              </a:rPr>
              <a:t>Pemimpin PT</a:t>
            </a:r>
            <a:r>
              <a:rPr lang="en" sz="800">
                <a:solidFill>
                  <a:schemeClr val="dk1"/>
                </a:solidFill>
                <a:latin typeface="Inter"/>
                <a:ea typeface="Inter"/>
                <a:cs typeface="Inter"/>
                <a:sym typeface="Inter"/>
              </a:rPr>
              <a:t> dikenakan </a:t>
            </a:r>
            <a:r>
              <a:rPr lang="en" sz="800" b="1">
                <a:solidFill>
                  <a:schemeClr val="dk1"/>
                </a:solidFill>
                <a:latin typeface="Inter"/>
                <a:ea typeface="Inter"/>
                <a:cs typeface="Inter"/>
                <a:sym typeface="Inter"/>
              </a:rPr>
              <a:t>oleh Itjen </a:t>
            </a:r>
            <a:endParaRPr sz="800" b="1">
              <a:solidFill>
                <a:schemeClr val="dk1"/>
              </a:solidFill>
              <a:latin typeface="Inter"/>
              <a:ea typeface="Inter"/>
              <a:cs typeface="Inter"/>
              <a:sym typeface="Inter"/>
            </a:endParaRPr>
          </a:p>
          <a:p>
            <a:pPr marL="0" lvl="0" indent="0" algn="l" rtl="0">
              <a:lnSpc>
                <a:spcPct val="115000"/>
              </a:lnSpc>
              <a:spcBef>
                <a:spcPts val="0"/>
              </a:spcBef>
              <a:spcAft>
                <a:spcPts val="0"/>
              </a:spcAft>
              <a:buNone/>
            </a:pPr>
            <a:r>
              <a:rPr lang="en" sz="800">
                <a:solidFill>
                  <a:schemeClr val="dk1"/>
                </a:solidFill>
                <a:latin typeface="Inter"/>
                <a:ea typeface="Inter"/>
                <a:cs typeface="Inter"/>
                <a:sym typeface="Inter"/>
              </a:rPr>
              <a:t>***) </a:t>
            </a:r>
            <a:r>
              <a:rPr lang="en" sz="800" b="1">
                <a:solidFill>
                  <a:schemeClr val="dk1"/>
                </a:solidFill>
                <a:latin typeface="Inter"/>
                <a:ea typeface="Inter"/>
                <a:cs typeface="Inter"/>
                <a:sym typeface="Inter"/>
              </a:rPr>
              <a:t>Berstatus ASN dikembalikan kepada perundangan</a:t>
            </a:r>
            <a:endParaRPr sz="800" b="1">
              <a:solidFill>
                <a:schemeClr val="dk1"/>
              </a:solidFill>
              <a:latin typeface="Inter"/>
              <a:ea typeface="Inter"/>
              <a:cs typeface="Inter"/>
              <a:sym typeface="Inter"/>
            </a:endParaRPr>
          </a:p>
        </p:txBody>
      </p:sp>
      <p:sp>
        <p:nvSpPr>
          <p:cNvPr id="939" name="Google Shape;939;g3125dd3a63e_0_0"/>
          <p:cNvSpPr/>
          <p:nvPr/>
        </p:nvSpPr>
        <p:spPr>
          <a:xfrm>
            <a:off x="939609" y="1606722"/>
            <a:ext cx="215400" cy="213900"/>
          </a:xfrm>
          <a:prstGeom prst="ellipse">
            <a:avLst/>
          </a:prstGeom>
          <a:solidFill>
            <a:srgbClr val="1E3864"/>
          </a:solidFill>
          <a:ln w="28575"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50"/>
              <a:buFont typeface="Arial"/>
              <a:buNone/>
            </a:pPr>
            <a:r>
              <a:rPr lang="en" sz="1000" b="0" i="0" u="none" strike="noStrike" cap="none">
                <a:solidFill>
                  <a:schemeClr val="lt1"/>
                </a:solidFill>
                <a:latin typeface="Inter"/>
                <a:ea typeface="Inter"/>
                <a:cs typeface="Inter"/>
                <a:sym typeface="Inter"/>
              </a:rPr>
              <a:t>a</a:t>
            </a:r>
            <a:endParaRPr sz="1000" b="0" i="0" u="none" strike="noStrike" cap="none">
              <a:solidFill>
                <a:schemeClr val="lt1"/>
              </a:solidFill>
              <a:latin typeface="Inter"/>
              <a:ea typeface="Inter"/>
              <a:cs typeface="Inter"/>
              <a:sym typeface="Inter"/>
            </a:endParaRPr>
          </a:p>
        </p:txBody>
      </p:sp>
      <p:sp>
        <p:nvSpPr>
          <p:cNvPr id="940" name="Google Shape;940;g3125dd3a63e_0_0"/>
          <p:cNvSpPr/>
          <p:nvPr/>
        </p:nvSpPr>
        <p:spPr>
          <a:xfrm>
            <a:off x="939609" y="2138381"/>
            <a:ext cx="215400" cy="213900"/>
          </a:xfrm>
          <a:prstGeom prst="ellipse">
            <a:avLst/>
          </a:prstGeom>
          <a:solidFill>
            <a:srgbClr val="1E3864"/>
          </a:solidFill>
          <a:ln w="28575"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50"/>
              <a:buFont typeface="Arial"/>
              <a:buNone/>
            </a:pPr>
            <a:r>
              <a:rPr lang="en" sz="1000" b="0" i="0" u="none" strike="noStrike" cap="none">
                <a:solidFill>
                  <a:schemeClr val="lt1"/>
                </a:solidFill>
                <a:latin typeface="Inter"/>
                <a:ea typeface="Inter"/>
                <a:cs typeface="Inter"/>
                <a:sym typeface="Inter"/>
              </a:rPr>
              <a:t>b</a:t>
            </a:r>
            <a:endParaRPr sz="1000" b="0" i="0" u="none" strike="noStrike" cap="none">
              <a:solidFill>
                <a:schemeClr val="lt1"/>
              </a:solidFill>
              <a:latin typeface="Inter"/>
              <a:ea typeface="Inter"/>
              <a:cs typeface="Inter"/>
              <a:sym typeface="Inter"/>
            </a:endParaRPr>
          </a:p>
        </p:txBody>
      </p:sp>
      <p:sp>
        <p:nvSpPr>
          <p:cNvPr id="941" name="Google Shape;941;g3125dd3a63e_0_0"/>
          <p:cNvSpPr/>
          <p:nvPr/>
        </p:nvSpPr>
        <p:spPr>
          <a:xfrm>
            <a:off x="939609" y="2670025"/>
            <a:ext cx="215400" cy="213900"/>
          </a:xfrm>
          <a:prstGeom prst="ellipse">
            <a:avLst/>
          </a:prstGeom>
          <a:solidFill>
            <a:srgbClr val="1E3864"/>
          </a:solidFill>
          <a:ln w="28575"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50"/>
              <a:buFont typeface="Arial"/>
              <a:buNone/>
            </a:pPr>
            <a:r>
              <a:rPr lang="en" sz="1000" b="0" i="0" u="none" strike="noStrike" cap="none">
                <a:solidFill>
                  <a:schemeClr val="lt1"/>
                </a:solidFill>
                <a:latin typeface="Inter"/>
                <a:ea typeface="Inter"/>
                <a:cs typeface="Inter"/>
                <a:sym typeface="Inter"/>
              </a:rPr>
              <a:t>c</a:t>
            </a:r>
            <a:endParaRPr sz="1000" b="0" i="0" u="none" strike="noStrike" cap="none">
              <a:solidFill>
                <a:schemeClr val="lt1"/>
              </a:solidFill>
              <a:latin typeface="Inter"/>
              <a:ea typeface="Inter"/>
              <a:cs typeface="Inter"/>
              <a:sym typeface="Inter"/>
            </a:endParaRPr>
          </a:p>
        </p:txBody>
      </p:sp>
      <p:pic>
        <p:nvPicPr>
          <p:cNvPr id="942" name="Google Shape;942;g3125dd3a63e_0_0"/>
          <p:cNvPicPr preferRelativeResize="0"/>
          <p:nvPr/>
        </p:nvPicPr>
        <p:blipFill rotWithShape="1">
          <a:blip r:embed="rId3">
            <a:alphaModFix/>
          </a:blip>
          <a:srcRect/>
          <a:stretch/>
        </p:blipFill>
        <p:spPr>
          <a:xfrm rot="79186">
            <a:off x="7649337" y="186099"/>
            <a:ext cx="486230" cy="44340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g3124a95512c_0_1285"/>
          <p:cNvSpPr/>
          <p:nvPr/>
        </p:nvSpPr>
        <p:spPr>
          <a:xfrm>
            <a:off x="1842820" y="940319"/>
            <a:ext cx="6023100" cy="1161000"/>
          </a:xfrm>
          <a:prstGeom prst="roundRect">
            <a:avLst>
              <a:gd name="adj" fmla="val 16667"/>
            </a:avLst>
          </a:prstGeom>
          <a:solidFill>
            <a:srgbClr val="FFE59A"/>
          </a:solidFill>
          <a:ln>
            <a:noFill/>
          </a:ln>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Clr>
                <a:srgbClr val="000000"/>
              </a:buClr>
              <a:buSzPts val="1200"/>
              <a:buFont typeface="Arial"/>
              <a:buNone/>
            </a:pPr>
            <a:r>
              <a:rPr lang="en" sz="1200" b="1">
                <a:solidFill>
                  <a:schemeClr val="dk1"/>
                </a:solidFill>
                <a:latin typeface="Inter"/>
                <a:ea typeface="Inter"/>
                <a:cs typeface="Inter"/>
                <a:sym typeface="Inter"/>
              </a:rPr>
              <a:t>Laporan dugaan kekerasan seksual</a:t>
            </a:r>
            <a:r>
              <a:rPr lang="en" sz="1200">
                <a:solidFill>
                  <a:schemeClr val="dk1"/>
                </a:solidFill>
                <a:latin typeface="Inter"/>
                <a:ea typeface="Inter"/>
                <a:cs typeface="Inter"/>
                <a:sym typeface="Inter"/>
              </a:rPr>
              <a:t> yang </a:t>
            </a:r>
            <a:r>
              <a:rPr lang="en" sz="1200" b="1">
                <a:solidFill>
                  <a:schemeClr val="dk1"/>
                </a:solidFill>
                <a:latin typeface="Inter"/>
                <a:ea typeface="Inter"/>
                <a:cs typeface="Inter"/>
                <a:sym typeface="Inter"/>
              </a:rPr>
              <a:t>dilaporkan sebelum berlakunya  Permendikbudristek PPKPT dan belum dilakukan pemeriksaan</a:t>
            </a:r>
            <a:r>
              <a:rPr lang="en" sz="1200">
                <a:solidFill>
                  <a:schemeClr val="dk1"/>
                </a:solidFill>
                <a:latin typeface="Inter"/>
                <a:ea typeface="Inter"/>
                <a:cs typeface="Inter"/>
                <a:sym typeface="Inter"/>
              </a:rPr>
              <a:t>:</a:t>
            </a:r>
            <a:endParaRPr sz="1200">
              <a:solidFill>
                <a:schemeClr val="dk1"/>
              </a:solidFill>
              <a:latin typeface="Inter"/>
              <a:ea typeface="Inter"/>
              <a:cs typeface="Inter"/>
              <a:sym typeface="Inter"/>
            </a:endParaRPr>
          </a:p>
          <a:p>
            <a:pPr marL="457200" marR="0" lvl="0" indent="-304800" algn="l" rtl="0">
              <a:lnSpc>
                <a:spcPct val="115000"/>
              </a:lnSpc>
              <a:spcBef>
                <a:spcPts val="0"/>
              </a:spcBef>
              <a:spcAft>
                <a:spcPts val="0"/>
              </a:spcAft>
              <a:buClr>
                <a:schemeClr val="dk1"/>
              </a:buClr>
              <a:buSzPts val="1200"/>
              <a:buFont typeface="Inter"/>
              <a:buChar char="➔"/>
            </a:pPr>
            <a:r>
              <a:rPr lang="en" sz="1200" b="1">
                <a:solidFill>
                  <a:schemeClr val="dk1"/>
                </a:solidFill>
                <a:latin typeface="Inter"/>
                <a:ea typeface="Inter"/>
                <a:cs typeface="Inter"/>
                <a:sym typeface="Inter"/>
              </a:rPr>
              <a:t>Penanganan</a:t>
            </a:r>
            <a:r>
              <a:rPr lang="en" sz="1200">
                <a:solidFill>
                  <a:schemeClr val="dk1"/>
                </a:solidFill>
                <a:latin typeface="Inter"/>
                <a:ea typeface="Inter"/>
                <a:cs typeface="Inter"/>
                <a:sym typeface="Inter"/>
              </a:rPr>
              <a:t> kekerasan seksual </a:t>
            </a:r>
            <a:r>
              <a:rPr lang="en" sz="1200" b="1">
                <a:solidFill>
                  <a:schemeClr val="dk1"/>
                </a:solidFill>
                <a:latin typeface="Inter"/>
                <a:ea typeface="Inter"/>
                <a:cs typeface="Inter"/>
                <a:sym typeface="Inter"/>
              </a:rPr>
              <a:t>mengikuti </a:t>
            </a:r>
            <a:r>
              <a:rPr lang="en" sz="1200">
                <a:solidFill>
                  <a:schemeClr val="dk1"/>
                </a:solidFill>
                <a:latin typeface="Inter"/>
                <a:ea typeface="Inter"/>
                <a:cs typeface="Inter"/>
                <a:sym typeface="Inter"/>
              </a:rPr>
              <a:t>ketentuan dalam </a:t>
            </a:r>
            <a:r>
              <a:rPr lang="en" sz="1200" b="1">
                <a:solidFill>
                  <a:schemeClr val="dk1"/>
                </a:solidFill>
                <a:latin typeface="Inter"/>
                <a:ea typeface="Inter"/>
                <a:cs typeface="Inter"/>
                <a:sym typeface="Inter"/>
              </a:rPr>
              <a:t>Permendikbudristek PPKPT</a:t>
            </a:r>
            <a:endParaRPr sz="1200" b="1" i="0" u="none" strike="noStrike" cap="none">
              <a:solidFill>
                <a:srgbClr val="134F5C"/>
              </a:solidFill>
              <a:latin typeface="Inter"/>
              <a:ea typeface="Inter"/>
              <a:cs typeface="Inter"/>
              <a:sym typeface="Inter"/>
            </a:endParaRPr>
          </a:p>
        </p:txBody>
      </p:sp>
      <p:sp>
        <p:nvSpPr>
          <p:cNvPr id="948" name="Google Shape;948;g3124a95512c_0_1285"/>
          <p:cNvSpPr/>
          <p:nvPr/>
        </p:nvSpPr>
        <p:spPr>
          <a:xfrm>
            <a:off x="1842820" y="2319470"/>
            <a:ext cx="6023100" cy="1333500"/>
          </a:xfrm>
          <a:prstGeom prst="roundRect">
            <a:avLst>
              <a:gd name="adj" fmla="val 16667"/>
            </a:avLst>
          </a:prstGeom>
          <a:solidFill>
            <a:srgbClr val="FFE59A"/>
          </a:solidFill>
          <a:ln>
            <a:noFill/>
          </a:ln>
        </p:spPr>
        <p:txBody>
          <a:bodyPr spcFirstLastPara="1" wrap="square" lIns="91425" tIns="45700" rIns="91425" bIns="45700" anchor="ctr" anchorCtr="0">
            <a:noAutofit/>
          </a:bodyPr>
          <a:lstStyle/>
          <a:p>
            <a:pPr marL="0" lvl="0" indent="0" algn="just" rtl="0">
              <a:lnSpc>
                <a:spcPct val="115000"/>
              </a:lnSpc>
              <a:spcBef>
                <a:spcPts val="0"/>
              </a:spcBef>
              <a:spcAft>
                <a:spcPts val="0"/>
              </a:spcAft>
              <a:buClr>
                <a:schemeClr val="dk1"/>
              </a:buClr>
              <a:buSzPts val="1100"/>
              <a:buFont typeface="Arial"/>
              <a:buNone/>
            </a:pPr>
            <a:endParaRPr sz="1200" b="1">
              <a:solidFill>
                <a:schemeClr val="dk1"/>
              </a:solidFill>
              <a:latin typeface="Inter"/>
              <a:ea typeface="Inter"/>
              <a:cs typeface="Inter"/>
              <a:sym typeface="Inter"/>
            </a:endParaRPr>
          </a:p>
          <a:p>
            <a:pPr marL="0" lvl="0" indent="0" algn="just" rtl="0">
              <a:lnSpc>
                <a:spcPct val="115000"/>
              </a:lnSpc>
              <a:spcBef>
                <a:spcPts val="0"/>
              </a:spcBef>
              <a:spcAft>
                <a:spcPts val="0"/>
              </a:spcAft>
              <a:buClr>
                <a:schemeClr val="dk1"/>
              </a:buClr>
              <a:buSzPts val="1100"/>
              <a:buFont typeface="Arial"/>
              <a:buNone/>
            </a:pPr>
            <a:r>
              <a:rPr lang="en" sz="1200" b="1">
                <a:solidFill>
                  <a:schemeClr val="dk1"/>
                </a:solidFill>
                <a:latin typeface="Inter"/>
                <a:ea typeface="Inter"/>
                <a:cs typeface="Inter"/>
                <a:sym typeface="Inter"/>
              </a:rPr>
              <a:t>Laporan dugaan kekerasan seksual </a:t>
            </a:r>
            <a:r>
              <a:rPr lang="en" sz="1200">
                <a:solidFill>
                  <a:schemeClr val="dk1"/>
                </a:solidFill>
                <a:latin typeface="Inter"/>
                <a:ea typeface="Inter"/>
                <a:cs typeface="Inter"/>
                <a:sym typeface="Inter"/>
              </a:rPr>
              <a:t>yang </a:t>
            </a:r>
            <a:r>
              <a:rPr lang="en" sz="1200" b="1">
                <a:solidFill>
                  <a:schemeClr val="dk1"/>
                </a:solidFill>
                <a:latin typeface="Inter"/>
                <a:ea typeface="Inter"/>
                <a:cs typeface="Inter"/>
                <a:sym typeface="Inter"/>
              </a:rPr>
              <a:t>dilaporkan sebelum berlakunya</a:t>
            </a:r>
            <a:r>
              <a:rPr lang="en" sz="1200">
                <a:solidFill>
                  <a:schemeClr val="dk1"/>
                </a:solidFill>
                <a:latin typeface="Inter"/>
                <a:ea typeface="Inter"/>
                <a:cs typeface="Inter"/>
                <a:sym typeface="Inter"/>
              </a:rPr>
              <a:t> </a:t>
            </a:r>
            <a:r>
              <a:rPr lang="en" sz="1200" b="1">
                <a:solidFill>
                  <a:schemeClr val="dk1"/>
                </a:solidFill>
                <a:latin typeface="Inter"/>
                <a:ea typeface="Inter"/>
                <a:cs typeface="Inter"/>
                <a:sym typeface="Inter"/>
              </a:rPr>
              <a:t>Permendikbudristek PPKPT dan sedang dilakukan pemeriksaan</a:t>
            </a:r>
            <a:r>
              <a:rPr lang="en" sz="1200">
                <a:solidFill>
                  <a:schemeClr val="dk1"/>
                </a:solidFill>
                <a:latin typeface="Inter"/>
                <a:ea typeface="Inter"/>
                <a:cs typeface="Inter"/>
                <a:sym typeface="Inter"/>
              </a:rPr>
              <a:t>:</a:t>
            </a:r>
            <a:endParaRPr sz="1200">
              <a:solidFill>
                <a:schemeClr val="dk1"/>
              </a:solidFill>
              <a:latin typeface="Inter"/>
              <a:ea typeface="Inter"/>
              <a:cs typeface="Inter"/>
              <a:sym typeface="Inter"/>
            </a:endParaRPr>
          </a:p>
          <a:p>
            <a:pPr marL="457200" lvl="0" indent="-304800" algn="l" rtl="0">
              <a:lnSpc>
                <a:spcPct val="115000"/>
              </a:lnSpc>
              <a:spcBef>
                <a:spcPts val="0"/>
              </a:spcBef>
              <a:spcAft>
                <a:spcPts val="0"/>
              </a:spcAft>
              <a:buClr>
                <a:schemeClr val="dk1"/>
              </a:buClr>
              <a:buSzPts val="1200"/>
              <a:buFont typeface="Inter"/>
              <a:buChar char="➔"/>
            </a:pPr>
            <a:r>
              <a:rPr lang="en" sz="1200" b="1">
                <a:solidFill>
                  <a:schemeClr val="dk1"/>
                </a:solidFill>
                <a:latin typeface="Inter"/>
                <a:ea typeface="Inter"/>
                <a:cs typeface="Inter"/>
                <a:sym typeface="Inter"/>
              </a:rPr>
              <a:t>Penanganan</a:t>
            </a:r>
            <a:r>
              <a:rPr lang="en" sz="1200">
                <a:solidFill>
                  <a:schemeClr val="dk1"/>
                </a:solidFill>
                <a:latin typeface="Inter"/>
                <a:ea typeface="Inter"/>
                <a:cs typeface="Inter"/>
                <a:sym typeface="Inter"/>
              </a:rPr>
              <a:t> kekerasan seksual </a:t>
            </a:r>
            <a:r>
              <a:rPr lang="en" sz="1200" b="1">
                <a:solidFill>
                  <a:schemeClr val="dk1"/>
                </a:solidFill>
                <a:latin typeface="Inter"/>
                <a:ea typeface="Inter"/>
                <a:cs typeface="Inter"/>
                <a:sym typeface="Inter"/>
              </a:rPr>
              <a:t>mengikuti </a:t>
            </a:r>
            <a:r>
              <a:rPr lang="en" sz="1200">
                <a:solidFill>
                  <a:schemeClr val="dk1"/>
                </a:solidFill>
                <a:latin typeface="Inter"/>
                <a:ea typeface="Inter"/>
                <a:cs typeface="Inter"/>
                <a:sym typeface="Inter"/>
              </a:rPr>
              <a:t>ketentuan dalam </a:t>
            </a:r>
            <a:r>
              <a:rPr lang="en" sz="1200" b="1">
                <a:solidFill>
                  <a:schemeClr val="dk1"/>
                </a:solidFill>
                <a:latin typeface="Inter"/>
                <a:ea typeface="Inter"/>
                <a:cs typeface="Inter"/>
                <a:sym typeface="Inter"/>
              </a:rPr>
              <a:t>Permendikbudristek No. 30/2021</a:t>
            </a:r>
            <a:r>
              <a:rPr lang="en" sz="1200">
                <a:solidFill>
                  <a:schemeClr val="dk1"/>
                </a:solidFill>
                <a:latin typeface="Inter"/>
                <a:ea typeface="Inter"/>
                <a:cs typeface="Inter"/>
                <a:sym typeface="Inter"/>
              </a:rPr>
              <a:t> tentang Pencegahan dan Penanganan Kekerasan Seksual di Lingkungan Perguruan Tinggi</a:t>
            </a:r>
            <a:endParaRPr sz="1200">
              <a:solidFill>
                <a:schemeClr val="dk1"/>
              </a:solidFill>
              <a:latin typeface="Inter"/>
              <a:ea typeface="Inter"/>
              <a:cs typeface="Inter"/>
              <a:sym typeface="Inter"/>
            </a:endParaRPr>
          </a:p>
          <a:p>
            <a:pPr marL="0" marR="0" lvl="0" indent="0" algn="just" rtl="0">
              <a:lnSpc>
                <a:spcPct val="115000"/>
              </a:lnSpc>
              <a:spcBef>
                <a:spcPts val="0"/>
              </a:spcBef>
              <a:spcAft>
                <a:spcPts val="0"/>
              </a:spcAft>
              <a:buClr>
                <a:srgbClr val="000000"/>
              </a:buClr>
              <a:buSzPts val="1200"/>
              <a:buFont typeface="Arial"/>
              <a:buNone/>
            </a:pPr>
            <a:endParaRPr sz="1200" b="1">
              <a:solidFill>
                <a:schemeClr val="dk1"/>
              </a:solidFill>
              <a:latin typeface="Inter"/>
              <a:ea typeface="Inter"/>
              <a:cs typeface="Inter"/>
              <a:sym typeface="Inter"/>
            </a:endParaRPr>
          </a:p>
        </p:txBody>
      </p:sp>
      <p:grpSp>
        <p:nvGrpSpPr>
          <p:cNvPr id="949" name="Google Shape;949;g3124a95512c_0_1285"/>
          <p:cNvGrpSpPr/>
          <p:nvPr/>
        </p:nvGrpSpPr>
        <p:grpSpPr>
          <a:xfrm>
            <a:off x="1174688" y="1310707"/>
            <a:ext cx="548309" cy="475220"/>
            <a:chOff x="7426435" y="4861708"/>
            <a:chExt cx="571572" cy="524005"/>
          </a:xfrm>
        </p:grpSpPr>
        <p:sp>
          <p:nvSpPr>
            <p:cNvPr id="950" name="Google Shape;950;g3124a95512c_0_1285"/>
            <p:cNvSpPr/>
            <p:nvPr/>
          </p:nvSpPr>
          <p:spPr>
            <a:xfrm>
              <a:off x="7426435" y="4861708"/>
              <a:ext cx="167235" cy="524005"/>
            </a:xfrm>
            <a:custGeom>
              <a:avLst/>
              <a:gdLst/>
              <a:ahLst/>
              <a:cxnLst/>
              <a:rect l="l" t="t" r="r" b="b"/>
              <a:pathLst>
                <a:path w="167235" h="524005" extrusionOk="0">
                  <a:moveTo>
                    <a:pt x="119760" y="836"/>
                  </a:moveTo>
                  <a:lnTo>
                    <a:pt x="48406" y="836"/>
                  </a:lnTo>
                  <a:cubicBezTo>
                    <a:pt x="22170" y="836"/>
                    <a:pt x="836" y="22170"/>
                    <a:pt x="836" y="48405"/>
                  </a:cubicBezTo>
                  <a:lnTo>
                    <a:pt x="836" y="476528"/>
                  </a:lnTo>
                  <a:cubicBezTo>
                    <a:pt x="836" y="502763"/>
                    <a:pt x="22170" y="524098"/>
                    <a:pt x="48406" y="524098"/>
                  </a:cubicBezTo>
                  <a:lnTo>
                    <a:pt x="119760" y="524098"/>
                  </a:lnTo>
                  <a:cubicBezTo>
                    <a:pt x="145994" y="524098"/>
                    <a:pt x="167329" y="502764"/>
                    <a:pt x="167329" y="476528"/>
                  </a:cubicBezTo>
                  <a:lnTo>
                    <a:pt x="167329" y="48405"/>
                  </a:lnTo>
                  <a:cubicBezTo>
                    <a:pt x="167328" y="22170"/>
                    <a:pt x="145994" y="836"/>
                    <a:pt x="119760" y="836"/>
                  </a:cubicBezTo>
                  <a:close/>
                  <a:moveTo>
                    <a:pt x="84083" y="476528"/>
                  </a:moveTo>
                  <a:cubicBezTo>
                    <a:pt x="64409" y="476528"/>
                    <a:pt x="48406" y="460525"/>
                    <a:pt x="48406" y="440851"/>
                  </a:cubicBezTo>
                  <a:cubicBezTo>
                    <a:pt x="48406" y="421177"/>
                    <a:pt x="64409" y="405174"/>
                    <a:pt x="84083" y="405174"/>
                  </a:cubicBezTo>
                  <a:cubicBezTo>
                    <a:pt x="103756" y="405174"/>
                    <a:pt x="119760" y="421177"/>
                    <a:pt x="119760" y="440851"/>
                  </a:cubicBezTo>
                  <a:cubicBezTo>
                    <a:pt x="119760" y="460525"/>
                    <a:pt x="103756" y="476528"/>
                    <a:pt x="84083" y="476528"/>
                  </a:cubicBezTo>
                  <a:close/>
                  <a:moveTo>
                    <a:pt x="107867" y="357606"/>
                  </a:moveTo>
                  <a:lnTo>
                    <a:pt x="60297" y="357606"/>
                  </a:lnTo>
                  <a:cubicBezTo>
                    <a:pt x="53724" y="357606"/>
                    <a:pt x="48405" y="352286"/>
                    <a:pt x="48405" y="345713"/>
                  </a:cubicBezTo>
                  <a:cubicBezTo>
                    <a:pt x="48405" y="339139"/>
                    <a:pt x="53724" y="333820"/>
                    <a:pt x="60297" y="333820"/>
                  </a:cubicBezTo>
                  <a:lnTo>
                    <a:pt x="107867" y="333820"/>
                  </a:lnTo>
                  <a:cubicBezTo>
                    <a:pt x="114440" y="333820"/>
                    <a:pt x="119760" y="339139"/>
                    <a:pt x="119760" y="345713"/>
                  </a:cubicBezTo>
                  <a:cubicBezTo>
                    <a:pt x="119760" y="352286"/>
                    <a:pt x="114440" y="357606"/>
                    <a:pt x="107867" y="357606"/>
                  </a:cubicBezTo>
                  <a:close/>
                  <a:moveTo>
                    <a:pt x="107867" y="310036"/>
                  </a:moveTo>
                  <a:lnTo>
                    <a:pt x="60297" y="310036"/>
                  </a:lnTo>
                  <a:cubicBezTo>
                    <a:pt x="53724" y="310036"/>
                    <a:pt x="48405" y="304717"/>
                    <a:pt x="48405" y="298143"/>
                  </a:cubicBezTo>
                  <a:cubicBezTo>
                    <a:pt x="48405" y="291570"/>
                    <a:pt x="53724" y="286251"/>
                    <a:pt x="60297" y="286251"/>
                  </a:cubicBezTo>
                  <a:lnTo>
                    <a:pt x="107867" y="286251"/>
                  </a:lnTo>
                  <a:cubicBezTo>
                    <a:pt x="114440" y="286251"/>
                    <a:pt x="119760" y="291570"/>
                    <a:pt x="119760" y="298143"/>
                  </a:cubicBezTo>
                  <a:cubicBezTo>
                    <a:pt x="119760" y="304717"/>
                    <a:pt x="114440" y="310036"/>
                    <a:pt x="107867" y="310036"/>
                  </a:cubicBezTo>
                  <a:close/>
                  <a:moveTo>
                    <a:pt x="107867" y="262466"/>
                  </a:moveTo>
                  <a:lnTo>
                    <a:pt x="60297" y="262466"/>
                  </a:lnTo>
                  <a:cubicBezTo>
                    <a:pt x="53724" y="262466"/>
                    <a:pt x="48405" y="257147"/>
                    <a:pt x="48405" y="250574"/>
                  </a:cubicBezTo>
                  <a:cubicBezTo>
                    <a:pt x="48405" y="244000"/>
                    <a:pt x="53724" y="238681"/>
                    <a:pt x="60297" y="238681"/>
                  </a:cubicBezTo>
                  <a:lnTo>
                    <a:pt x="107867" y="238681"/>
                  </a:lnTo>
                  <a:cubicBezTo>
                    <a:pt x="114440" y="238681"/>
                    <a:pt x="119760" y="244000"/>
                    <a:pt x="119760" y="250574"/>
                  </a:cubicBezTo>
                  <a:cubicBezTo>
                    <a:pt x="119760" y="257147"/>
                    <a:pt x="114440" y="262466"/>
                    <a:pt x="107867" y="262466"/>
                  </a:cubicBezTo>
                  <a:close/>
                </a:path>
              </a:pathLst>
            </a:custGeom>
            <a:solidFill>
              <a:srgbClr val="1E386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1" name="Google Shape;951;g3124a95512c_0_1285"/>
            <p:cNvSpPr/>
            <p:nvPr/>
          </p:nvSpPr>
          <p:spPr>
            <a:xfrm>
              <a:off x="7616710" y="4861708"/>
              <a:ext cx="381297" cy="524005"/>
            </a:xfrm>
            <a:custGeom>
              <a:avLst/>
              <a:gdLst/>
              <a:ahLst/>
              <a:cxnLst/>
              <a:rect l="l" t="t" r="r" b="b"/>
              <a:pathLst>
                <a:path w="381297" h="524005" extrusionOk="0">
                  <a:moveTo>
                    <a:pt x="381124" y="464532"/>
                  </a:moveTo>
                  <a:lnTo>
                    <a:pt x="335600" y="43074"/>
                  </a:lnTo>
                  <a:cubicBezTo>
                    <a:pt x="332823" y="17245"/>
                    <a:pt x="309295" y="-1464"/>
                    <a:pt x="282688" y="1091"/>
                  </a:cubicBezTo>
                  <a:lnTo>
                    <a:pt x="210510" y="8478"/>
                  </a:lnTo>
                  <a:cubicBezTo>
                    <a:pt x="197525" y="9802"/>
                    <a:pt x="185900" y="16050"/>
                    <a:pt x="177770" y="26084"/>
                  </a:cubicBezTo>
                  <a:cubicBezTo>
                    <a:pt x="170903" y="34558"/>
                    <a:pt x="167280" y="44876"/>
                    <a:pt x="167329" y="55572"/>
                  </a:cubicBezTo>
                  <a:lnTo>
                    <a:pt x="167329" y="48406"/>
                  </a:lnTo>
                  <a:cubicBezTo>
                    <a:pt x="167329" y="22171"/>
                    <a:pt x="145996" y="836"/>
                    <a:pt x="119760" y="836"/>
                  </a:cubicBezTo>
                  <a:lnTo>
                    <a:pt x="48406" y="836"/>
                  </a:lnTo>
                  <a:cubicBezTo>
                    <a:pt x="22171" y="836"/>
                    <a:pt x="836" y="22170"/>
                    <a:pt x="836" y="48406"/>
                  </a:cubicBezTo>
                  <a:lnTo>
                    <a:pt x="836" y="476529"/>
                  </a:lnTo>
                  <a:cubicBezTo>
                    <a:pt x="836" y="502764"/>
                    <a:pt x="22170" y="524099"/>
                    <a:pt x="48406" y="524099"/>
                  </a:cubicBezTo>
                  <a:lnTo>
                    <a:pt x="119760" y="524099"/>
                  </a:lnTo>
                  <a:cubicBezTo>
                    <a:pt x="145995" y="524099"/>
                    <a:pt x="167329" y="502765"/>
                    <a:pt x="167329" y="476529"/>
                  </a:cubicBezTo>
                  <a:lnTo>
                    <a:pt x="167329" y="55862"/>
                  </a:lnTo>
                  <a:cubicBezTo>
                    <a:pt x="167346" y="57370"/>
                    <a:pt x="167433" y="58884"/>
                    <a:pt x="167597" y="60402"/>
                  </a:cubicBezTo>
                  <a:lnTo>
                    <a:pt x="213122" y="481859"/>
                  </a:lnTo>
                  <a:cubicBezTo>
                    <a:pt x="215723" y="506051"/>
                    <a:pt x="236685" y="524098"/>
                    <a:pt x="260994" y="524098"/>
                  </a:cubicBezTo>
                  <a:cubicBezTo>
                    <a:pt x="262655" y="524098"/>
                    <a:pt x="264338" y="524016"/>
                    <a:pt x="266034" y="523842"/>
                  </a:cubicBezTo>
                  <a:lnTo>
                    <a:pt x="338213" y="516456"/>
                  </a:lnTo>
                  <a:cubicBezTo>
                    <a:pt x="351197" y="515132"/>
                    <a:pt x="362822" y="508884"/>
                    <a:pt x="370952" y="498849"/>
                  </a:cubicBezTo>
                  <a:cubicBezTo>
                    <a:pt x="378849" y="489105"/>
                    <a:pt x="382460" y="476923"/>
                    <a:pt x="381124" y="464532"/>
                  </a:cubicBezTo>
                  <a:close/>
                  <a:moveTo>
                    <a:pt x="84084" y="476528"/>
                  </a:moveTo>
                  <a:cubicBezTo>
                    <a:pt x="64410" y="476528"/>
                    <a:pt x="48407" y="460525"/>
                    <a:pt x="48407" y="440851"/>
                  </a:cubicBezTo>
                  <a:cubicBezTo>
                    <a:pt x="48407" y="421177"/>
                    <a:pt x="64410" y="405174"/>
                    <a:pt x="84084" y="405174"/>
                  </a:cubicBezTo>
                  <a:cubicBezTo>
                    <a:pt x="103757" y="405174"/>
                    <a:pt x="119761" y="421177"/>
                    <a:pt x="119761" y="440851"/>
                  </a:cubicBezTo>
                  <a:cubicBezTo>
                    <a:pt x="119761" y="460525"/>
                    <a:pt x="103757" y="476528"/>
                    <a:pt x="84084" y="476528"/>
                  </a:cubicBezTo>
                  <a:close/>
                  <a:moveTo>
                    <a:pt x="107869" y="357606"/>
                  </a:moveTo>
                  <a:lnTo>
                    <a:pt x="60300" y="357606"/>
                  </a:lnTo>
                  <a:cubicBezTo>
                    <a:pt x="53726" y="357606"/>
                    <a:pt x="48407" y="352286"/>
                    <a:pt x="48407" y="345713"/>
                  </a:cubicBezTo>
                  <a:cubicBezTo>
                    <a:pt x="48407" y="339139"/>
                    <a:pt x="53726" y="333820"/>
                    <a:pt x="60300" y="333820"/>
                  </a:cubicBezTo>
                  <a:lnTo>
                    <a:pt x="107869" y="333820"/>
                  </a:lnTo>
                  <a:cubicBezTo>
                    <a:pt x="114443" y="333820"/>
                    <a:pt x="119762" y="339139"/>
                    <a:pt x="119762" y="345713"/>
                  </a:cubicBezTo>
                  <a:cubicBezTo>
                    <a:pt x="119761" y="352286"/>
                    <a:pt x="114443" y="357606"/>
                    <a:pt x="107869" y="357606"/>
                  </a:cubicBezTo>
                  <a:close/>
                  <a:moveTo>
                    <a:pt x="107869" y="310036"/>
                  </a:moveTo>
                  <a:lnTo>
                    <a:pt x="60300" y="310036"/>
                  </a:lnTo>
                  <a:cubicBezTo>
                    <a:pt x="53726" y="310036"/>
                    <a:pt x="48407" y="304717"/>
                    <a:pt x="48407" y="298143"/>
                  </a:cubicBezTo>
                  <a:cubicBezTo>
                    <a:pt x="48407" y="291570"/>
                    <a:pt x="53726" y="286251"/>
                    <a:pt x="60300" y="286251"/>
                  </a:cubicBezTo>
                  <a:lnTo>
                    <a:pt x="107869" y="286251"/>
                  </a:lnTo>
                  <a:cubicBezTo>
                    <a:pt x="114443" y="286251"/>
                    <a:pt x="119762" y="291570"/>
                    <a:pt x="119762" y="298143"/>
                  </a:cubicBezTo>
                  <a:cubicBezTo>
                    <a:pt x="119762" y="304717"/>
                    <a:pt x="114443" y="310036"/>
                    <a:pt x="107869" y="310036"/>
                  </a:cubicBezTo>
                  <a:close/>
                  <a:moveTo>
                    <a:pt x="107869" y="262466"/>
                  </a:moveTo>
                  <a:lnTo>
                    <a:pt x="60300" y="262466"/>
                  </a:lnTo>
                  <a:cubicBezTo>
                    <a:pt x="53726" y="262466"/>
                    <a:pt x="48407" y="257147"/>
                    <a:pt x="48407" y="250574"/>
                  </a:cubicBezTo>
                  <a:cubicBezTo>
                    <a:pt x="48407" y="244000"/>
                    <a:pt x="53726" y="238681"/>
                    <a:pt x="60300" y="238681"/>
                  </a:cubicBezTo>
                  <a:lnTo>
                    <a:pt x="107869" y="238681"/>
                  </a:lnTo>
                  <a:cubicBezTo>
                    <a:pt x="114443" y="238681"/>
                    <a:pt x="119762" y="244000"/>
                    <a:pt x="119762" y="250574"/>
                  </a:cubicBezTo>
                  <a:cubicBezTo>
                    <a:pt x="119761" y="257147"/>
                    <a:pt x="114443" y="262466"/>
                    <a:pt x="107869" y="262466"/>
                  </a:cubicBezTo>
                  <a:close/>
                  <a:moveTo>
                    <a:pt x="235316" y="255731"/>
                  </a:moveTo>
                  <a:cubicBezTo>
                    <a:pt x="234631" y="249205"/>
                    <a:pt x="239369" y="243351"/>
                    <a:pt x="245897" y="242666"/>
                  </a:cubicBezTo>
                  <a:lnTo>
                    <a:pt x="293211" y="237695"/>
                  </a:lnTo>
                  <a:cubicBezTo>
                    <a:pt x="299680" y="236870"/>
                    <a:pt x="305591" y="241737"/>
                    <a:pt x="306277" y="248276"/>
                  </a:cubicBezTo>
                  <a:cubicBezTo>
                    <a:pt x="306962" y="254802"/>
                    <a:pt x="302224" y="260656"/>
                    <a:pt x="295696" y="261341"/>
                  </a:cubicBezTo>
                  <a:lnTo>
                    <a:pt x="248382" y="266312"/>
                  </a:lnTo>
                  <a:cubicBezTo>
                    <a:pt x="247964" y="266358"/>
                    <a:pt x="247546" y="266382"/>
                    <a:pt x="247127" y="266382"/>
                  </a:cubicBezTo>
                  <a:cubicBezTo>
                    <a:pt x="241111" y="266381"/>
                    <a:pt x="235955" y="261840"/>
                    <a:pt x="235316" y="255731"/>
                  </a:cubicBezTo>
                  <a:close/>
                  <a:moveTo>
                    <a:pt x="240299" y="303044"/>
                  </a:moveTo>
                  <a:cubicBezTo>
                    <a:pt x="239613" y="296518"/>
                    <a:pt x="244351" y="290664"/>
                    <a:pt x="250879" y="289979"/>
                  </a:cubicBezTo>
                  <a:lnTo>
                    <a:pt x="298181" y="285009"/>
                  </a:lnTo>
                  <a:cubicBezTo>
                    <a:pt x="304778" y="284242"/>
                    <a:pt x="310561" y="289061"/>
                    <a:pt x="311247" y="295589"/>
                  </a:cubicBezTo>
                  <a:cubicBezTo>
                    <a:pt x="311932" y="302116"/>
                    <a:pt x="307194" y="307969"/>
                    <a:pt x="300666" y="308655"/>
                  </a:cubicBezTo>
                  <a:lnTo>
                    <a:pt x="253364" y="313625"/>
                  </a:lnTo>
                  <a:cubicBezTo>
                    <a:pt x="252946" y="313672"/>
                    <a:pt x="252517" y="313695"/>
                    <a:pt x="252110" y="313695"/>
                  </a:cubicBezTo>
                  <a:cubicBezTo>
                    <a:pt x="246094" y="313694"/>
                    <a:pt x="240938" y="309153"/>
                    <a:pt x="240299" y="303044"/>
                  </a:cubicBezTo>
                  <a:close/>
                  <a:moveTo>
                    <a:pt x="245269" y="350359"/>
                  </a:moveTo>
                  <a:cubicBezTo>
                    <a:pt x="244572" y="343832"/>
                    <a:pt x="249310" y="337979"/>
                    <a:pt x="255849" y="337293"/>
                  </a:cubicBezTo>
                  <a:lnTo>
                    <a:pt x="303151" y="332311"/>
                  </a:lnTo>
                  <a:cubicBezTo>
                    <a:pt x="309515" y="331590"/>
                    <a:pt x="315531" y="336352"/>
                    <a:pt x="316217" y="342891"/>
                  </a:cubicBezTo>
                  <a:cubicBezTo>
                    <a:pt x="316914" y="349418"/>
                    <a:pt x="312175" y="355271"/>
                    <a:pt x="305637" y="355957"/>
                  </a:cubicBezTo>
                  <a:lnTo>
                    <a:pt x="258334" y="360939"/>
                  </a:lnTo>
                  <a:cubicBezTo>
                    <a:pt x="257916" y="360986"/>
                    <a:pt x="257498" y="361009"/>
                    <a:pt x="257080" y="361009"/>
                  </a:cubicBezTo>
                  <a:cubicBezTo>
                    <a:pt x="251064" y="361008"/>
                    <a:pt x="245908" y="356467"/>
                    <a:pt x="245269" y="350359"/>
                  </a:cubicBezTo>
                  <a:close/>
                  <a:moveTo>
                    <a:pt x="318411" y="463695"/>
                  </a:moveTo>
                  <a:cubicBezTo>
                    <a:pt x="312419" y="471093"/>
                    <a:pt x="303894" y="475727"/>
                    <a:pt x="294417" y="476714"/>
                  </a:cubicBezTo>
                  <a:cubicBezTo>
                    <a:pt x="293140" y="476854"/>
                    <a:pt x="291862" y="476924"/>
                    <a:pt x="290596" y="476924"/>
                  </a:cubicBezTo>
                  <a:cubicBezTo>
                    <a:pt x="282479" y="476924"/>
                    <a:pt x="274651" y="474160"/>
                    <a:pt x="268240" y="468969"/>
                  </a:cubicBezTo>
                  <a:cubicBezTo>
                    <a:pt x="260831" y="462976"/>
                    <a:pt x="256197" y="454452"/>
                    <a:pt x="255209" y="444975"/>
                  </a:cubicBezTo>
                  <a:cubicBezTo>
                    <a:pt x="254210" y="435498"/>
                    <a:pt x="256963" y="426196"/>
                    <a:pt x="262967" y="418786"/>
                  </a:cubicBezTo>
                  <a:cubicBezTo>
                    <a:pt x="268960" y="411389"/>
                    <a:pt x="277484" y="406754"/>
                    <a:pt x="286961" y="405767"/>
                  </a:cubicBezTo>
                  <a:cubicBezTo>
                    <a:pt x="306437" y="403677"/>
                    <a:pt x="324102" y="417962"/>
                    <a:pt x="326169" y="437507"/>
                  </a:cubicBezTo>
                  <a:cubicBezTo>
                    <a:pt x="326169" y="437519"/>
                    <a:pt x="326169" y="437519"/>
                    <a:pt x="326169" y="437519"/>
                  </a:cubicBezTo>
                  <a:cubicBezTo>
                    <a:pt x="327169" y="446995"/>
                    <a:pt x="324416" y="456286"/>
                    <a:pt x="318411" y="463695"/>
                  </a:cubicBezTo>
                  <a:close/>
                </a:path>
              </a:pathLst>
            </a:custGeom>
            <a:solidFill>
              <a:srgbClr val="1E386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52" name="Google Shape;952;g3124a95512c_0_1285"/>
          <p:cNvGrpSpPr/>
          <p:nvPr/>
        </p:nvGrpSpPr>
        <p:grpSpPr>
          <a:xfrm>
            <a:off x="1122228" y="2544566"/>
            <a:ext cx="600593" cy="572682"/>
            <a:chOff x="3998616" y="4837844"/>
            <a:chExt cx="572048" cy="572453"/>
          </a:xfrm>
        </p:grpSpPr>
        <p:sp>
          <p:nvSpPr>
            <p:cNvPr id="953" name="Google Shape;953;g3124a95512c_0_1285"/>
            <p:cNvSpPr/>
            <p:nvPr/>
          </p:nvSpPr>
          <p:spPr>
            <a:xfrm>
              <a:off x="4128443" y="4837844"/>
              <a:ext cx="312800" cy="312800"/>
            </a:xfrm>
            <a:custGeom>
              <a:avLst/>
              <a:gdLst/>
              <a:ahLst/>
              <a:cxnLst/>
              <a:rect l="l" t="t" r="r" b="b"/>
              <a:pathLst>
                <a:path w="312800" h="312800" extrusionOk="0">
                  <a:moveTo>
                    <a:pt x="312497" y="156705"/>
                  </a:moveTo>
                  <a:cubicBezTo>
                    <a:pt x="312497" y="242746"/>
                    <a:pt x="242746" y="312497"/>
                    <a:pt x="156705" y="312497"/>
                  </a:cubicBezTo>
                  <a:cubicBezTo>
                    <a:pt x="70663" y="312497"/>
                    <a:pt x="913" y="242746"/>
                    <a:pt x="913" y="156705"/>
                  </a:cubicBezTo>
                  <a:cubicBezTo>
                    <a:pt x="913" y="70663"/>
                    <a:pt x="70663" y="913"/>
                    <a:pt x="156705" y="913"/>
                  </a:cubicBezTo>
                  <a:cubicBezTo>
                    <a:pt x="242746" y="913"/>
                    <a:pt x="312497" y="70663"/>
                    <a:pt x="312497" y="156705"/>
                  </a:cubicBezTo>
                  <a:close/>
                </a:path>
              </a:pathLst>
            </a:custGeom>
            <a:solidFill>
              <a:srgbClr val="1E386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4" name="Google Shape;954;g3124a95512c_0_1285"/>
            <p:cNvSpPr/>
            <p:nvPr/>
          </p:nvSpPr>
          <p:spPr>
            <a:xfrm>
              <a:off x="3998616" y="5175393"/>
              <a:ext cx="572048" cy="234904"/>
            </a:xfrm>
            <a:custGeom>
              <a:avLst/>
              <a:gdLst/>
              <a:ahLst/>
              <a:cxnLst/>
              <a:rect l="l" t="t" r="r" b="b"/>
              <a:pathLst>
                <a:path w="572048" h="234904" extrusionOk="0">
                  <a:moveTo>
                    <a:pt x="508250" y="59463"/>
                  </a:moveTo>
                  <a:cubicBezTo>
                    <a:pt x="483704" y="46873"/>
                    <a:pt x="444604" y="29212"/>
                    <a:pt x="397847" y="16597"/>
                  </a:cubicBezTo>
                  <a:cubicBezTo>
                    <a:pt x="391356" y="14771"/>
                    <a:pt x="384510" y="18385"/>
                    <a:pt x="382252" y="24749"/>
                  </a:cubicBezTo>
                  <a:lnTo>
                    <a:pt x="329038" y="173206"/>
                  </a:lnTo>
                  <a:lnTo>
                    <a:pt x="312927" y="92629"/>
                  </a:lnTo>
                  <a:lnTo>
                    <a:pt x="337803" y="18004"/>
                  </a:lnTo>
                  <a:cubicBezTo>
                    <a:pt x="339121" y="14048"/>
                    <a:pt x="338463" y="9687"/>
                    <a:pt x="336003" y="6301"/>
                  </a:cubicBezTo>
                  <a:cubicBezTo>
                    <a:pt x="333569" y="2916"/>
                    <a:pt x="329664" y="913"/>
                    <a:pt x="325480" y="913"/>
                  </a:cubicBezTo>
                  <a:lnTo>
                    <a:pt x="247584" y="913"/>
                  </a:lnTo>
                  <a:cubicBezTo>
                    <a:pt x="243399" y="913"/>
                    <a:pt x="239495" y="2916"/>
                    <a:pt x="237060" y="6301"/>
                  </a:cubicBezTo>
                  <a:cubicBezTo>
                    <a:pt x="234601" y="9686"/>
                    <a:pt x="233941" y="14048"/>
                    <a:pt x="235260" y="18004"/>
                  </a:cubicBezTo>
                  <a:lnTo>
                    <a:pt x="260136" y="92629"/>
                  </a:lnTo>
                  <a:lnTo>
                    <a:pt x="244025" y="173206"/>
                  </a:lnTo>
                  <a:lnTo>
                    <a:pt x="190811" y="24749"/>
                  </a:lnTo>
                  <a:cubicBezTo>
                    <a:pt x="188554" y="18385"/>
                    <a:pt x="181682" y="14783"/>
                    <a:pt x="175216" y="16597"/>
                  </a:cubicBezTo>
                  <a:cubicBezTo>
                    <a:pt x="128458" y="29212"/>
                    <a:pt x="89358" y="46873"/>
                    <a:pt x="64813" y="59463"/>
                  </a:cubicBezTo>
                  <a:cubicBezTo>
                    <a:pt x="25407" y="79697"/>
                    <a:pt x="913" y="119634"/>
                    <a:pt x="913" y="163665"/>
                  </a:cubicBezTo>
                  <a:lnTo>
                    <a:pt x="913" y="182671"/>
                  </a:lnTo>
                  <a:cubicBezTo>
                    <a:pt x="913" y="211311"/>
                    <a:pt x="24216" y="234602"/>
                    <a:pt x="52844" y="234602"/>
                  </a:cubicBezTo>
                  <a:lnTo>
                    <a:pt x="247584" y="234602"/>
                  </a:lnTo>
                  <a:lnTo>
                    <a:pt x="325480" y="234602"/>
                  </a:lnTo>
                  <a:lnTo>
                    <a:pt x="520219" y="234602"/>
                  </a:lnTo>
                  <a:cubicBezTo>
                    <a:pt x="548847" y="234602"/>
                    <a:pt x="572150" y="211312"/>
                    <a:pt x="572150" y="182671"/>
                  </a:cubicBezTo>
                  <a:lnTo>
                    <a:pt x="572150" y="163665"/>
                  </a:lnTo>
                  <a:cubicBezTo>
                    <a:pt x="572149" y="119634"/>
                    <a:pt x="547655" y="79697"/>
                    <a:pt x="508250" y="59463"/>
                  </a:cubicBezTo>
                  <a:close/>
                </a:path>
              </a:pathLst>
            </a:custGeom>
            <a:solidFill>
              <a:srgbClr val="1E386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55" name="Google Shape;955;g3124a95512c_0_1285"/>
          <p:cNvSpPr txBox="1"/>
          <p:nvPr/>
        </p:nvSpPr>
        <p:spPr>
          <a:xfrm>
            <a:off x="0" y="54300"/>
            <a:ext cx="9144000" cy="434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2100"/>
              <a:buFont typeface="Arial"/>
              <a:buNone/>
            </a:pPr>
            <a:r>
              <a:rPr lang="en" sz="1800" b="1">
                <a:solidFill>
                  <a:srgbClr val="002060"/>
                </a:solidFill>
                <a:latin typeface="Inter"/>
                <a:ea typeface="Inter"/>
                <a:cs typeface="Inter"/>
                <a:sym typeface="Inter"/>
              </a:rPr>
              <a:t>Catatan Penting untuk Satuan Tugas dan Pemimpin PT</a:t>
            </a:r>
            <a:endParaRPr sz="1800" b="1">
              <a:solidFill>
                <a:srgbClr val="002060"/>
              </a:solidFill>
              <a:latin typeface="Inter"/>
              <a:ea typeface="Inter"/>
              <a:cs typeface="Inter"/>
              <a:sym typeface="Inter"/>
            </a:endParaRPr>
          </a:p>
        </p:txBody>
      </p:sp>
      <p:pic>
        <p:nvPicPr>
          <p:cNvPr id="956" name="Google Shape;956;g3124a95512c_0_1285"/>
          <p:cNvPicPr preferRelativeResize="0"/>
          <p:nvPr/>
        </p:nvPicPr>
        <p:blipFill rotWithShape="1">
          <a:blip r:embed="rId3">
            <a:alphaModFix/>
          </a:blip>
          <a:srcRect/>
          <a:stretch/>
        </p:blipFill>
        <p:spPr>
          <a:xfrm rot="79186">
            <a:off x="7649337" y="186099"/>
            <a:ext cx="486230" cy="443401"/>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g3118fbdc7d1_0_6"/>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54</a:t>
            </a:fld>
            <a:endParaRPr/>
          </a:p>
        </p:txBody>
      </p:sp>
      <p:sp>
        <p:nvSpPr>
          <p:cNvPr id="962" name="Google Shape;962;g3118fbdc7d1_0_6"/>
          <p:cNvSpPr txBox="1">
            <a:spLocks noGrp="1"/>
          </p:cNvSpPr>
          <p:nvPr>
            <p:ph type="body" idx="1"/>
          </p:nvPr>
        </p:nvSpPr>
        <p:spPr>
          <a:xfrm>
            <a:off x="182879" y="4938950"/>
            <a:ext cx="5214000" cy="96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SzPts val="700"/>
              <a:buNone/>
            </a:pPr>
            <a:endParaRPr/>
          </a:p>
        </p:txBody>
      </p:sp>
      <p:sp>
        <p:nvSpPr>
          <p:cNvPr id="963" name="Google Shape;963;g3118fbdc7d1_0_6"/>
          <p:cNvSpPr txBox="1"/>
          <p:nvPr/>
        </p:nvSpPr>
        <p:spPr>
          <a:xfrm>
            <a:off x="98970" y="201597"/>
            <a:ext cx="8799300" cy="562200"/>
          </a:xfrm>
          <a:prstGeom prst="rect">
            <a:avLst/>
          </a:prstGeom>
          <a:noFill/>
          <a:ln>
            <a:noFill/>
          </a:ln>
        </p:spPr>
        <p:txBody>
          <a:bodyPr spcFirstLastPara="1" wrap="square" lIns="34275" tIns="17150" rIns="34275" bIns="17150" anchor="ctr" anchorCtr="0">
            <a:noAutofit/>
          </a:bodyPr>
          <a:lstStyle/>
          <a:p>
            <a:pPr marL="8890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2060"/>
                </a:solidFill>
                <a:latin typeface="Arial"/>
                <a:ea typeface="Arial"/>
                <a:cs typeface="Arial"/>
                <a:sym typeface="Arial"/>
              </a:rPr>
              <a:t>Agenda </a:t>
            </a:r>
            <a:endParaRPr sz="1400" b="0" i="0" u="none" strike="noStrike" cap="none">
              <a:solidFill>
                <a:srgbClr val="000000"/>
              </a:solidFill>
              <a:latin typeface="Arial"/>
              <a:ea typeface="Arial"/>
              <a:cs typeface="Arial"/>
              <a:sym typeface="Arial"/>
            </a:endParaRPr>
          </a:p>
        </p:txBody>
      </p:sp>
      <p:sp>
        <p:nvSpPr>
          <p:cNvPr id="964" name="Google Shape;964;g3118fbdc7d1_0_6"/>
          <p:cNvSpPr/>
          <p:nvPr/>
        </p:nvSpPr>
        <p:spPr>
          <a:xfrm>
            <a:off x="284375" y="71345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4325" algn="l" rtl="0">
              <a:lnSpc>
                <a:spcPct val="115000"/>
              </a:lnSpc>
              <a:spcBef>
                <a:spcPts val="0"/>
              </a:spcBef>
              <a:spcAft>
                <a:spcPts val="0"/>
              </a:spcAft>
              <a:buClr>
                <a:srgbClr val="002060"/>
              </a:buClr>
              <a:buSzPts val="1350"/>
              <a:buFont typeface="Inter"/>
              <a:buAutoNum type="arabicPeriod"/>
            </a:pPr>
            <a:r>
              <a:rPr lang="en" sz="1500" b="1" i="0" u="none" strike="noStrike" cap="none">
                <a:solidFill>
                  <a:srgbClr val="002060"/>
                </a:solidFill>
                <a:latin typeface="Inter"/>
                <a:ea typeface="Inter"/>
                <a:cs typeface="Inter"/>
                <a:sym typeface="Inter"/>
              </a:rPr>
              <a:t>Latar Belakang: Capaian dan Evaluasi Permendikbudristek 30/2021 </a:t>
            </a:r>
            <a:endParaRPr sz="1350" b="1" i="0" u="none" strike="noStrike" cap="none">
              <a:solidFill>
                <a:srgbClr val="002060"/>
              </a:solidFill>
              <a:latin typeface="Inter"/>
              <a:ea typeface="Inter"/>
              <a:cs typeface="Inter"/>
              <a:sym typeface="Inter"/>
            </a:endParaRPr>
          </a:p>
        </p:txBody>
      </p:sp>
      <p:sp>
        <p:nvSpPr>
          <p:cNvPr id="965" name="Google Shape;965;g3118fbdc7d1_0_6"/>
          <p:cNvSpPr/>
          <p:nvPr/>
        </p:nvSpPr>
        <p:spPr>
          <a:xfrm>
            <a:off x="284375" y="1191115"/>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23850" algn="l" rtl="0">
              <a:lnSpc>
                <a:spcPct val="115000"/>
              </a:lnSpc>
              <a:spcBef>
                <a:spcPts val="0"/>
              </a:spcBef>
              <a:spcAft>
                <a:spcPts val="0"/>
              </a:spcAft>
              <a:buClr>
                <a:srgbClr val="002060"/>
              </a:buClr>
              <a:buSzPts val="1500"/>
              <a:buFont typeface="Arial"/>
              <a:buAutoNum type="arabicPeriod" startAt="2"/>
            </a:pPr>
            <a:r>
              <a:rPr lang="en" sz="1500" b="1">
                <a:solidFill>
                  <a:srgbClr val="002060"/>
                </a:solidFill>
              </a:rPr>
              <a:t>Mengenal Bentuk-Bentuk Kekerasan</a:t>
            </a:r>
            <a:endParaRPr sz="1500" b="1" i="0" u="none" strike="noStrike" cap="none">
              <a:solidFill>
                <a:srgbClr val="002060"/>
              </a:solidFill>
              <a:latin typeface="Inter"/>
              <a:ea typeface="Inter"/>
              <a:cs typeface="Inter"/>
              <a:sym typeface="Inter"/>
            </a:endParaRPr>
          </a:p>
        </p:txBody>
      </p:sp>
      <p:sp>
        <p:nvSpPr>
          <p:cNvPr id="966" name="Google Shape;966;g3118fbdc7d1_0_6"/>
          <p:cNvSpPr/>
          <p:nvPr/>
        </p:nvSpPr>
        <p:spPr>
          <a:xfrm>
            <a:off x="284300" y="214645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7500" algn="l" rtl="0">
              <a:lnSpc>
                <a:spcPct val="115000"/>
              </a:lnSpc>
              <a:spcBef>
                <a:spcPts val="0"/>
              </a:spcBef>
              <a:spcAft>
                <a:spcPts val="0"/>
              </a:spcAft>
              <a:buClr>
                <a:srgbClr val="002060"/>
              </a:buClr>
              <a:buSzPts val="1400"/>
              <a:buFont typeface="Inter"/>
              <a:buAutoNum type="arabicPeriod" startAt="4"/>
            </a:pPr>
            <a:r>
              <a:rPr lang="en" b="1">
                <a:solidFill>
                  <a:srgbClr val="002060"/>
                </a:solidFill>
                <a:latin typeface="Inter"/>
                <a:ea typeface="Inter"/>
                <a:cs typeface="Inter"/>
                <a:sym typeface="Inter"/>
              </a:rPr>
              <a:t>Prinsip Pencegahan dan Penanganan Kekerasan di Perguruan Tinggi</a:t>
            </a:r>
            <a:endParaRPr sz="1400" b="1" i="0" u="none" strike="noStrike" cap="none">
              <a:solidFill>
                <a:srgbClr val="013066"/>
              </a:solidFill>
              <a:latin typeface="Inter"/>
              <a:ea typeface="Inter"/>
              <a:cs typeface="Inter"/>
              <a:sym typeface="Inter"/>
            </a:endParaRPr>
          </a:p>
        </p:txBody>
      </p:sp>
      <p:sp>
        <p:nvSpPr>
          <p:cNvPr id="967" name="Google Shape;967;g3118fbdc7d1_0_6"/>
          <p:cNvSpPr/>
          <p:nvPr/>
        </p:nvSpPr>
        <p:spPr>
          <a:xfrm>
            <a:off x="284300" y="262410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7500" algn="l" rtl="0">
              <a:lnSpc>
                <a:spcPct val="115000"/>
              </a:lnSpc>
              <a:spcBef>
                <a:spcPts val="0"/>
              </a:spcBef>
              <a:spcAft>
                <a:spcPts val="0"/>
              </a:spcAft>
              <a:buClr>
                <a:srgbClr val="002060"/>
              </a:buClr>
              <a:buSzPts val="1400"/>
              <a:buFont typeface="Inter"/>
              <a:buAutoNum type="arabicPeriod" startAt="5"/>
            </a:pPr>
            <a:r>
              <a:rPr lang="en" b="1">
                <a:solidFill>
                  <a:srgbClr val="002060"/>
                </a:solidFill>
                <a:latin typeface="Inter"/>
                <a:ea typeface="Inter"/>
                <a:cs typeface="Inter"/>
                <a:sym typeface="Inter"/>
              </a:rPr>
              <a:t>Penanganan Kekerasan oleh Satuan Tugas</a:t>
            </a:r>
            <a:endParaRPr sz="1400" b="1" i="0" u="none" strike="noStrike" cap="none">
              <a:solidFill>
                <a:srgbClr val="013066"/>
              </a:solidFill>
              <a:latin typeface="Inter"/>
              <a:ea typeface="Inter"/>
              <a:cs typeface="Inter"/>
              <a:sym typeface="Inter"/>
            </a:endParaRPr>
          </a:p>
        </p:txBody>
      </p:sp>
      <p:sp>
        <p:nvSpPr>
          <p:cNvPr id="968" name="Google Shape;968;g3118fbdc7d1_0_6"/>
          <p:cNvSpPr/>
          <p:nvPr/>
        </p:nvSpPr>
        <p:spPr>
          <a:xfrm>
            <a:off x="278400" y="1668778"/>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23850" algn="l" rtl="0">
              <a:lnSpc>
                <a:spcPct val="115000"/>
              </a:lnSpc>
              <a:spcBef>
                <a:spcPts val="0"/>
              </a:spcBef>
              <a:spcAft>
                <a:spcPts val="0"/>
              </a:spcAft>
              <a:buClr>
                <a:srgbClr val="002060"/>
              </a:buClr>
              <a:buSzPts val="1500"/>
              <a:buFont typeface="Arial"/>
              <a:buAutoNum type="arabicPeriod" startAt="3"/>
            </a:pPr>
            <a:r>
              <a:rPr lang="en" sz="1500" b="1">
                <a:solidFill>
                  <a:srgbClr val="002060"/>
                </a:solidFill>
              </a:rPr>
              <a:t>Penyederhanaan Perekrutan dan Penguatan Satuan Tugas</a:t>
            </a:r>
            <a:endParaRPr sz="1500" b="1" i="0" u="none" strike="noStrike" cap="none">
              <a:solidFill>
                <a:srgbClr val="002060"/>
              </a:solidFill>
              <a:latin typeface="Inter"/>
              <a:ea typeface="Inter"/>
              <a:cs typeface="Inter"/>
              <a:sym typeface="Inter"/>
            </a:endParaRPr>
          </a:p>
        </p:txBody>
      </p:sp>
      <p:sp>
        <p:nvSpPr>
          <p:cNvPr id="969" name="Google Shape;969;g3118fbdc7d1_0_6"/>
          <p:cNvSpPr/>
          <p:nvPr/>
        </p:nvSpPr>
        <p:spPr>
          <a:xfrm>
            <a:off x="278400" y="3101750"/>
            <a:ext cx="8587200" cy="432900"/>
          </a:xfrm>
          <a:prstGeom prst="roundRect">
            <a:avLst>
              <a:gd name="adj" fmla="val 16667"/>
            </a:avLst>
          </a:prstGeom>
          <a:solidFill>
            <a:srgbClr val="CFE2F3"/>
          </a:solidFill>
          <a:ln>
            <a:noFill/>
          </a:ln>
        </p:spPr>
        <p:txBody>
          <a:bodyPr spcFirstLastPara="1" wrap="square" lIns="91425" tIns="45700" rIns="91425" bIns="45700" anchor="ctr" anchorCtr="0">
            <a:noAutofit/>
          </a:bodyPr>
          <a:lstStyle/>
          <a:p>
            <a:pPr marL="457200" marR="0" lvl="0" indent="-317500" algn="l" rtl="0">
              <a:lnSpc>
                <a:spcPct val="115000"/>
              </a:lnSpc>
              <a:spcBef>
                <a:spcPts val="0"/>
              </a:spcBef>
              <a:spcAft>
                <a:spcPts val="0"/>
              </a:spcAft>
              <a:buClr>
                <a:srgbClr val="002060"/>
              </a:buClr>
              <a:buSzPts val="1400"/>
              <a:buFont typeface="Inter"/>
              <a:buAutoNum type="arabicPeriod" startAt="6"/>
            </a:pPr>
            <a:r>
              <a:rPr lang="en" b="1">
                <a:solidFill>
                  <a:srgbClr val="002060"/>
                </a:solidFill>
                <a:latin typeface="Inter"/>
                <a:ea typeface="Inter"/>
                <a:cs typeface="Inter"/>
                <a:sym typeface="Inter"/>
              </a:rPr>
              <a:t>Pemulihan bagi Korban dan Saksi</a:t>
            </a:r>
            <a:endParaRPr sz="1400" b="1" i="0" u="none" strike="noStrike" cap="none">
              <a:solidFill>
                <a:srgbClr val="013066"/>
              </a:solidFill>
              <a:latin typeface="Inter"/>
              <a:ea typeface="Inter"/>
              <a:cs typeface="Inter"/>
              <a:sym typeface="Inter"/>
            </a:endParaRPr>
          </a:p>
        </p:txBody>
      </p:sp>
      <p:sp>
        <p:nvSpPr>
          <p:cNvPr id="970" name="Google Shape;970;g3118fbdc7d1_0_6"/>
          <p:cNvSpPr/>
          <p:nvPr/>
        </p:nvSpPr>
        <p:spPr>
          <a:xfrm>
            <a:off x="284300" y="357940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7500" algn="l" rtl="0">
              <a:lnSpc>
                <a:spcPct val="115000"/>
              </a:lnSpc>
              <a:spcBef>
                <a:spcPts val="0"/>
              </a:spcBef>
              <a:spcAft>
                <a:spcPts val="0"/>
              </a:spcAft>
              <a:buClr>
                <a:srgbClr val="002060"/>
              </a:buClr>
              <a:buSzPts val="1400"/>
              <a:buFont typeface="Inter"/>
              <a:buAutoNum type="arabicPeriod" startAt="7"/>
            </a:pPr>
            <a:r>
              <a:rPr lang="en" b="1">
                <a:solidFill>
                  <a:srgbClr val="002060"/>
                </a:solidFill>
                <a:latin typeface="Inter"/>
                <a:ea typeface="Inter"/>
                <a:cs typeface="Inter"/>
                <a:sym typeface="Inter"/>
              </a:rPr>
              <a:t>Informasi Laman </a:t>
            </a:r>
            <a:endParaRPr sz="1400" b="1" i="0" u="none" strike="noStrike" cap="none">
              <a:solidFill>
                <a:srgbClr val="013066"/>
              </a:solidFill>
              <a:latin typeface="Inter"/>
              <a:ea typeface="Inter"/>
              <a:cs typeface="Inter"/>
              <a:sym typeface="Inte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g3125dd3a63e_0_270"/>
          <p:cNvSpPr txBox="1">
            <a:spLocks noGrp="1"/>
          </p:cNvSpPr>
          <p:nvPr>
            <p:ph type="sldNum" idx="12"/>
          </p:nvPr>
        </p:nvSpPr>
        <p:spPr>
          <a:xfrm>
            <a:off x="8499866" y="4851234"/>
            <a:ext cx="594300" cy="1848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t>55</a:t>
            </a:fld>
            <a:endParaRPr/>
          </a:p>
        </p:txBody>
      </p:sp>
      <p:sp>
        <p:nvSpPr>
          <p:cNvPr id="976" name="Google Shape;976;g3125dd3a63e_0_270"/>
          <p:cNvSpPr txBox="1">
            <a:spLocks noGrp="1"/>
          </p:cNvSpPr>
          <p:nvPr>
            <p:ph type="body" idx="1"/>
          </p:nvPr>
        </p:nvSpPr>
        <p:spPr>
          <a:xfrm>
            <a:off x="182879" y="4938950"/>
            <a:ext cx="5214000" cy="96900"/>
          </a:xfrm>
          <a:prstGeom prst="rect">
            <a:avLst/>
          </a:prstGeom>
        </p:spPr>
        <p:txBody>
          <a:bodyPr spcFirstLastPara="1" wrap="square" lIns="0" tIns="0" rIns="0" bIns="0" anchor="b" anchorCtr="0">
            <a:spAutoFit/>
          </a:bodyPr>
          <a:lstStyle/>
          <a:p>
            <a:pPr marL="0" lvl="0" indent="0" algn="l" rtl="0">
              <a:spcBef>
                <a:spcPts val="0"/>
              </a:spcBef>
              <a:spcAft>
                <a:spcPts val="0"/>
              </a:spcAft>
              <a:buNone/>
            </a:pPr>
            <a:endParaRPr/>
          </a:p>
        </p:txBody>
      </p:sp>
      <p:sp>
        <p:nvSpPr>
          <p:cNvPr id="977" name="Google Shape;977;g3125dd3a63e_0_270"/>
          <p:cNvSpPr txBox="1"/>
          <p:nvPr/>
        </p:nvSpPr>
        <p:spPr>
          <a:xfrm>
            <a:off x="0" y="54300"/>
            <a:ext cx="9144000" cy="434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2100"/>
              <a:buFont typeface="Arial"/>
              <a:buNone/>
            </a:pPr>
            <a:r>
              <a:rPr lang="en" sz="1800" b="1">
                <a:solidFill>
                  <a:srgbClr val="002060"/>
                </a:solidFill>
                <a:latin typeface="Inter"/>
                <a:ea typeface="Inter"/>
                <a:cs typeface="Inter"/>
                <a:sym typeface="Inter"/>
              </a:rPr>
              <a:t>Pemulihan bagi Korban dan Saksi</a:t>
            </a:r>
            <a:endParaRPr sz="1800" b="1">
              <a:solidFill>
                <a:srgbClr val="002060"/>
              </a:solidFill>
              <a:latin typeface="Inter"/>
              <a:ea typeface="Inter"/>
              <a:cs typeface="Inter"/>
              <a:sym typeface="Inter"/>
            </a:endParaRPr>
          </a:p>
        </p:txBody>
      </p:sp>
      <p:graphicFrame>
        <p:nvGraphicFramePr>
          <p:cNvPr id="978" name="Google Shape;978;g3125dd3a63e_0_270"/>
          <p:cNvGraphicFramePr/>
          <p:nvPr/>
        </p:nvGraphicFramePr>
        <p:xfrm>
          <a:off x="410742" y="1620967"/>
          <a:ext cx="8322500" cy="2048196"/>
        </p:xfrm>
        <a:graphic>
          <a:graphicData uri="http://schemas.openxmlformats.org/drawingml/2006/table">
            <a:tbl>
              <a:tblPr>
                <a:noFill/>
                <a:tableStyleId>{80C14470-5D6B-49DE-A75A-00DBA22D5FFD}</a:tableStyleId>
              </a:tblPr>
              <a:tblGrid>
                <a:gridCol w="3750825">
                  <a:extLst>
                    <a:ext uri="{9D8B030D-6E8A-4147-A177-3AD203B41FA5}">
                      <a16:colId xmlns:a16="http://schemas.microsoft.com/office/drawing/2014/main" xmlns="" val="20000"/>
                    </a:ext>
                  </a:extLst>
                </a:gridCol>
                <a:gridCol w="4571675">
                  <a:extLst>
                    <a:ext uri="{9D8B030D-6E8A-4147-A177-3AD203B41FA5}">
                      <a16:colId xmlns:a16="http://schemas.microsoft.com/office/drawing/2014/main" xmlns="" val="20001"/>
                    </a:ext>
                  </a:extLst>
                </a:gridCol>
              </a:tblGrid>
              <a:tr h="381000">
                <a:tc>
                  <a:txBody>
                    <a:bodyPr/>
                    <a:lstStyle/>
                    <a:p>
                      <a:pPr marL="0" lvl="0" indent="0" algn="l" rtl="0">
                        <a:lnSpc>
                          <a:spcPct val="115000"/>
                        </a:lnSpc>
                        <a:spcBef>
                          <a:spcPts val="0"/>
                        </a:spcBef>
                        <a:spcAft>
                          <a:spcPts val="0"/>
                        </a:spcAft>
                        <a:buNone/>
                      </a:pPr>
                      <a:r>
                        <a:rPr lang="en" sz="1200">
                          <a:solidFill>
                            <a:schemeClr val="lt1"/>
                          </a:solidFill>
                          <a:latin typeface="Inter"/>
                          <a:ea typeface="Inter"/>
                          <a:cs typeface="Inter"/>
                          <a:sym typeface="Inter"/>
                        </a:rPr>
                        <a:t>Pemulihan terhadap korban atau saksi berupa:</a:t>
                      </a:r>
                      <a:endParaRPr sz="1200">
                        <a:solidFill>
                          <a:schemeClr val="lt1"/>
                        </a:solidFill>
                        <a:latin typeface="Inter"/>
                        <a:ea typeface="Inter"/>
                        <a:cs typeface="Inter"/>
                        <a:sym typeface="Inter"/>
                      </a:endParaRPr>
                    </a:p>
                  </a:txBody>
                  <a:tcPr marL="91425" marR="91425" marT="91425" marB="91425">
                    <a:solidFill>
                      <a:srgbClr val="1E3864"/>
                    </a:solidFill>
                  </a:tcPr>
                </a:tc>
                <a:tc>
                  <a:txBody>
                    <a:bodyPr/>
                    <a:lstStyle/>
                    <a:p>
                      <a:pPr marL="0" lvl="0" indent="0" algn="l" rtl="0">
                        <a:lnSpc>
                          <a:spcPct val="115000"/>
                        </a:lnSpc>
                        <a:spcBef>
                          <a:spcPts val="0"/>
                        </a:spcBef>
                        <a:spcAft>
                          <a:spcPts val="0"/>
                        </a:spcAft>
                        <a:buNone/>
                      </a:pPr>
                      <a:r>
                        <a:rPr lang="en" sz="1200">
                          <a:solidFill>
                            <a:schemeClr val="lt1"/>
                          </a:solidFill>
                          <a:latin typeface="Inter"/>
                          <a:ea typeface="Inter"/>
                          <a:cs typeface="Inter"/>
                          <a:sym typeface="Inter"/>
                        </a:rPr>
                        <a:t>Pemulihan terhadap korban atau saksi dapat melibatkan:</a:t>
                      </a:r>
                      <a:endParaRPr sz="1200">
                        <a:solidFill>
                          <a:schemeClr val="lt1"/>
                        </a:solidFill>
                        <a:latin typeface="Inter"/>
                        <a:ea typeface="Inter"/>
                        <a:cs typeface="Inter"/>
                        <a:sym typeface="Inter"/>
                      </a:endParaRPr>
                    </a:p>
                  </a:txBody>
                  <a:tcPr marL="91425" marR="91425" marT="91425" marB="91425">
                    <a:solidFill>
                      <a:srgbClr val="1E3864"/>
                    </a:solidFill>
                  </a:tcPr>
                </a:tc>
                <a:extLst>
                  <a:ext uri="{0D108BD9-81ED-4DB2-BD59-A6C34878D82A}">
                    <a16:rowId xmlns:a16="http://schemas.microsoft.com/office/drawing/2014/main" xmlns="" val="10000"/>
                  </a:ext>
                </a:extLst>
              </a:tr>
              <a:tr h="381000">
                <a:tc>
                  <a:txBody>
                    <a:bodyPr/>
                    <a:lstStyle/>
                    <a:p>
                      <a:pPr marL="457200" lvl="0" indent="-304800" algn="l" rtl="0">
                        <a:lnSpc>
                          <a:spcPct val="115000"/>
                        </a:lnSpc>
                        <a:spcBef>
                          <a:spcPts val="0"/>
                        </a:spcBef>
                        <a:spcAft>
                          <a:spcPts val="0"/>
                        </a:spcAft>
                        <a:buClr>
                          <a:schemeClr val="dk1"/>
                        </a:buClr>
                        <a:buSzPts val="1200"/>
                        <a:buFont typeface="Inter"/>
                        <a:buAutoNum type="alphaLcPeriod"/>
                      </a:pPr>
                      <a:r>
                        <a:rPr lang="en" sz="1200">
                          <a:solidFill>
                            <a:schemeClr val="dk1"/>
                          </a:solidFill>
                          <a:latin typeface="Inter"/>
                          <a:ea typeface="Inter"/>
                          <a:cs typeface="Inter"/>
                          <a:sym typeface="Inter"/>
                        </a:rPr>
                        <a:t>tindakan medis;</a:t>
                      </a:r>
                      <a:endParaRPr sz="1200">
                        <a:solidFill>
                          <a:schemeClr val="dk1"/>
                        </a:solidFill>
                        <a:latin typeface="Inter"/>
                        <a:ea typeface="Inter"/>
                        <a:cs typeface="Inter"/>
                        <a:sym typeface="Inter"/>
                      </a:endParaRPr>
                    </a:p>
                    <a:p>
                      <a:pPr marL="457200" lvl="0" indent="-304800" algn="l" rtl="0">
                        <a:lnSpc>
                          <a:spcPct val="115000"/>
                        </a:lnSpc>
                        <a:spcBef>
                          <a:spcPts val="0"/>
                        </a:spcBef>
                        <a:spcAft>
                          <a:spcPts val="0"/>
                        </a:spcAft>
                        <a:buClr>
                          <a:schemeClr val="dk1"/>
                        </a:buClr>
                        <a:buSzPts val="1200"/>
                        <a:buFont typeface="Inter"/>
                        <a:buAutoNum type="alphaLcPeriod"/>
                      </a:pPr>
                      <a:r>
                        <a:rPr lang="en" sz="1200">
                          <a:solidFill>
                            <a:schemeClr val="dk1"/>
                          </a:solidFill>
                          <a:latin typeface="Inter"/>
                          <a:ea typeface="Inter"/>
                          <a:cs typeface="Inter"/>
                          <a:sym typeface="Inter"/>
                        </a:rPr>
                        <a:t>terapi fisik;</a:t>
                      </a:r>
                      <a:endParaRPr sz="1200">
                        <a:solidFill>
                          <a:schemeClr val="dk1"/>
                        </a:solidFill>
                        <a:latin typeface="Inter"/>
                        <a:ea typeface="Inter"/>
                        <a:cs typeface="Inter"/>
                        <a:sym typeface="Inter"/>
                      </a:endParaRPr>
                    </a:p>
                    <a:p>
                      <a:pPr marL="457200" lvl="0" indent="-304800" algn="l" rtl="0">
                        <a:lnSpc>
                          <a:spcPct val="115000"/>
                        </a:lnSpc>
                        <a:spcBef>
                          <a:spcPts val="0"/>
                        </a:spcBef>
                        <a:spcAft>
                          <a:spcPts val="0"/>
                        </a:spcAft>
                        <a:buClr>
                          <a:schemeClr val="dk1"/>
                        </a:buClr>
                        <a:buSzPts val="1200"/>
                        <a:buFont typeface="Inter"/>
                        <a:buAutoNum type="alphaLcPeriod"/>
                      </a:pPr>
                      <a:r>
                        <a:rPr lang="en" sz="1200">
                          <a:solidFill>
                            <a:schemeClr val="dk1"/>
                          </a:solidFill>
                          <a:latin typeface="Inter"/>
                          <a:ea typeface="Inter"/>
                          <a:cs typeface="Inter"/>
                          <a:sym typeface="Inter"/>
                        </a:rPr>
                        <a:t>terapi psikologis;</a:t>
                      </a:r>
                      <a:endParaRPr sz="1200">
                        <a:solidFill>
                          <a:schemeClr val="dk1"/>
                        </a:solidFill>
                        <a:latin typeface="Inter"/>
                        <a:ea typeface="Inter"/>
                        <a:cs typeface="Inter"/>
                        <a:sym typeface="Inter"/>
                      </a:endParaRPr>
                    </a:p>
                    <a:p>
                      <a:pPr marL="457200" lvl="0" indent="-304800" algn="l" rtl="0">
                        <a:lnSpc>
                          <a:spcPct val="115000"/>
                        </a:lnSpc>
                        <a:spcBef>
                          <a:spcPts val="0"/>
                        </a:spcBef>
                        <a:spcAft>
                          <a:spcPts val="0"/>
                        </a:spcAft>
                        <a:buClr>
                          <a:schemeClr val="dk1"/>
                        </a:buClr>
                        <a:buSzPts val="1200"/>
                        <a:buFont typeface="Inter"/>
                        <a:buAutoNum type="alphaLcPeriod"/>
                      </a:pPr>
                      <a:r>
                        <a:rPr lang="en" sz="1200">
                          <a:solidFill>
                            <a:schemeClr val="dk1"/>
                          </a:solidFill>
                          <a:latin typeface="Inter"/>
                          <a:ea typeface="Inter"/>
                          <a:cs typeface="Inter"/>
                          <a:sym typeface="Inter"/>
                        </a:rPr>
                        <a:t>bimbingan sosial; dan/atau</a:t>
                      </a:r>
                      <a:endParaRPr sz="1200">
                        <a:solidFill>
                          <a:schemeClr val="dk1"/>
                        </a:solidFill>
                        <a:latin typeface="Inter"/>
                        <a:ea typeface="Inter"/>
                        <a:cs typeface="Inter"/>
                        <a:sym typeface="Inter"/>
                      </a:endParaRPr>
                    </a:p>
                    <a:p>
                      <a:pPr marL="457200" lvl="0" indent="-304800" algn="l" rtl="0">
                        <a:lnSpc>
                          <a:spcPct val="115000"/>
                        </a:lnSpc>
                        <a:spcBef>
                          <a:spcPts val="0"/>
                        </a:spcBef>
                        <a:spcAft>
                          <a:spcPts val="0"/>
                        </a:spcAft>
                        <a:buClr>
                          <a:schemeClr val="dk1"/>
                        </a:buClr>
                        <a:buSzPts val="1200"/>
                        <a:buFont typeface="Inter"/>
                        <a:buAutoNum type="alphaLcPeriod"/>
                      </a:pPr>
                      <a:r>
                        <a:rPr lang="en" sz="1200">
                          <a:solidFill>
                            <a:schemeClr val="dk1"/>
                          </a:solidFill>
                          <a:latin typeface="Inter"/>
                          <a:ea typeface="Inter"/>
                          <a:cs typeface="Inter"/>
                          <a:sym typeface="Inter"/>
                        </a:rPr>
                        <a:t>bimbingan rohani.</a:t>
                      </a:r>
                      <a:endParaRPr sz="1200">
                        <a:solidFill>
                          <a:schemeClr val="dk1"/>
                        </a:solidFill>
                        <a:latin typeface="Inter"/>
                        <a:ea typeface="Inter"/>
                        <a:cs typeface="Inter"/>
                        <a:sym typeface="Inter"/>
                      </a:endParaRPr>
                    </a:p>
                    <a:p>
                      <a:pPr marL="0" lvl="0" indent="0" algn="l" rtl="0">
                        <a:spcBef>
                          <a:spcPts val="0"/>
                        </a:spcBef>
                        <a:spcAft>
                          <a:spcPts val="0"/>
                        </a:spcAft>
                        <a:buNone/>
                      </a:pPr>
                      <a:endParaRPr sz="1200">
                        <a:latin typeface="Inter"/>
                        <a:ea typeface="Inter"/>
                        <a:cs typeface="Inter"/>
                        <a:sym typeface="Inter"/>
                      </a:endParaRPr>
                    </a:p>
                  </a:txBody>
                  <a:tcPr marL="91425" marR="91425" marT="91425" marB="91425"/>
                </a:tc>
                <a:tc>
                  <a:txBody>
                    <a:bodyPr/>
                    <a:lstStyle/>
                    <a:p>
                      <a:pPr marL="457200" lvl="0" indent="-304800" algn="l" rtl="0">
                        <a:lnSpc>
                          <a:spcPct val="115000"/>
                        </a:lnSpc>
                        <a:spcBef>
                          <a:spcPts val="0"/>
                        </a:spcBef>
                        <a:spcAft>
                          <a:spcPts val="0"/>
                        </a:spcAft>
                        <a:buClr>
                          <a:schemeClr val="dk1"/>
                        </a:buClr>
                        <a:buSzPts val="1200"/>
                        <a:buFont typeface="Inter"/>
                        <a:buAutoNum type="alphaLcPeriod"/>
                      </a:pPr>
                      <a:r>
                        <a:rPr lang="en" sz="1200">
                          <a:solidFill>
                            <a:schemeClr val="dk1"/>
                          </a:solidFill>
                          <a:latin typeface="Inter"/>
                          <a:ea typeface="Inter"/>
                          <a:cs typeface="Inter"/>
                          <a:sym typeface="Inter"/>
                        </a:rPr>
                        <a:t>tenaga medis;</a:t>
                      </a:r>
                      <a:endParaRPr sz="1200">
                        <a:solidFill>
                          <a:schemeClr val="dk1"/>
                        </a:solidFill>
                        <a:latin typeface="Inter"/>
                        <a:ea typeface="Inter"/>
                        <a:cs typeface="Inter"/>
                        <a:sym typeface="Inter"/>
                      </a:endParaRPr>
                    </a:p>
                    <a:p>
                      <a:pPr marL="457200" lvl="0" indent="-304800" algn="l" rtl="0">
                        <a:lnSpc>
                          <a:spcPct val="115000"/>
                        </a:lnSpc>
                        <a:spcBef>
                          <a:spcPts val="0"/>
                        </a:spcBef>
                        <a:spcAft>
                          <a:spcPts val="0"/>
                        </a:spcAft>
                        <a:buClr>
                          <a:schemeClr val="dk1"/>
                        </a:buClr>
                        <a:buSzPts val="1200"/>
                        <a:buFont typeface="Inter"/>
                        <a:buAutoNum type="alphaLcPeriod"/>
                      </a:pPr>
                      <a:r>
                        <a:rPr lang="en" sz="1200">
                          <a:solidFill>
                            <a:schemeClr val="dk1"/>
                          </a:solidFill>
                          <a:latin typeface="Inter"/>
                          <a:ea typeface="Inter"/>
                          <a:cs typeface="Inter"/>
                          <a:sym typeface="Inter"/>
                        </a:rPr>
                        <a:t>tenaga kesehatan; </a:t>
                      </a:r>
                      <a:endParaRPr sz="1200">
                        <a:solidFill>
                          <a:schemeClr val="dk1"/>
                        </a:solidFill>
                        <a:latin typeface="Inter"/>
                        <a:ea typeface="Inter"/>
                        <a:cs typeface="Inter"/>
                        <a:sym typeface="Inter"/>
                      </a:endParaRPr>
                    </a:p>
                    <a:p>
                      <a:pPr marL="457200" lvl="0" indent="-304800" algn="l" rtl="0">
                        <a:lnSpc>
                          <a:spcPct val="115000"/>
                        </a:lnSpc>
                        <a:spcBef>
                          <a:spcPts val="0"/>
                        </a:spcBef>
                        <a:spcAft>
                          <a:spcPts val="0"/>
                        </a:spcAft>
                        <a:buClr>
                          <a:schemeClr val="dk1"/>
                        </a:buClr>
                        <a:buSzPts val="1200"/>
                        <a:buFont typeface="Inter"/>
                        <a:buAutoNum type="alphaLcPeriod"/>
                      </a:pPr>
                      <a:r>
                        <a:rPr lang="en" sz="1200">
                          <a:solidFill>
                            <a:schemeClr val="dk1"/>
                          </a:solidFill>
                          <a:latin typeface="Inter"/>
                          <a:ea typeface="Inter"/>
                          <a:cs typeface="Inter"/>
                          <a:sym typeface="Inter"/>
                        </a:rPr>
                        <a:t>konselor;</a:t>
                      </a:r>
                      <a:endParaRPr sz="1200">
                        <a:solidFill>
                          <a:schemeClr val="dk1"/>
                        </a:solidFill>
                        <a:latin typeface="Inter"/>
                        <a:ea typeface="Inter"/>
                        <a:cs typeface="Inter"/>
                        <a:sym typeface="Inter"/>
                      </a:endParaRPr>
                    </a:p>
                    <a:p>
                      <a:pPr marL="457200" lvl="0" indent="-304800" algn="l" rtl="0">
                        <a:lnSpc>
                          <a:spcPct val="115000"/>
                        </a:lnSpc>
                        <a:spcBef>
                          <a:spcPts val="0"/>
                        </a:spcBef>
                        <a:spcAft>
                          <a:spcPts val="0"/>
                        </a:spcAft>
                        <a:buClr>
                          <a:schemeClr val="dk1"/>
                        </a:buClr>
                        <a:buSzPts val="1200"/>
                        <a:buFont typeface="Inter"/>
                        <a:buAutoNum type="alphaLcPeriod"/>
                      </a:pPr>
                      <a:r>
                        <a:rPr lang="en" sz="1200">
                          <a:solidFill>
                            <a:schemeClr val="dk1"/>
                          </a:solidFill>
                          <a:latin typeface="Inter"/>
                          <a:ea typeface="Inter"/>
                          <a:cs typeface="Inter"/>
                          <a:sym typeface="Inter"/>
                        </a:rPr>
                        <a:t>psikolog;</a:t>
                      </a:r>
                      <a:endParaRPr sz="1200">
                        <a:solidFill>
                          <a:schemeClr val="dk1"/>
                        </a:solidFill>
                        <a:latin typeface="Inter"/>
                        <a:ea typeface="Inter"/>
                        <a:cs typeface="Inter"/>
                        <a:sym typeface="Inter"/>
                      </a:endParaRPr>
                    </a:p>
                    <a:p>
                      <a:pPr marL="457200" lvl="0" indent="-304800" algn="l" rtl="0">
                        <a:lnSpc>
                          <a:spcPct val="115000"/>
                        </a:lnSpc>
                        <a:spcBef>
                          <a:spcPts val="0"/>
                        </a:spcBef>
                        <a:spcAft>
                          <a:spcPts val="0"/>
                        </a:spcAft>
                        <a:buClr>
                          <a:schemeClr val="dk1"/>
                        </a:buClr>
                        <a:buSzPts val="1200"/>
                        <a:buFont typeface="Inter"/>
                        <a:buAutoNum type="alphaLcPeriod"/>
                      </a:pPr>
                      <a:r>
                        <a:rPr lang="en" sz="1200">
                          <a:solidFill>
                            <a:schemeClr val="dk1"/>
                          </a:solidFill>
                          <a:latin typeface="Inter"/>
                          <a:ea typeface="Inter"/>
                          <a:cs typeface="Inter"/>
                          <a:sym typeface="Inter"/>
                        </a:rPr>
                        <a:t>tokoh masyarakat;</a:t>
                      </a:r>
                      <a:endParaRPr sz="1200">
                        <a:solidFill>
                          <a:schemeClr val="dk1"/>
                        </a:solidFill>
                        <a:latin typeface="Inter"/>
                        <a:ea typeface="Inter"/>
                        <a:cs typeface="Inter"/>
                        <a:sym typeface="Inter"/>
                      </a:endParaRPr>
                    </a:p>
                    <a:p>
                      <a:pPr marL="457200" lvl="0" indent="-304800" algn="l" rtl="0">
                        <a:lnSpc>
                          <a:spcPct val="115000"/>
                        </a:lnSpc>
                        <a:spcBef>
                          <a:spcPts val="0"/>
                        </a:spcBef>
                        <a:spcAft>
                          <a:spcPts val="0"/>
                        </a:spcAft>
                        <a:buClr>
                          <a:schemeClr val="dk1"/>
                        </a:buClr>
                        <a:buSzPts val="1200"/>
                        <a:buFont typeface="Inter"/>
                        <a:buAutoNum type="alphaLcPeriod"/>
                      </a:pPr>
                      <a:r>
                        <a:rPr lang="en" sz="1200">
                          <a:solidFill>
                            <a:schemeClr val="dk1"/>
                          </a:solidFill>
                          <a:latin typeface="Inter"/>
                          <a:ea typeface="Inter"/>
                          <a:cs typeface="Inter"/>
                          <a:sym typeface="Inter"/>
                        </a:rPr>
                        <a:t>pemuka agama; dan/atau</a:t>
                      </a:r>
                      <a:endParaRPr sz="1200">
                        <a:solidFill>
                          <a:schemeClr val="dk1"/>
                        </a:solidFill>
                        <a:latin typeface="Inter"/>
                        <a:ea typeface="Inter"/>
                        <a:cs typeface="Inter"/>
                        <a:sym typeface="Inter"/>
                      </a:endParaRPr>
                    </a:p>
                    <a:p>
                      <a:pPr marL="457200" lvl="0" indent="-304800" algn="l" rtl="0">
                        <a:lnSpc>
                          <a:spcPct val="115000"/>
                        </a:lnSpc>
                        <a:spcBef>
                          <a:spcPts val="0"/>
                        </a:spcBef>
                        <a:spcAft>
                          <a:spcPts val="0"/>
                        </a:spcAft>
                        <a:buClr>
                          <a:schemeClr val="dk1"/>
                        </a:buClr>
                        <a:buSzPts val="1200"/>
                        <a:buFont typeface="Inter"/>
                        <a:buAutoNum type="alphaLcPeriod"/>
                      </a:pPr>
                      <a:r>
                        <a:rPr lang="en" sz="1200">
                          <a:solidFill>
                            <a:schemeClr val="dk1"/>
                          </a:solidFill>
                          <a:latin typeface="Inter"/>
                          <a:ea typeface="Inter"/>
                          <a:cs typeface="Inter"/>
                          <a:sym typeface="Inter"/>
                        </a:rPr>
                        <a:t>pendamping lain sesuai kebutuhan korban atau saksi.</a:t>
                      </a:r>
                      <a:endParaRPr sz="1200">
                        <a:latin typeface="Inter"/>
                        <a:ea typeface="Inter"/>
                        <a:cs typeface="Inter"/>
                        <a:sym typeface="Inter"/>
                      </a:endParaRPr>
                    </a:p>
                  </a:txBody>
                  <a:tcPr marL="91425" marR="91425" marT="91425" marB="91425"/>
                </a:tc>
                <a:extLst>
                  <a:ext uri="{0D108BD9-81ED-4DB2-BD59-A6C34878D82A}">
                    <a16:rowId xmlns:a16="http://schemas.microsoft.com/office/drawing/2014/main" xmlns="" val="10001"/>
                  </a:ext>
                </a:extLst>
              </a:tr>
            </a:tbl>
          </a:graphicData>
        </a:graphic>
      </p:graphicFrame>
      <p:sp>
        <p:nvSpPr>
          <p:cNvPr id="979" name="Google Shape;979;g3125dd3a63e_0_270"/>
          <p:cNvSpPr/>
          <p:nvPr/>
        </p:nvSpPr>
        <p:spPr>
          <a:xfrm>
            <a:off x="182875" y="664857"/>
            <a:ext cx="8780400" cy="8043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300">
                <a:solidFill>
                  <a:schemeClr val="dk1"/>
                </a:solidFill>
                <a:latin typeface="Inter"/>
                <a:ea typeface="Inter"/>
                <a:cs typeface="Inter"/>
                <a:sym typeface="Inter"/>
              </a:rPr>
              <a:t>Perguruan tinggi memberikan layanan pemulihan terhadap korban atau saksi dengan menggunakan layanan yang dimiliki perguruan tinggi, pemerintah daerah setempat, kementerian/lembaga, dan/atau masyarakat.</a:t>
            </a:r>
            <a:endParaRPr sz="1300">
              <a:latin typeface="Inter"/>
              <a:ea typeface="Inter"/>
              <a:cs typeface="Inter"/>
              <a:sym typeface="Inter"/>
            </a:endParaRPr>
          </a:p>
        </p:txBody>
      </p:sp>
      <p:sp>
        <p:nvSpPr>
          <p:cNvPr id="980" name="Google Shape;980;g3125dd3a63e_0_270"/>
          <p:cNvSpPr/>
          <p:nvPr/>
        </p:nvSpPr>
        <p:spPr>
          <a:xfrm>
            <a:off x="410750" y="3665527"/>
            <a:ext cx="8322600" cy="3894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solidFill>
                  <a:schemeClr val="dk1"/>
                </a:solidFill>
                <a:latin typeface="Inter"/>
                <a:ea typeface="Inter"/>
                <a:cs typeface="Inter"/>
                <a:sym typeface="Inter"/>
              </a:rPr>
              <a:t>Pemulihan terhadap korban atau saksi dapat dilakukan sejak pelaporan diterima oleh satuan tugas.</a:t>
            </a:r>
            <a:endParaRPr sz="1200">
              <a:latin typeface="Inter"/>
              <a:ea typeface="Inter"/>
              <a:cs typeface="Inter"/>
              <a:sym typeface="Inte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g3125dd3a63e_0_30"/>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56</a:t>
            </a:fld>
            <a:endParaRPr/>
          </a:p>
        </p:txBody>
      </p:sp>
      <p:sp>
        <p:nvSpPr>
          <p:cNvPr id="986" name="Google Shape;986;g3125dd3a63e_0_30"/>
          <p:cNvSpPr txBox="1">
            <a:spLocks noGrp="1"/>
          </p:cNvSpPr>
          <p:nvPr>
            <p:ph type="body" idx="1"/>
          </p:nvPr>
        </p:nvSpPr>
        <p:spPr>
          <a:xfrm>
            <a:off x="182879" y="4938950"/>
            <a:ext cx="5214000" cy="96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SzPts val="700"/>
              <a:buNone/>
            </a:pPr>
            <a:endParaRPr/>
          </a:p>
        </p:txBody>
      </p:sp>
      <p:sp>
        <p:nvSpPr>
          <p:cNvPr id="987" name="Google Shape;987;g3125dd3a63e_0_30"/>
          <p:cNvSpPr txBox="1"/>
          <p:nvPr/>
        </p:nvSpPr>
        <p:spPr>
          <a:xfrm>
            <a:off x="98970" y="201597"/>
            <a:ext cx="8799300" cy="562200"/>
          </a:xfrm>
          <a:prstGeom prst="rect">
            <a:avLst/>
          </a:prstGeom>
          <a:noFill/>
          <a:ln>
            <a:noFill/>
          </a:ln>
        </p:spPr>
        <p:txBody>
          <a:bodyPr spcFirstLastPara="1" wrap="square" lIns="34275" tIns="17150" rIns="34275" bIns="17150" anchor="ctr" anchorCtr="0">
            <a:noAutofit/>
          </a:bodyPr>
          <a:lstStyle/>
          <a:p>
            <a:pPr marL="8890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2060"/>
                </a:solidFill>
                <a:latin typeface="Arial"/>
                <a:ea typeface="Arial"/>
                <a:cs typeface="Arial"/>
                <a:sym typeface="Arial"/>
              </a:rPr>
              <a:t>Agenda </a:t>
            </a:r>
            <a:endParaRPr sz="1400" b="0" i="0" u="none" strike="noStrike" cap="none">
              <a:solidFill>
                <a:srgbClr val="000000"/>
              </a:solidFill>
              <a:latin typeface="Arial"/>
              <a:ea typeface="Arial"/>
              <a:cs typeface="Arial"/>
              <a:sym typeface="Arial"/>
            </a:endParaRPr>
          </a:p>
        </p:txBody>
      </p:sp>
      <p:sp>
        <p:nvSpPr>
          <p:cNvPr id="988" name="Google Shape;988;g3125dd3a63e_0_30"/>
          <p:cNvSpPr/>
          <p:nvPr/>
        </p:nvSpPr>
        <p:spPr>
          <a:xfrm>
            <a:off x="284375" y="71345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4325" algn="l" rtl="0">
              <a:lnSpc>
                <a:spcPct val="115000"/>
              </a:lnSpc>
              <a:spcBef>
                <a:spcPts val="0"/>
              </a:spcBef>
              <a:spcAft>
                <a:spcPts val="0"/>
              </a:spcAft>
              <a:buClr>
                <a:srgbClr val="002060"/>
              </a:buClr>
              <a:buSzPts val="1350"/>
              <a:buFont typeface="Inter"/>
              <a:buAutoNum type="arabicPeriod"/>
            </a:pPr>
            <a:r>
              <a:rPr lang="en" sz="1500" b="1" i="0" u="none" strike="noStrike" cap="none">
                <a:solidFill>
                  <a:srgbClr val="002060"/>
                </a:solidFill>
                <a:latin typeface="Inter"/>
                <a:ea typeface="Inter"/>
                <a:cs typeface="Inter"/>
                <a:sym typeface="Inter"/>
              </a:rPr>
              <a:t>Latar Belakang: Capaian dan Evaluasi Permendikbudristek 30/2021 </a:t>
            </a:r>
            <a:endParaRPr sz="1350" b="1" i="0" u="none" strike="noStrike" cap="none">
              <a:solidFill>
                <a:srgbClr val="002060"/>
              </a:solidFill>
              <a:latin typeface="Inter"/>
              <a:ea typeface="Inter"/>
              <a:cs typeface="Inter"/>
              <a:sym typeface="Inter"/>
            </a:endParaRPr>
          </a:p>
        </p:txBody>
      </p:sp>
      <p:sp>
        <p:nvSpPr>
          <p:cNvPr id="989" name="Google Shape;989;g3125dd3a63e_0_30"/>
          <p:cNvSpPr/>
          <p:nvPr/>
        </p:nvSpPr>
        <p:spPr>
          <a:xfrm>
            <a:off x="284375" y="1191115"/>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23850" algn="l" rtl="0">
              <a:lnSpc>
                <a:spcPct val="115000"/>
              </a:lnSpc>
              <a:spcBef>
                <a:spcPts val="0"/>
              </a:spcBef>
              <a:spcAft>
                <a:spcPts val="0"/>
              </a:spcAft>
              <a:buClr>
                <a:srgbClr val="002060"/>
              </a:buClr>
              <a:buSzPts val="1500"/>
              <a:buFont typeface="Arial"/>
              <a:buAutoNum type="arabicPeriod" startAt="2"/>
            </a:pPr>
            <a:r>
              <a:rPr lang="en" sz="1500" b="1">
                <a:solidFill>
                  <a:srgbClr val="002060"/>
                </a:solidFill>
              </a:rPr>
              <a:t>Mengenal Bentuk-Bentuk Kekerasan</a:t>
            </a:r>
            <a:endParaRPr sz="1500" b="1" i="0" u="none" strike="noStrike" cap="none">
              <a:solidFill>
                <a:srgbClr val="002060"/>
              </a:solidFill>
              <a:latin typeface="Inter"/>
              <a:ea typeface="Inter"/>
              <a:cs typeface="Inter"/>
              <a:sym typeface="Inter"/>
            </a:endParaRPr>
          </a:p>
        </p:txBody>
      </p:sp>
      <p:sp>
        <p:nvSpPr>
          <p:cNvPr id="990" name="Google Shape;990;g3125dd3a63e_0_30"/>
          <p:cNvSpPr/>
          <p:nvPr/>
        </p:nvSpPr>
        <p:spPr>
          <a:xfrm>
            <a:off x="284300" y="214645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7500" algn="l" rtl="0">
              <a:lnSpc>
                <a:spcPct val="115000"/>
              </a:lnSpc>
              <a:spcBef>
                <a:spcPts val="0"/>
              </a:spcBef>
              <a:spcAft>
                <a:spcPts val="0"/>
              </a:spcAft>
              <a:buClr>
                <a:srgbClr val="002060"/>
              </a:buClr>
              <a:buSzPts val="1400"/>
              <a:buFont typeface="Inter"/>
              <a:buAutoNum type="arabicPeriod" startAt="4"/>
            </a:pPr>
            <a:r>
              <a:rPr lang="en" b="1">
                <a:solidFill>
                  <a:srgbClr val="002060"/>
                </a:solidFill>
                <a:latin typeface="Inter"/>
                <a:ea typeface="Inter"/>
                <a:cs typeface="Inter"/>
                <a:sym typeface="Inter"/>
              </a:rPr>
              <a:t>Prinsip Pencegahan dan Penanganan Kekerasan di Perguruan Tinggi</a:t>
            </a:r>
            <a:endParaRPr sz="1400" b="1" i="0" u="none" strike="noStrike" cap="none">
              <a:solidFill>
                <a:srgbClr val="013066"/>
              </a:solidFill>
              <a:latin typeface="Inter"/>
              <a:ea typeface="Inter"/>
              <a:cs typeface="Inter"/>
              <a:sym typeface="Inter"/>
            </a:endParaRPr>
          </a:p>
        </p:txBody>
      </p:sp>
      <p:sp>
        <p:nvSpPr>
          <p:cNvPr id="991" name="Google Shape;991;g3125dd3a63e_0_30"/>
          <p:cNvSpPr/>
          <p:nvPr/>
        </p:nvSpPr>
        <p:spPr>
          <a:xfrm>
            <a:off x="284300" y="262410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7500" algn="l" rtl="0">
              <a:lnSpc>
                <a:spcPct val="115000"/>
              </a:lnSpc>
              <a:spcBef>
                <a:spcPts val="0"/>
              </a:spcBef>
              <a:spcAft>
                <a:spcPts val="0"/>
              </a:spcAft>
              <a:buClr>
                <a:srgbClr val="002060"/>
              </a:buClr>
              <a:buSzPts val="1400"/>
              <a:buFont typeface="Inter"/>
              <a:buAutoNum type="arabicPeriod" startAt="5"/>
            </a:pPr>
            <a:r>
              <a:rPr lang="en" b="1">
                <a:solidFill>
                  <a:srgbClr val="002060"/>
                </a:solidFill>
                <a:latin typeface="Inter"/>
                <a:ea typeface="Inter"/>
                <a:cs typeface="Inter"/>
                <a:sym typeface="Inter"/>
              </a:rPr>
              <a:t>Penanganan Kekerasan oleh Satuan Tugas</a:t>
            </a:r>
            <a:endParaRPr sz="1400" b="1" i="0" u="none" strike="noStrike" cap="none">
              <a:solidFill>
                <a:srgbClr val="013066"/>
              </a:solidFill>
              <a:latin typeface="Inter"/>
              <a:ea typeface="Inter"/>
              <a:cs typeface="Inter"/>
              <a:sym typeface="Inter"/>
            </a:endParaRPr>
          </a:p>
        </p:txBody>
      </p:sp>
      <p:sp>
        <p:nvSpPr>
          <p:cNvPr id="992" name="Google Shape;992;g3125dd3a63e_0_30"/>
          <p:cNvSpPr/>
          <p:nvPr/>
        </p:nvSpPr>
        <p:spPr>
          <a:xfrm>
            <a:off x="278400" y="1668778"/>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23850" algn="l" rtl="0">
              <a:lnSpc>
                <a:spcPct val="115000"/>
              </a:lnSpc>
              <a:spcBef>
                <a:spcPts val="0"/>
              </a:spcBef>
              <a:spcAft>
                <a:spcPts val="0"/>
              </a:spcAft>
              <a:buClr>
                <a:srgbClr val="002060"/>
              </a:buClr>
              <a:buSzPts val="1500"/>
              <a:buFont typeface="Arial"/>
              <a:buAutoNum type="arabicPeriod" startAt="3"/>
            </a:pPr>
            <a:r>
              <a:rPr lang="en" sz="1500" b="1">
                <a:solidFill>
                  <a:srgbClr val="002060"/>
                </a:solidFill>
              </a:rPr>
              <a:t>Penyederhanaan Perekrutan dan Penguatan Satuan Tugas</a:t>
            </a:r>
            <a:endParaRPr sz="1500" b="1" i="0" u="none" strike="noStrike" cap="none">
              <a:solidFill>
                <a:srgbClr val="002060"/>
              </a:solidFill>
              <a:latin typeface="Inter"/>
              <a:ea typeface="Inter"/>
              <a:cs typeface="Inter"/>
              <a:sym typeface="Inter"/>
            </a:endParaRPr>
          </a:p>
        </p:txBody>
      </p:sp>
      <p:sp>
        <p:nvSpPr>
          <p:cNvPr id="993" name="Google Shape;993;g3125dd3a63e_0_30"/>
          <p:cNvSpPr/>
          <p:nvPr/>
        </p:nvSpPr>
        <p:spPr>
          <a:xfrm>
            <a:off x="278400" y="3101750"/>
            <a:ext cx="8587200" cy="432900"/>
          </a:xfrm>
          <a:prstGeom prst="roundRect">
            <a:avLst>
              <a:gd name="adj" fmla="val 16667"/>
            </a:avLst>
          </a:prstGeom>
          <a:solidFill>
            <a:srgbClr val="D8D8D8">
              <a:alpha val="60000"/>
            </a:srgbClr>
          </a:solidFill>
          <a:ln>
            <a:noFill/>
          </a:ln>
        </p:spPr>
        <p:txBody>
          <a:bodyPr spcFirstLastPara="1" wrap="square" lIns="91425" tIns="45700" rIns="91425" bIns="45700" anchor="ctr" anchorCtr="0">
            <a:noAutofit/>
          </a:bodyPr>
          <a:lstStyle/>
          <a:p>
            <a:pPr marL="457200" marR="0" lvl="0" indent="-317500" algn="l" rtl="0">
              <a:lnSpc>
                <a:spcPct val="115000"/>
              </a:lnSpc>
              <a:spcBef>
                <a:spcPts val="0"/>
              </a:spcBef>
              <a:spcAft>
                <a:spcPts val="0"/>
              </a:spcAft>
              <a:buClr>
                <a:srgbClr val="002060"/>
              </a:buClr>
              <a:buSzPts val="1400"/>
              <a:buFont typeface="Inter"/>
              <a:buAutoNum type="arabicPeriod" startAt="6"/>
            </a:pPr>
            <a:r>
              <a:rPr lang="en" b="1">
                <a:solidFill>
                  <a:srgbClr val="002060"/>
                </a:solidFill>
                <a:latin typeface="Inter"/>
                <a:ea typeface="Inter"/>
                <a:cs typeface="Inter"/>
                <a:sym typeface="Inter"/>
              </a:rPr>
              <a:t>Pemulihan bagi Korban dan Saksi</a:t>
            </a:r>
            <a:endParaRPr sz="1400" b="1" i="0" u="none" strike="noStrike" cap="none">
              <a:solidFill>
                <a:srgbClr val="013066"/>
              </a:solidFill>
              <a:latin typeface="Inter"/>
              <a:ea typeface="Inter"/>
              <a:cs typeface="Inter"/>
              <a:sym typeface="Inter"/>
            </a:endParaRPr>
          </a:p>
        </p:txBody>
      </p:sp>
      <p:sp>
        <p:nvSpPr>
          <p:cNvPr id="994" name="Google Shape;994;g3125dd3a63e_0_30"/>
          <p:cNvSpPr/>
          <p:nvPr/>
        </p:nvSpPr>
        <p:spPr>
          <a:xfrm>
            <a:off x="284300" y="3579400"/>
            <a:ext cx="8587200" cy="432900"/>
          </a:xfrm>
          <a:prstGeom prst="roundRect">
            <a:avLst>
              <a:gd name="adj" fmla="val 16667"/>
            </a:avLst>
          </a:prstGeom>
          <a:solidFill>
            <a:srgbClr val="CFE2F3"/>
          </a:solidFill>
          <a:ln>
            <a:noFill/>
          </a:ln>
        </p:spPr>
        <p:txBody>
          <a:bodyPr spcFirstLastPara="1" wrap="square" lIns="91425" tIns="45700" rIns="91425" bIns="45700" anchor="ctr" anchorCtr="0">
            <a:noAutofit/>
          </a:bodyPr>
          <a:lstStyle/>
          <a:p>
            <a:pPr marL="457200" marR="0" lvl="0" indent="-317500" algn="l" rtl="0">
              <a:lnSpc>
                <a:spcPct val="115000"/>
              </a:lnSpc>
              <a:spcBef>
                <a:spcPts val="0"/>
              </a:spcBef>
              <a:spcAft>
                <a:spcPts val="0"/>
              </a:spcAft>
              <a:buClr>
                <a:srgbClr val="002060"/>
              </a:buClr>
              <a:buSzPts val="1400"/>
              <a:buFont typeface="Inter"/>
              <a:buAutoNum type="arabicPeriod" startAt="7"/>
            </a:pPr>
            <a:r>
              <a:rPr lang="en" b="1">
                <a:solidFill>
                  <a:srgbClr val="002060"/>
                </a:solidFill>
                <a:latin typeface="Inter"/>
                <a:ea typeface="Inter"/>
                <a:cs typeface="Inter"/>
                <a:sym typeface="Inter"/>
              </a:rPr>
              <a:t>Informasi Laman </a:t>
            </a:r>
            <a:endParaRPr sz="1400" b="1" i="0" u="none" strike="noStrike" cap="none">
              <a:solidFill>
                <a:srgbClr val="013066"/>
              </a:solidFill>
              <a:latin typeface="Inter"/>
              <a:ea typeface="Inter"/>
              <a:cs typeface="Inter"/>
              <a:sym typeface="Inte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g311e935f653_0_0"/>
          <p:cNvSpPr/>
          <p:nvPr/>
        </p:nvSpPr>
        <p:spPr>
          <a:xfrm>
            <a:off x="385783" y="730552"/>
            <a:ext cx="8418600" cy="780000"/>
          </a:xfrm>
          <a:prstGeom prst="rect">
            <a:avLst/>
          </a:prstGeom>
          <a:solidFill>
            <a:srgbClr val="CFE2F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Inter"/>
                <a:ea typeface="Inter"/>
                <a:cs typeface="Inter"/>
                <a:sym typeface="Inter"/>
              </a:rPr>
              <a:t>Regulasi</a:t>
            </a:r>
            <a:endParaRPr sz="1200" b="1">
              <a:latin typeface="Inter"/>
              <a:ea typeface="Inter"/>
              <a:cs typeface="Inter"/>
              <a:sym typeface="Inter"/>
            </a:endParaRPr>
          </a:p>
        </p:txBody>
      </p:sp>
      <p:sp>
        <p:nvSpPr>
          <p:cNvPr id="1000" name="Google Shape;1000;g311e935f653_0_0"/>
          <p:cNvSpPr txBox="1"/>
          <p:nvPr/>
        </p:nvSpPr>
        <p:spPr>
          <a:xfrm>
            <a:off x="0" y="54300"/>
            <a:ext cx="9144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800" b="1">
                <a:solidFill>
                  <a:srgbClr val="002060"/>
                </a:solidFill>
                <a:latin typeface="Inter"/>
                <a:ea typeface="Inter"/>
                <a:cs typeface="Inter"/>
                <a:sym typeface="Inter"/>
              </a:rPr>
              <a:t>Perangkat Implementasi Permendikbudristek 55/2024</a:t>
            </a:r>
            <a:endParaRPr sz="1800" b="1" i="0" u="none" strike="noStrike" cap="none">
              <a:solidFill>
                <a:srgbClr val="002060"/>
              </a:solidFill>
              <a:latin typeface="Inter"/>
              <a:ea typeface="Inter"/>
              <a:cs typeface="Inter"/>
              <a:sym typeface="Inter"/>
            </a:endParaRPr>
          </a:p>
        </p:txBody>
      </p:sp>
      <p:grpSp>
        <p:nvGrpSpPr>
          <p:cNvPr id="1001" name="Google Shape;1001;g311e935f653_0_0"/>
          <p:cNvGrpSpPr/>
          <p:nvPr/>
        </p:nvGrpSpPr>
        <p:grpSpPr>
          <a:xfrm>
            <a:off x="397250" y="1063825"/>
            <a:ext cx="8418435" cy="2523327"/>
            <a:chOff x="171561" y="879442"/>
            <a:chExt cx="5558924" cy="3364437"/>
          </a:xfrm>
        </p:grpSpPr>
        <p:sp>
          <p:nvSpPr>
            <p:cNvPr id="1002" name="Google Shape;1002;g311e935f653_0_0"/>
            <p:cNvSpPr/>
            <p:nvPr/>
          </p:nvSpPr>
          <p:spPr>
            <a:xfrm>
              <a:off x="226087" y="879442"/>
              <a:ext cx="5437500" cy="484800"/>
            </a:xfrm>
            <a:prstGeom prst="roundRect">
              <a:avLst>
                <a:gd name="adj" fmla="val 16667"/>
              </a:avLst>
            </a:prstGeom>
            <a:solidFill>
              <a:srgbClr val="4472C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200" i="0" u="none" strike="noStrike" cap="none">
                  <a:solidFill>
                    <a:srgbClr val="FFFFFF"/>
                  </a:solidFill>
                  <a:latin typeface="Inter"/>
                  <a:ea typeface="Inter"/>
                  <a:cs typeface="Inter"/>
                  <a:sym typeface="Inter"/>
                </a:rPr>
                <a:t>Permendikbudristek PP</a:t>
              </a:r>
              <a:r>
                <a:rPr lang="en" sz="1200">
                  <a:solidFill>
                    <a:srgbClr val="FFFFFF"/>
                  </a:solidFill>
                  <a:latin typeface="Inter"/>
                  <a:ea typeface="Inter"/>
                  <a:cs typeface="Inter"/>
                  <a:sym typeface="Inter"/>
                </a:rPr>
                <a:t>KPT 55</a:t>
              </a:r>
              <a:r>
                <a:rPr lang="en" sz="1200" i="0" u="none" strike="noStrike" cap="none">
                  <a:solidFill>
                    <a:srgbClr val="FFFFFF"/>
                  </a:solidFill>
                  <a:latin typeface="Inter"/>
                  <a:ea typeface="Inter"/>
                  <a:cs typeface="Inter"/>
                  <a:sym typeface="Inter"/>
                </a:rPr>
                <a:t>/202</a:t>
              </a:r>
              <a:r>
                <a:rPr lang="en" sz="1200">
                  <a:solidFill>
                    <a:srgbClr val="FFFFFF"/>
                  </a:solidFill>
                  <a:latin typeface="Inter"/>
                  <a:ea typeface="Inter"/>
                  <a:cs typeface="Inter"/>
                  <a:sym typeface="Inter"/>
                </a:rPr>
                <a:t>4</a:t>
              </a:r>
              <a:endParaRPr sz="1200" i="0" u="none" strike="noStrike" cap="none">
                <a:solidFill>
                  <a:srgbClr val="000000"/>
                </a:solidFill>
                <a:latin typeface="Inter"/>
                <a:ea typeface="Inter"/>
                <a:cs typeface="Inter"/>
                <a:sym typeface="Inter"/>
              </a:endParaRPr>
            </a:p>
          </p:txBody>
        </p:sp>
        <p:grpSp>
          <p:nvGrpSpPr>
            <p:cNvPr id="1003" name="Google Shape;1003;g311e935f653_0_0"/>
            <p:cNvGrpSpPr/>
            <p:nvPr/>
          </p:nvGrpSpPr>
          <p:grpSpPr>
            <a:xfrm>
              <a:off x="171599" y="1561345"/>
              <a:ext cx="5558886" cy="845407"/>
              <a:chOff x="5010448" y="3563721"/>
              <a:chExt cx="2952300" cy="407700"/>
            </a:xfrm>
          </p:grpSpPr>
          <p:sp>
            <p:nvSpPr>
              <p:cNvPr id="1004" name="Google Shape;1004;g311e935f653_0_0"/>
              <p:cNvSpPr/>
              <p:nvPr/>
            </p:nvSpPr>
            <p:spPr>
              <a:xfrm>
                <a:off x="5010448" y="3563721"/>
                <a:ext cx="2952300" cy="407700"/>
              </a:xfrm>
              <a:prstGeom prst="rect">
                <a:avLst/>
              </a:prstGeom>
              <a:solidFill>
                <a:srgbClr val="CEE5C0"/>
              </a:solidFill>
              <a:ln>
                <a:noFill/>
              </a:ln>
            </p:spPr>
            <p:txBody>
              <a:bodyPr spcFirstLastPara="1" wrap="square" lIns="68575" tIns="34275" rIns="68575" bIns="34275" anchor="t" anchorCtr="0">
                <a:noAutofit/>
              </a:bodyPr>
              <a:lstStyle/>
              <a:p>
                <a:pPr marL="0" marR="0" lvl="0" indent="38100" algn="ctr" rtl="0">
                  <a:lnSpc>
                    <a:spcPct val="100000"/>
                  </a:lnSpc>
                  <a:spcBef>
                    <a:spcPts val="0"/>
                  </a:spcBef>
                  <a:spcAft>
                    <a:spcPts val="0"/>
                  </a:spcAft>
                  <a:buClr>
                    <a:srgbClr val="000000"/>
                  </a:buClr>
                  <a:buSzPts val="1000"/>
                  <a:buFont typeface="Arial"/>
                  <a:buNone/>
                </a:pPr>
                <a:r>
                  <a:rPr lang="en" sz="1200" b="1" i="0" u="none" strike="noStrike" cap="none">
                    <a:solidFill>
                      <a:srgbClr val="000000"/>
                    </a:solidFill>
                    <a:latin typeface="Inter"/>
                    <a:ea typeface="Inter"/>
                    <a:cs typeface="Inter"/>
                    <a:sym typeface="Inter"/>
                  </a:rPr>
                  <a:t>Kanal Pelaporan:</a:t>
                </a:r>
                <a:endParaRPr sz="1200" b="1" i="0" u="none" strike="noStrike" cap="none">
                  <a:solidFill>
                    <a:srgbClr val="000000"/>
                  </a:solidFill>
                  <a:latin typeface="Inter"/>
                  <a:ea typeface="Inter"/>
                  <a:cs typeface="Inter"/>
                  <a:sym typeface="Inter"/>
                </a:endParaRPr>
              </a:p>
            </p:txBody>
          </p:sp>
          <p:sp>
            <p:nvSpPr>
              <p:cNvPr id="1005" name="Google Shape;1005;g311e935f653_0_0">
                <a:hlinkClick r:id="rId3"/>
              </p:cNvPr>
              <p:cNvSpPr/>
              <p:nvPr/>
            </p:nvSpPr>
            <p:spPr>
              <a:xfrm>
                <a:off x="5054774" y="3731192"/>
                <a:ext cx="2867400" cy="160800"/>
              </a:xfrm>
              <a:prstGeom prst="roundRect">
                <a:avLst>
                  <a:gd name="adj" fmla="val 16667"/>
                </a:avLst>
              </a:prstGeom>
              <a:solidFill>
                <a:srgbClr val="54813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200" i="0" u="none" strike="noStrike" cap="none">
                    <a:solidFill>
                      <a:schemeClr val="lt1"/>
                    </a:solidFill>
                    <a:latin typeface="Inter"/>
                    <a:ea typeface="Inter"/>
                    <a:cs typeface="Inter"/>
                    <a:sym typeface="Inter"/>
                  </a:rPr>
                  <a:t>https://kemdikbud.lapor.go.id/</a:t>
                </a:r>
                <a:endParaRPr sz="1200" i="0" u="none" strike="noStrike" cap="none">
                  <a:solidFill>
                    <a:schemeClr val="lt1"/>
                  </a:solidFill>
                  <a:latin typeface="Inter"/>
                  <a:ea typeface="Inter"/>
                  <a:cs typeface="Inter"/>
                  <a:sym typeface="Inter"/>
                </a:endParaRPr>
              </a:p>
            </p:txBody>
          </p:sp>
        </p:grpSp>
        <p:grpSp>
          <p:nvGrpSpPr>
            <p:cNvPr id="1006" name="Google Shape;1006;g311e935f653_0_0"/>
            <p:cNvGrpSpPr/>
            <p:nvPr/>
          </p:nvGrpSpPr>
          <p:grpSpPr>
            <a:xfrm>
              <a:off x="171561" y="2507378"/>
              <a:ext cx="5558886" cy="1736501"/>
              <a:chOff x="5010436" y="2824251"/>
              <a:chExt cx="2952300" cy="1148100"/>
            </a:xfrm>
          </p:grpSpPr>
          <p:sp>
            <p:nvSpPr>
              <p:cNvPr id="1007" name="Google Shape;1007;g311e935f653_0_0"/>
              <p:cNvSpPr/>
              <p:nvPr/>
            </p:nvSpPr>
            <p:spPr>
              <a:xfrm>
                <a:off x="5010436" y="2824251"/>
                <a:ext cx="2952300" cy="1148100"/>
              </a:xfrm>
              <a:prstGeom prst="rect">
                <a:avLst/>
              </a:prstGeom>
              <a:solidFill>
                <a:schemeClr val="accent4"/>
              </a:solidFill>
              <a:ln>
                <a:noFill/>
              </a:ln>
            </p:spPr>
            <p:txBody>
              <a:bodyPr spcFirstLastPara="1" wrap="square" lIns="68575" tIns="34275" rIns="68575" bIns="34275" anchor="t" anchorCtr="0">
                <a:noAutofit/>
              </a:bodyPr>
              <a:lstStyle/>
              <a:p>
                <a:pPr marL="0" marR="0" lvl="0" indent="38100" algn="ctr" rtl="0">
                  <a:lnSpc>
                    <a:spcPct val="100000"/>
                  </a:lnSpc>
                  <a:spcBef>
                    <a:spcPts val="0"/>
                  </a:spcBef>
                  <a:spcAft>
                    <a:spcPts val="0"/>
                  </a:spcAft>
                  <a:buClr>
                    <a:srgbClr val="000000"/>
                  </a:buClr>
                  <a:buSzPts val="1000"/>
                  <a:buFont typeface="Arial"/>
                  <a:buNone/>
                </a:pPr>
                <a:r>
                  <a:rPr lang="en" sz="1200" b="1" i="0" u="none" strike="noStrike" cap="none">
                    <a:solidFill>
                      <a:srgbClr val="000000"/>
                    </a:solidFill>
                    <a:latin typeface="Inter"/>
                    <a:ea typeface="Inter"/>
                    <a:cs typeface="Inter"/>
                    <a:sym typeface="Inter"/>
                  </a:rPr>
                  <a:t>Materi Edukasi:</a:t>
                </a:r>
                <a:endParaRPr sz="1200" b="1" i="0" u="none" strike="noStrike" cap="none">
                  <a:solidFill>
                    <a:srgbClr val="000000"/>
                  </a:solidFill>
                  <a:latin typeface="Inter"/>
                  <a:ea typeface="Inter"/>
                  <a:cs typeface="Inter"/>
                  <a:sym typeface="Inter"/>
                </a:endParaRPr>
              </a:p>
            </p:txBody>
          </p:sp>
          <p:grpSp>
            <p:nvGrpSpPr>
              <p:cNvPr id="1008" name="Google Shape;1008;g311e935f653_0_0"/>
              <p:cNvGrpSpPr/>
              <p:nvPr/>
            </p:nvGrpSpPr>
            <p:grpSpPr>
              <a:xfrm>
                <a:off x="5054764" y="3027687"/>
                <a:ext cx="2867292" cy="886648"/>
                <a:chOff x="2432300" y="364133"/>
                <a:chExt cx="3467100" cy="1237471"/>
              </a:xfrm>
            </p:grpSpPr>
            <p:sp>
              <p:nvSpPr>
                <p:cNvPr id="1009" name="Google Shape;1009;g311e935f653_0_0"/>
                <p:cNvSpPr/>
                <p:nvPr/>
              </p:nvSpPr>
              <p:spPr>
                <a:xfrm>
                  <a:off x="2432300" y="917604"/>
                  <a:ext cx="3467100" cy="684000"/>
                </a:xfrm>
                <a:prstGeom prst="roundRect">
                  <a:avLst>
                    <a:gd name="adj" fmla="val 16667"/>
                  </a:avLst>
                </a:prstGeom>
                <a:solidFill>
                  <a:srgbClr val="FFE59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200">
                      <a:solidFill>
                        <a:schemeClr val="dk1"/>
                      </a:solidFill>
                      <a:latin typeface="Inter"/>
                      <a:ea typeface="Inter"/>
                      <a:cs typeface="Inter"/>
                      <a:sym typeface="Inter"/>
                    </a:rPr>
                    <a:t>Seri Edukasi Pencegahan dan Penanganan Kekerasan </a:t>
                  </a:r>
                  <a:endParaRPr sz="1200">
                    <a:solidFill>
                      <a:schemeClr val="dk1"/>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1000"/>
                    <a:buFont typeface="Arial"/>
                    <a:buNone/>
                  </a:pPr>
                  <a:r>
                    <a:rPr lang="en" sz="1200">
                      <a:solidFill>
                        <a:schemeClr val="dk1"/>
                      </a:solidFill>
                      <a:latin typeface="Inter"/>
                      <a:ea typeface="Inter"/>
                      <a:cs typeface="Inter"/>
                      <a:sym typeface="Inter"/>
                    </a:rPr>
                    <a:t>di Perguruan Tinggi: </a:t>
                  </a:r>
                  <a:r>
                    <a:rPr lang="en" sz="1200">
                      <a:solidFill>
                        <a:srgbClr val="4472C4"/>
                      </a:solidFill>
                      <a:uFill>
                        <a:noFill/>
                      </a:uFill>
                      <a:latin typeface="Inter"/>
                      <a:ea typeface="Inter"/>
                      <a:cs typeface="Inter"/>
                      <a:sym typeface="Inter"/>
                      <a:hlinkClick r:id="rId4">
                        <a:extLst>
                          <a:ext uri="{A12FA001-AC4F-418D-AE19-62706E023703}">
                            <ahyp:hlinkClr xmlns:ahyp="http://schemas.microsoft.com/office/drawing/2018/hyperlinkcolor" xmlns="" val="tx"/>
                          </a:ext>
                        </a:extLst>
                      </a:hlinkClick>
                    </a:rPr>
                    <a:t>https://www.youtube.com/playlist?list=PLR7mmuJtxC0XiO6xACeAa7SzoN79CRuoX</a:t>
                  </a:r>
                  <a:endParaRPr sz="1200" i="0" strike="noStrike" cap="none">
                    <a:solidFill>
                      <a:srgbClr val="4472C4"/>
                    </a:solidFill>
                    <a:latin typeface="Inter"/>
                    <a:ea typeface="Inter"/>
                    <a:cs typeface="Inter"/>
                    <a:sym typeface="Inter"/>
                  </a:endParaRPr>
                </a:p>
              </p:txBody>
            </p:sp>
            <p:sp>
              <p:nvSpPr>
                <p:cNvPr id="1010" name="Google Shape;1010;g311e935f653_0_0">
                  <a:hlinkClick r:id="rId3"/>
                </p:cNvPr>
                <p:cNvSpPr/>
                <p:nvPr/>
              </p:nvSpPr>
              <p:spPr>
                <a:xfrm>
                  <a:off x="2432300" y="364133"/>
                  <a:ext cx="3467100" cy="473700"/>
                </a:xfrm>
                <a:prstGeom prst="roundRect">
                  <a:avLst>
                    <a:gd name="adj" fmla="val 16667"/>
                  </a:avLst>
                </a:prstGeom>
                <a:solidFill>
                  <a:srgbClr val="FFE59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200" i="0" u="none" strike="noStrike" cap="none">
                      <a:solidFill>
                        <a:schemeClr val="dk1"/>
                      </a:solidFill>
                      <a:latin typeface="Inter"/>
                      <a:ea typeface="Inter"/>
                      <a:cs typeface="Inter"/>
                      <a:sym typeface="Inter"/>
                    </a:rPr>
                    <a:t>Laman: </a:t>
                  </a:r>
                  <a:r>
                    <a:rPr lang="en" sz="1200">
                      <a:solidFill>
                        <a:srgbClr val="4472C4"/>
                      </a:solidFill>
                      <a:uFill>
                        <a:noFill/>
                      </a:uFill>
                      <a:latin typeface="Inter"/>
                      <a:ea typeface="Inter"/>
                      <a:cs typeface="Inter"/>
                      <a:sym typeface="Inter"/>
                      <a:hlinkClick r:id="rId5">
                        <a:extLst>
                          <a:ext uri="{A12FA001-AC4F-418D-AE19-62706E023703}">
                            <ahyp:hlinkClr xmlns:ahyp="http://schemas.microsoft.com/office/drawing/2018/hyperlinkcolor" xmlns="" val="tx"/>
                          </a:ext>
                        </a:extLst>
                      </a:hlinkClick>
                    </a:rPr>
                    <a:t>https://merdekadarikekerasan.kemdikbud.go.id/ppkpt/</a:t>
                  </a:r>
                  <a:endParaRPr sz="1200" i="0" strike="noStrike" cap="none">
                    <a:solidFill>
                      <a:srgbClr val="4472C4"/>
                    </a:solidFill>
                    <a:latin typeface="Inter"/>
                    <a:ea typeface="Inter"/>
                    <a:cs typeface="Inter"/>
                    <a:sym typeface="Inter"/>
                  </a:endParaRPr>
                </a:p>
              </p:txBody>
            </p:sp>
          </p:grpSp>
        </p:grpSp>
      </p:grpSp>
      <p:sp>
        <p:nvSpPr>
          <p:cNvPr id="1011" name="Google Shape;1011;g311e935f653_0_0"/>
          <p:cNvSpPr/>
          <p:nvPr/>
        </p:nvSpPr>
        <p:spPr>
          <a:xfrm>
            <a:off x="397171" y="3649127"/>
            <a:ext cx="8418600" cy="780000"/>
          </a:xfrm>
          <a:prstGeom prst="rect">
            <a:avLst/>
          </a:prstGeom>
          <a:solidFill>
            <a:srgbClr val="EAD1D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Inter"/>
                <a:ea typeface="Inter"/>
                <a:cs typeface="Inter"/>
                <a:sym typeface="Inter"/>
              </a:rPr>
              <a:t>Portal Pencatatan Satuan Tugas PPKPT</a:t>
            </a:r>
            <a:endParaRPr sz="1200" b="1">
              <a:latin typeface="Inter"/>
              <a:ea typeface="Inter"/>
              <a:cs typeface="Inter"/>
              <a:sym typeface="Inter"/>
            </a:endParaRPr>
          </a:p>
        </p:txBody>
      </p:sp>
      <p:sp>
        <p:nvSpPr>
          <p:cNvPr id="1012" name="Google Shape;1012;g311e935f653_0_0"/>
          <p:cNvSpPr/>
          <p:nvPr/>
        </p:nvSpPr>
        <p:spPr>
          <a:xfrm>
            <a:off x="479836" y="3959332"/>
            <a:ext cx="8253300" cy="363600"/>
          </a:xfrm>
          <a:prstGeom prst="roundRect">
            <a:avLst>
              <a:gd name="adj" fmla="val 16667"/>
            </a:avLst>
          </a:prstGeom>
          <a:solidFill>
            <a:srgbClr val="C27BA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200">
                <a:solidFill>
                  <a:schemeClr val="lt1"/>
                </a:solidFill>
                <a:uFill>
                  <a:noFill/>
                </a:uFill>
                <a:latin typeface="Inter"/>
                <a:ea typeface="Inter"/>
                <a:cs typeface="Inter"/>
                <a:sym typeface="Inter"/>
                <a:hlinkClick r:id="rId6">
                  <a:extLst>
                    <a:ext uri="{A12FA001-AC4F-418D-AE19-62706E023703}">
                      <ahyp:hlinkClr xmlns:ahyp="http://schemas.microsoft.com/office/drawing/2018/hyperlinkcolor" xmlns="" val="tx"/>
                    </a:ext>
                  </a:extLst>
                </a:hlinkClick>
              </a:rPr>
              <a:t>https://merdekadarikekerasan.kemdikbud.go.id/portalppkpt/</a:t>
            </a:r>
            <a:endParaRPr sz="1200" i="0" strike="noStrike" cap="none">
              <a:solidFill>
                <a:schemeClr val="lt1"/>
              </a:solidFill>
              <a:latin typeface="Inter"/>
              <a:ea typeface="Inter"/>
              <a:cs typeface="Inter"/>
              <a:sym typeface="Inte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g30776c45d3f_0_17"/>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58</a:t>
            </a:fld>
            <a:endParaRPr/>
          </a:p>
        </p:txBody>
      </p:sp>
      <p:sp>
        <p:nvSpPr>
          <p:cNvPr id="1018" name="Google Shape;1018;g30776c45d3f_0_17"/>
          <p:cNvSpPr txBox="1"/>
          <p:nvPr/>
        </p:nvSpPr>
        <p:spPr>
          <a:xfrm>
            <a:off x="0" y="54300"/>
            <a:ext cx="9144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2100"/>
              <a:buFont typeface="Arial"/>
              <a:buNone/>
            </a:pPr>
            <a:r>
              <a:rPr lang="en" sz="1800" b="0" i="0" u="none" strike="noStrike" cap="none">
                <a:solidFill>
                  <a:srgbClr val="002060"/>
                </a:solidFill>
                <a:latin typeface="Inter SemiBold"/>
                <a:ea typeface="Inter SemiBold"/>
                <a:cs typeface="Inter SemiBold"/>
                <a:sym typeface="Inter SemiBold"/>
              </a:rPr>
              <a:t>Akses laman untuk pelaporan pembentukan calon satuan tugas </a:t>
            </a:r>
            <a:endParaRPr sz="1800" b="0" i="0" u="none" strike="noStrike" cap="none">
              <a:solidFill>
                <a:srgbClr val="002060"/>
              </a:solidFill>
              <a:latin typeface="Inter SemiBold"/>
              <a:ea typeface="Inter SemiBold"/>
              <a:cs typeface="Inter SemiBold"/>
              <a:sym typeface="Inter SemiBold"/>
            </a:endParaRPr>
          </a:p>
        </p:txBody>
      </p:sp>
      <p:pic>
        <p:nvPicPr>
          <p:cNvPr id="1019" name="Google Shape;1019;g30776c45d3f_0_17"/>
          <p:cNvPicPr preferRelativeResize="0"/>
          <p:nvPr/>
        </p:nvPicPr>
        <p:blipFill rotWithShape="1">
          <a:blip r:embed="rId3">
            <a:alphaModFix/>
          </a:blip>
          <a:srcRect/>
          <a:stretch/>
        </p:blipFill>
        <p:spPr>
          <a:xfrm>
            <a:off x="1366442" y="612618"/>
            <a:ext cx="5257626" cy="3863625"/>
          </a:xfrm>
          <a:prstGeom prst="rect">
            <a:avLst/>
          </a:prstGeom>
          <a:noFill/>
          <a:ln>
            <a:noFill/>
          </a:ln>
        </p:spPr>
      </p:pic>
      <p:pic>
        <p:nvPicPr>
          <p:cNvPr id="1020" name="Google Shape;1020;g30776c45d3f_0_17"/>
          <p:cNvPicPr preferRelativeResize="0"/>
          <p:nvPr/>
        </p:nvPicPr>
        <p:blipFill rotWithShape="1">
          <a:blip r:embed="rId4">
            <a:alphaModFix/>
          </a:blip>
          <a:srcRect/>
          <a:stretch/>
        </p:blipFill>
        <p:spPr>
          <a:xfrm>
            <a:off x="7233000" y="2883639"/>
            <a:ext cx="1573425" cy="1573425"/>
          </a:xfrm>
          <a:prstGeom prst="rect">
            <a:avLst/>
          </a:prstGeom>
          <a:noFill/>
          <a:ln>
            <a:noFill/>
          </a:ln>
        </p:spPr>
      </p:pic>
      <p:sp>
        <p:nvSpPr>
          <p:cNvPr id="1021" name="Google Shape;1021;g30776c45d3f_0_17"/>
          <p:cNvSpPr/>
          <p:nvPr/>
        </p:nvSpPr>
        <p:spPr>
          <a:xfrm>
            <a:off x="1461075" y="4465300"/>
            <a:ext cx="5163000" cy="184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sng" strike="noStrike" cap="none">
                <a:solidFill>
                  <a:schemeClr val="hlink"/>
                </a:solidFill>
                <a:latin typeface="Inter"/>
                <a:ea typeface="Inter"/>
                <a:cs typeface="Inter"/>
                <a:sym typeface="Inter"/>
                <a:hlinkClick r:id="rId5"/>
              </a:rPr>
              <a:t>https://merdekadarikekerasan.kemdikbud.go.id/portalppkpt/</a:t>
            </a:r>
            <a:endParaRPr sz="1400" b="0" i="0" u="none" strike="noStrike" cap="none">
              <a:solidFill>
                <a:srgbClr val="000000"/>
              </a:solidFill>
              <a:latin typeface="Inter"/>
              <a:ea typeface="Inter"/>
              <a:cs typeface="Inter"/>
              <a:sym typeface="Inter"/>
            </a:endParaRPr>
          </a:p>
        </p:txBody>
      </p:sp>
      <p:sp>
        <p:nvSpPr>
          <p:cNvPr id="1022" name="Google Shape;1022;g30776c45d3f_0_17"/>
          <p:cNvSpPr/>
          <p:nvPr/>
        </p:nvSpPr>
        <p:spPr>
          <a:xfrm>
            <a:off x="7012006" y="4457075"/>
            <a:ext cx="2015400" cy="1848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Inter"/>
                <a:ea typeface="Inter"/>
                <a:cs typeface="Inter"/>
                <a:sym typeface="Inter"/>
              </a:rPr>
              <a:t>Akses laman pelaporan di sini</a:t>
            </a:r>
            <a:endParaRPr sz="1000" b="0" i="0" u="none" strike="noStrike" cap="none">
              <a:solidFill>
                <a:srgbClr val="000000"/>
              </a:solidFill>
              <a:latin typeface="Inter"/>
              <a:ea typeface="Inter"/>
              <a:cs typeface="Inter"/>
              <a:sym typeface="Inte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g30a0a83fd23_0_810"/>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59</a:t>
            </a:fld>
            <a:endParaRPr/>
          </a:p>
        </p:txBody>
      </p:sp>
      <p:sp>
        <p:nvSpPr>
          <p:cNvPr id="1028" name="Google Shape;1028;g30a0a83fd23_0_810"/>
          <p:cNvSpPr txBox="1"/>
          <p:nvPr/>
        </p:nvSpPr>
        <p:spPr>
          <a:xfrm>
            <a:off x="0" y="29675"/>
            <a:ext cx="9144000" cy="101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2100"/>
              <a:buFont typeface="Arial"/>
              <a:buNone/>
            </a:pPr>
            <a:r>
              <a:rPr lang="en" sz="1800" b="0" i="0" u="none" strike="noStrike" cap="none">
                <a:solidFill>
                  <a:srgbClr val="002060"/>
                </a:solidFill>
                <a:latin typeface="Inter SemiBold"/>
                <a:ea typeface="Inter SemiBold"/>
                <a:cs typeface="Inter SemiBold"/>
                <a:sym typeface="Inter SemiBold"/>
              </a:rPr>
              <a:t>Informasi lebih lanjut mengenai Permendikbudristek nomor 55 tahun 2024 tentang Pencegahan dan Penanganan Kekerasan di Lingkungan Perguruan Tinggi</a:t>
            </a:r>
            <a:endParaRPr sz="1800" b="0" i="0" u="none" strike="noStrike" cap="none">
              <a:solidFill>
                <a:srgbClr val="002060"/>
              </a:solidFill>
              <a:latin typeface="Inter SemiBold"/>
              <a:ea typeface="Inter SemiBold"/>
              <a:cs typeface="Inter SemiBold"/>
              <a:sym typeface="Inter SemiBold"/>
            </a:endParaRPr>
          </a:p>
        </p:txBody>
      </p:sp>
      <p:pic>
        <p:nvPicPr>
          <p:cNvPr id="1029" name="Google Shape;1029;g30a0a83fd23_0_810"/>
          <p:cNvPicPr preferRelativeResize="0"/>
          <p:nvPr/>
        </p:nvPicPr>
        <p:blipFill rotWithShape="1">
          <a:blip r:embed="rId3">
            <a:alphaModFix/>
          </a:blip>
          <a:srcRect/>
          <a:stretch/>
        </p:blipFill>
        <p:spPr>
          <a:xfrm>
            <a:off x="432233" y="968567"/>
            <a:ext cx="6472151" cy="3543426"/>
          </a:xfrm>
          <a:prstGeom prst="rect">
            <a:avLst/>
          </a:prstGeom>
          <a:noFill/>
          <a:ln>
            <a:noFill/>
          </a:ln>
        </p:spPr>
      </p:pic>
      <p:pic>
        <p:nvPicPr>
          <p:cNvPr id="1030" name="Google Shape;1030;g30a0a83fd23_0_810"/>
          <p:cNvPicPr preferRelativeResize="0"/>
          <p:nvPr/>
        </p:nvPicPr>
        <p:blipFill rotWithShape="1">
          <a:blip r:embed="rId4">
            <a:alphaModFix/>
          </a:blip>
          <a:srcRect/>
          <a:stretch/>
        </p:blipFill>
        <p:spPr>
          <a:xfrm>
            <a:off x="7233306" y="2884299"/>
            <a:ext cx="1572770" cy="1572770"/>
          </a:xfrm>
          <a:prstGeom prst="rect">
            <a:avLst/>
          </a:prstGeom>
          <a:noFill/>
          <a:ln>
            <a:noFill/>
          </a:ln>
        </p:spPr>
      </p:pic>
      <p:sp>
        <p:nvSpPr>
          <p:cNvPr id="1031" name="Google Shape;1031;g30a0a83fd23_0_810"/>
          <p:cNvSpPr/>
          <p:nvPr/>
        </p:nvSpPr>
        <p:spPr>
          <a:xfrm>
            <a:off x="432233" y="4555592"/>
            <a:ext cx="6472200" cy="184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sng" strike="noStrike" cap="none">
                <a:solidFill>
                  <a:schemeClr val="hlink"/>
                </a:solidFill>
                <a:latin typeface="Inter"/>
                <a:ea typeface="Inter"/>
                <a:cs typeface="Inter"/>
                <a:sym typeface="Inter"/>
                <a:hlinkClick r:id="rId5"/>
              </a:rPr>
              <a:t>https://merdekadarikekerasan.kemdikbud.go.id/ppkpt/</a:t>
            </a:r>
            <a:endParaRPr sz="1400" b="0" i="0" u="none" strike="noStrike" cap="none">
              <a:solidFill>
                <a:srgbClr val="000000"/>
              </a:solidFill>
              <a:latin typeface="Inter"/>
              <a:ea typeface="Inter"/>
              <a:cs typeface="Inter"/>
              <a:sym typeface="Inter"/>
            </a:endParaRPr>
          </a:p>
        </p:txBody>
      </p:sp>
      <p:sp>
        <p:nvSpPr>
          <p:cNvPr id="1032" name="Google Shape;1032;g30a0a83fd23_0_810"/>
          <p:cNvSpPr/>
          <p:nvPr/>
        </p:nvSpPr>
        <p:spPr>
          <a:xfrm>
            <a:off x="7012006" y="4457075"/>
            <a:ext cx="2015400" cy="1848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Inter"/>
                <a:ea typeface="Inter"/>
                <a:cs typeface="Inter"/>
                <a:sym typeface="Inter"/>
              </a:rPr>
              <a:t>Akses laman PPKPT di sini</a:t>
            </a:r>
            <a:endParaRPr sz="1000" b="0" i="0" u="none" strike="noStrike" cap="none">
              <a:solidFill>
                <a:srgbClr val="000000"/>
              </a:solidFill>
              <a:latin typeface="Inter"/>
              <a:ea typeface="Inter"/>
              <a:cs typeface="Inter"/>
              <a:sym typeface="Inte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g3118fbdc7d1_4_0" title="Chart"/>
          <p:cNvPicPr preferRelativeResize="0"/>
          <p:nvPr/>
        </p:nvPicPr>
        <p:blipFill>
          <a:blip r:embed="rId3">
            <a:alphaModFix/>
          </a:blip>
          <a:stretch>
            <a:fillRect/>
          </a:stretch>
        </p:blipFill>
        <p:spPr>
          <a:xfrm>
            <a:off x="183032" y="2017367"/>
            <a:ext cx="2143473" cy="1546816"/>
          </a:xfrm>
          <a:prstGeom prst="rect">
            <a:avLst/>
          </a:prstGeom>
          <a:noFill/>
          <a:ln>
            <a:noFill/>
          </a:ln>
        </p:spPr>
      </p:pic>
      <p:sp>
        <p:nvSpPr>
          <p:cNvPr id="232" name="Google Shape;232;g3118fbdc7d1_4_0"/>
          <p:cNvSpPr txBox="1">
            <a:spLocks noGrp="1"/>
          </p:cNvSpPr>
          <p:nvPr>
            <p:ph type="body" idx="1"/>
          </p:nvPr>
        </p:nvSpPr>
        <p:spPr>
          <a:xfrm>
            <a:off x="240632" y="770692"/>
            <a:ext cx="2078700" cy="1232100"/>
          </a:xfrm>
          <a:prstGeom prst="rect">
            <a:avLst/>
          </a:prstGeom>
        </p:spPr>
        <p:txBody>
          <a:bodyPr spcFirstLastPara="1" wrap="square" lIns="91425" tIns="91425" rIns="91425" bIns="91425" anchor="t" anchorCtr="0">
            <a:normAutofit fontScale="92500" lnSpcReduction="10000"/>
          </a:bodyPr>
          <a:lstStyle/>
          <a:p>
            <a:pPr marL="0" lvl="0" indent="0" algn="ctr" rtl="0">
              <a:spcBef>
                <a:spcPts val="0"/>
              </a:spcBef>
              <a:spcAft>
                <a:spcPts val="0"/>
              </a:spcAft>
              <a:buNone/>
            </a:pPr>
            <a:r>
              <a:rPr lang="en" sz="1000">
                <a:solidFill>
                  <a:schemeClr val="dk1"/>
                </a:solidFill>
                <a:latin typeface="Inter"/>
                <a:ea typeface="Inter"/>
                <a:cs typeface="Inter"/>
                <a:sym typeface="Inter"/>
              </a:rPr>
              <a:t>Lebih dari </a:t>
            </a:r>
            <a:r>
              <a:rPr lang="en" sz="2000">
                <a:solidFill>
                  <a:srgbClr val="0000FF"/>
                </a:solidFill>
                <a:latin typeface="Inter"/>
                <a:ea typeface="Inter"/>
                <a:cs typeface="Inter"/>
                <a:sym typeface="Inter"/>
              </a:rPr>
              <a:t>92%</a:t>
            </a:r>
            <a:r>
              <a:rPr lang="en" sz="1000">
                <a:latin typeface="Inter"/>
                <a:ea typeface="Inter"/>
                <a:cs typeface="Inter"/>
                <a:sym typeface="Inter"/>
              </a:rPr>
              <a:t> </a:t>
            </a:r>
            <a:r>
              <a:rPr lang="en" sz="1000" i="1">
                <a:solidFill>
                  <a:schemeClr val="dk1"/>
                </a:solidFill>
                <a:latin typeface="Inter"/>
                <a:ea typeface="Inter"/>
                <a:cs typeface="Inter"/>
                <a:sym typeface="Inter"/>
              </a:rPr>
              <a:t>civitas academica</a:t>
            </a:r>
            <a:r>
              <a:rPr lang="en" sz="1000">
                <a:solidFill>
                  <a:schemeClr val="dk1"/>
                </a:solidFill>
                <a:latin typeface="Inter"/>
                <a:ea typeface="Inter"/>
                <a:cs typeface="Inter"/>
                <a:sym typeface="Inter"/>
              </a:rPr>
              <a:t> setidaknya pernah 1 kali mendapatkan sosialisasi tentang pencegahan dan penanganan kekerasan seksual di perguruan tinggi</a:t>
            </a:r>
            <a:endParaRPr sz="1000">
              <a:solidFill>
                <a:schemeClr val="dk1"/>
              </a:solidFill>
              <a:latin typeface="Inter"/>
              <a:ea typeface="Inter"/>
              <a:cs typeface="Inter"/>
              <a:sym typeface="Inter"/>
            </a:endParaRPr>
          </a:p>
        </p:txBody>
      </p:sp>
      <p:sp>
        <p:nvSpPr>
          <p:cNvPr id="233" name="Google Shape;233;g3118fbdc7d1_4_0"/>
          <p:cNvSpPr txBox="1"/>
          <p:nvPr/>
        </p:nvSpPr>
        <p:spPr>
          <a:xfrm>
            <a:off x="240482" y="3709492"/>
            <a:ext cx="2078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i="1">
                <a:solidFill>
                  <a:schemeClr val="dk1"/>
                </a:solidFill>
                <a:latin typeface="Inter"/>
                <a:ea typeface="Inter"/>
                <a:cs typeface="Inter"/>
                <a:sym typeface="Inter"/>
              </a:rPr>
              <a:t>Pernyataan: Permendikbudirstek Nomor 30 Tahun 2021 tentang PPKS di Lingkungan Perguruan Tinggi telah disosialisasikan oleh perguruan tinggi Anda</a:t>
            </a:r>
            <a:endParaRPr sz="700" i="1">
              <a:latin typeface="Inter"/>
              <a:ea typeface="Inter"/>
              <a:cs typeface="Inter"/>
              <a:sym typeface="Inter"/>
            </a:endParaRPr>
          </a:p>
        </p:txBody>
      </p:sp>
      <p:pic>
        <p:nvPicPr>
          <p:cNvPr id="234" name="Google Shape;234;g3118fbdc7d1_4_0" title="Chart"/>
          <p:cNvPicPr preferRelativeResize="0"/>
          <p:nvPr/>
        </p:nvPicPr>
        <p:blipFill>
          <a:blip r:embed="rId4">
            <a:alphaModFix/>
          </a:blip>
          <a:stretch>
            <a:fillRect/>
          </a:stretch>
        </p:blipFill>
        <p:spPr>
          <a:xfrm>
            <a:off x="2402702" y="2012796"/>
            <a:ext cx="2143482" cy="1546821"/>
          </a:xfrm>
          <a:prstGeom prst="rect">
            <a:avLst/>
          </a:prstGeom>
          <a:noFill/>
          <a:ln>
            <a:noFill/>
          </a:ln>
        </p:spPr>
      </p:pic>
      <p:sp>
        <p:nvSpPr>
          <p:cNvPr id="235" name="Google Shape;235;g3118fbdc7d1_4_0"/>
          <p:cNvSpPr txBox="1"/>
          <p:nvPr/>
        </p:nvSpPr>
        <p:spPr>
          <a:xfrm>
            <a:off x="2447357" y="3698892"/>
            <a:ext cx="20787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i="1">
                <a:solidFill>
                  <a:schemeClr val="dk1"/>
                </a:solidFill>
                <a:latin typeface="Inter"/>
                <a:ea typeface="Inter"/>
                <a:cs typeface="Inter"/>
                <a:sym typeface="Inter"/>
              </a:rPr>
              <a:t>Pernyataan: Satuan Tugas PPKS di perguruan tinggi Anda menyediakan informasi terkait pencegahan dan penanganan kekerasan seksual di lingkungan perguruan tinggi (baik berupa materi publikasi, materi pembelajaran, melalui diskusi verbal, ataupun dalam bentuk lainnya)</a:t>
            </a:r>
            <a:endParaRPr sz="700" i="1">
              <a:latin typeface="Inter"/>
              <a:ea typeface="Inter"/>
              <a:cs typeface="Inter"/>
              <a:sym typeface="Inter"/>
            </a:endParaRPr>
          </a:p>
        </p:txBody>
      </p:sp>
      <p:sp>
        <p:nvSpPr>
          <p:cNvPr id="236" name="Google Shape;236;g3118fbdc7d1_4_0"/>
          <p:cNvSpPr txBox="1">
            <a:spLocks noGrp="1"/>
          </p:cNvSpPr>
          <p:nvPr>
            <p:ph type="body" idx="1"/>
          </p:nvPr>
        </p:nvSpPr>
        <p:spPr>
          <a:xfrm>
            <a:off x="2447432" y="802192"/>
            <a:ext cx="2078700" cy="11691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sz="1000">
                <a:solidFill>
                  <a:schemeClr val="dk1"/>
                </a:solidFill>
                <a:latin typeface="Inter"/>
                <a:ea typeface="Inter"/>
                <a:cs typeface="Inter"/>
                <a:sym typeface="Inter"/>
              </a:rPr>
              <a:t>Lebih dari </a:t>
            </a:r>
            <a:r>
              <a:rPr lang="en" sz="2150">
                <a:solidFill>
                  <a:srgbClr val="0000FF"/>
                </a:solidFill>
                <a:latin typeface="Inter"/>
                <a:ea typeface="Inter"/>
                <a:cs typeface="Inter"/>
                <a:sym typeface="Inter"/>
              </a:rPr>
              <a:t>94%</a:t>
            </a:r>
            <a:r>
              <a:rPr lang="en" sz="2150">
                <a:latin typeface="Inter"/>
                <a:ea typeface="Inter"/>
                <a:cs typeface="Inter"/>
                <a:sym typeface="Inter"/>
              </a:rPr>
              <a:t> </a:t>
            </a:r>
            <a:r>
              <a:rPr lang="en" sz="1000" i="1">
                <a:solidFill>
                  <a:schemeClr val="dk1"/>
                </a:solidFill>
                <a:latin typeface="Inter"/>
                <a:ea typeface="Inter"/>
                <a:cs typeface="Inter"/>
                <a:sym typeface="Inter"/>
              </a:rPr>
              <a:t>civitas academica </a:t>
            </a:r>
            <a:r>
              <a:rPr lang="en" sz="1000">
                <a:solidFill>
                  <a:schemeClr val="dk1"/>
                </a:solidFill>
                <a:latin typeface="Inter"/>
                <a:ea typeface="Inter"/>
                <a:cs typeface="Inter"/>
                <a:sym typeface="Inter"/>
              </a:rPr>
              <a:t>pernah mengakses informasi dalam bentuk publikasi, materi pembelajaran, atau diskusi yang disediakan oleh Satuan Tugas PPKS</a:t>
            </a:r>
            <a:endParaRPr sz="1000">
              <a:solidFill>
                <a:schemeClr val="dk1"/>
              </a:solidFill>
              <a:latin typeface="Inter"/>
              <a:ea typeface="Inter"/>
              <a:cs typeface="Inter"/>
              <a:sym typeface="Inter"/>
            </a:endParaRPr>
          </a:p>
        </p:txBody>
      </p:sp>
      <p:pic>
        <p:nvPicPr>
          <p:cNvPr id="237" name="Google Shape;237;g3118fbdc7d1_4_0" title="Chart"/>
          <p:cNvPicPr preferRelativeResize="0"/>
          <p:nvPr/>
        </p:nvPicPr>
        <p:blipFill>
          <a:blip r:embed="rId5">
            <a:alphaModFix/>
          </a:blip>
          <a:stretch>
            <a:fillRect/>
          </a:stretch>
        </p:blipFill>
        <p:spPr>
          <a:xfrm>
            <a:off x="4654232" y="2017367"/>
            <a:ext cx="2078700" cy="1546825"/>
          </a:xfrm>
          <a:prstGeom prst="rect">
            <a:avLst/>
          </a:prstGeom>
          <a:noFill/>
          <a:ln>
            <a:noFill/>
          </a:ln>
        </p:spPr>
      </p:pic>
      <p:sp>
        <p:nvSpPr>
          <p:cNvPr id="238" name="Google Shape;238;g3118fbdc7d1_4_0"/>
          <p:cNvSpPr txBox="1">
            <a:spLocks noGrp="1"/>
          </p:cNvSpPr>
          <p:nvPr>
            <p:ph type="body" idx="1"/>
          </p:nvPr>
        </p:nvSpPr>
        <p:spPr>
          <a:xfrm>
            <a:off x="4654232" y="802192"/>
            <a:ext cx="2078700" cy="11691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sz="1000">
                <a:solidFill>
                  <a:schemeClr val="dk1"/>
                </a:solidFill>
                <a:latin typeface="Inter"/>
                <a:ea typeface="Inter"/>
                <a:cs typeface="Inter"/>
                <a:sym typeface="Inter"/>
              </a:rPr>
              <a:t>Lebih dari </a:t>
            </a:r>
            <a:r>
              <a:rPr lang="en" sz="2150">
                <a:solidFill>
                  <a:srgbClr val="0000FF"/>
                </a:solidFill>
                <a:latin typeface="Inter"/>
                <a:ea typeface="Inter"/>
                <a:cs typeface="Inter"/>
                <a:sym typeface="Inter"/>
              </a:rPr>
              <a:t>80%</a:t>
            </a:r>
            <a:r>
              <a:rPr lang="en" sz="2150">
                <a:latin typeface="Inter"/>
                <a:ea typeface="Inter"/>
                <a:cs typeface="Inter"/>
                <a:sym typeface="Inter"/>
              </a:rPr>
              <a:t> </a:t>
            </a:r>
            <a:r>
              <a:rPr lang="en" sz="1000" i="1">
                <a:solidFill>
                  <a:schemeClr val="dk1"/>
                </a:solidFill>
                <a:latin typeface="Inter"/>
                <a:ea typeface="Inter"/>
                <a:cs typeface="Inter"/>
                <a:sym typeface="Inter"/>
              </a:rPr>
              <a:t>civitas academica </a:t>
            </a:r>
            <a:r>
              <a:rPr lang="en" sz="1000">
                <a:solidFill>
                  <a:schemeClr val="dk1"/>
                </a:solidFill>
                <a:latin typeface="Inter"/>
                <a:ea typeface="Inter"/>
                <a:cs typeface="Inter"/>
                <a:sym typeface="Inter"/>
              </a:rPr>
              <a:t>mengetahui kanal aduan yang disediakan oleh Satuan Tugas PPKS untuk pelaporan kejadian kekerasan seksual di perguruan tinggi</a:t>
            </a:r>
            <a:endParaRPr sz="1000">
              <a:solidFill>
                <a:schemeClr val="dk1"/>
              </a:solidFill>
              <a:latin typeface="Inter"/>
              <a:ea typeface="Inter"/>
              <a:cs typeface="Inter"/>
              <a:sym typeface="Inter"/>
            </a:endParaRPr>
          </a:p>
        </p:txBody>
      </p:sp>
      <p:sp>
        <p:nvSpPr>
          <p:cNvPr id="239" name="Google Shape;239;g3118fbdc7d1_4_0"/>
          <p:cNvSpPr txBox="1"/>
          <p:nvPr/>
        </p:nvSpPr>
        <p:spPr>
          <a:xfrm>
            <a:off x="4654195" y="3698892"/>
            <a:ext cx="2078700" cy="723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i="1">
                <a:solidFill>
                  <a:schemeClr val="dk1"/>
                </a:solidFill>
                <a:latin typeface="Inter"/>
                <a:ea typeface="Inter"/>
                <a:cs typeface="Inter"/>
                <a:sym typeface="Inter"/>
              </a:rPr>
              <a:t>Pernyataan: Satuan Tugas PPKS di perguruan tinggi Anda menyediakan kanal aduan laporan (baik berupa nomor telepon, surat elektronik (e-mail), sosial media, maupun unit pengaduan di perguruan tinggi</a:t>
            </a:r>
            <a:endParaRPr sz="700" i="1">
              <a:latin typeface="Inter"/>
              <a:ea typeface="Inter"/>
              <a:cs typeface="Inter"/>
              <a:sym typeface="Inter"/>
            </a:endParaRPr>
          </a:p>
        </p:txBody>
      </p:sp>
      <p:pic>
        <p:nvPicPr>
          <p:cNvPr id="240" name="Google Shape;240;g3118fbdc7d1_4_0" title="Chart"/>
          <p:cNvPicPr preferRelativeResize="0"/>
          <p:nvPr/>
        </p:nvPicPr>
        <p:blipFill>
          <a:blip r:embed="rId6">
            <a:alphaModFix/>
          </a:blip>
          <a:stretch>
            <a:fillRect/>
          </a:stretch>
        </p:blipFill>
        <p:spPr>
          <a:xfrm>
            <a:off x="6861032" y="2002792"/>
            <a:ext cx="2078700" cy="1561400"/>
          </a:xfrm>
          <a:prstGeom prst="rect">
            <a:avLst/>
          </a:prstGeom>
          <a:noFill/>
          <a:ln>
            <a:noFill/>
          </a:ln>
        </p:spPr>
      </p:pic>
      <p:sp>
        <p:nvSpPr>
          <p:cNvPr id="241" name="Google Shape;241;g3118fbdc7d1_4_0"/>
          <p:cNvSpPr txBox="1">
            <a:spLocks noGrp="1"/>
          </p:cNvSpPr>
          <p:nvPr>
            <p:ph type="body" idx="1"/>
          </p:nvPr>
        </p:nvSpPr>
        <p:spPr>
          <a:xfrm>
            <a:off x="6861032" y="802192"/>
            <a:ext cx="2078700" cy="11691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sz="1000">
                <a:solidFill>
                  <a:schemeClr val="dk1"/>
                </a:solidFill>
                <a:latin typeface="Inter"/>
                <a:ea typeface="Inter"/>
                <a:cs typeface="Inter"/>
                <a:sym typeface="Inter"/>
              </a:rPr>
              <a:t>Lebih dari</a:t>
            </a:r>
            <a:r>
              <a:rPr lang="en" sz="1000">
                <a:latin typeface="Inter"/>
                <a:ea typeface="Inter"/>
                <a:cs typeface="Inter"/>
                <a:sym typeface="Inter"/>
              </a:rPr>
              <a:t> </a:t>
            </a:r>
            <a:r>
              <a:rPr lang="en" sz="2150">
                <a:solidFill>
                  <a:srgbClr val="0000FF"/>
                </a:solidFill>
                <a:latin typeface="Inter"/>
                <a:ea typeface="Inter"/>
                <a:cs typeface="Inter"/>
                <a:sym typeface="Inter"/>
              </a:rPr>
              <a:t>86%</a:t>
            </a:r>
            <a:r>
              <a:rPr lang="en" sz="2150">
                <a:latin typeface="Inter"/>
                <a:ea typeface="Inter"/>
                <a:cs typeface="Inter"/>
                <a:sym typeface="Inter"/>
              </a:rPr>
              <a:t> </a:t>
            </a:r>
            <a:r>
              <a:rPr lang="en" sz="1000" i="1">
                <a:solidFill>
                  <a:schemeClr val="dk1"/>
                </a:solidFill>
                <a:latin typeface="Inter"/>
                <a:ea typeface="Inter"/>
                <a:cs typeface="Inter"/>
                <a:sym typeface="Inter"/>
              </a:rPr>
              <a:t>civitas academica</a:t>
            </a:r>
            <a:r>
              <a:rPr lang="en" sz="1000">
                <a:solidFill>
                  <a:schemeClr val="dk1"/>
                </a:solidFill>
                <a:latin typeface="Inter"/>
                <a:ea typeface="Inter"/>
                <a:cs typeface="Inter"/>
                <a:sym typeface="Inter"/>
              </a:rPr>
              <a:t> meyakini bahwa upaya promosi dan sosialisasi kanal aduan yang dilakukan efektif</a:t>
            </a:r>
            <a:endParaRPr sz="1000">
              <a:solidFill>
                <a:schemeClr val="dk1"/>
              </a:solidFill>
              <a:latin typeface="Inter"/>
              <a:ea typeface="Inter"/>
              <a:cs typeface="Inter"/>
              <a:sym typeface="Inter"/>
            </a:endParaRPr>
          </a:p>
        </p:txBody>
      </p:sp>
      <p:sp>
        <p:nvSpPr>
          <p:cNvPr id="242" name="Google Shape;242;g3118fbdc7d1_4_0"/>
          <p:cNvSpPr txBox="1"/>
          <p:nvPr/>
        </p:nvSpPr>
        <p:spPr>
          <a:xfrm>
            <a:off x="6861032" y="3698892"/>
            <a:ext cx="2078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i="1">
                <a:solidFill>
                  <a:schemeClr val="dk1"/>
                </a:solidFill>
                <a:latin typeface="Inter"/>
                <a:ea typeface="Inter"/>
                <a:cs typeface="Inter"/>
                <a:sym typeface="Inter"/>
              </a:rPr>
              <a:t>Pertanyaan: Seberapa efektif upaya promosi dan sosialisasi kanal pengaduan kekerasan seksual di lingkungan perguruan tinggi Anda?</a:t>
            </a:r>
            <a:endParaRPr sz="700" i="1">
              <a:latin typeface="Inter"/>
              <a:ea typeface="Inter"/>
              <a:cs typeface="Inter"/>
              <a:sym typeface="Inter"/>
            </a:endParaRPr>
          </a:p>
        </p:txBody>
      </p:sp>
      <p:sp>
        <p:nvSpPr>
          <p:cNvPr id="243" name="Google Shape;243;g3118fbdc7d1_4_0"/>
          <p:cNvSpPr txBox="1"/>
          <p:nvPr/>
        </p:nvSpPr>
        <p:spPr>
          <a:xfrm>
            <a:off x="25400" y="61600"/>
            <a:ext cx="91440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800" b="1">
                <a:solidFill>
                  <a:srgbClr val="002060"/>
                </a:solidFill>
                <a:latin typeface="Inter"/>
                <a:ea typeface="Inter"/>
                <a:cs typeface="Inter"/>
                <a:sym typeface="Inter"/>
              </a:rPr>
              <a:t>Praktik Baik Implementasi Program Pencegahan dan Penanganan Kekerasan Seksual di Perguruan Tinggi (1/2)</a:t>
            </a:r>
            <a:endParaRPr sz="1800" b="1" i="0" u="none" strike="noStrike" cap="none">
              <a:solidFill>
                <a:srgbClr val="002060"/>
              </a:solidFill>
              <a:latin typeface="Inter"/>
              <a:ea typeface="Inter"/>
              <a:cs typeface="Inter"/>
              <a:sym typeface="Inte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g275014a7f61_0_112"/>
          <p:cNvSpPr txBox="1"/>
          <p:nvPr/>
        </p:nvSpPr>
        <p:spPr>
          <a:xfrm>
            <a:off x="3837725" y="2332050"/>
            <a:ext cx="2504400" cy="479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 sz="3200" b="0" i="0" u="none" strike="noStrike" cap="none">
                <a:solidFill>
                  <a:srgbClr val="434343"/>
                </a:solidFill>
                <a:latin typeface="Arial"/>
                <a:ea typeface="Arial"/>
                <a:cs typeface="Arial"/>
                <a:sym typeface="Arial"/>
              </a:rPr>
              <a:t>Terima kasih</a:t>
            </a:r>
            <a:endParaRPr sz="3200" b="0" i="0" u="none" strike="noStrike" cap="none">
              <a:solidFill>
                <a:srgbClr val="434343"/>
              </a:solidFill>
              <a:latin typeface="Arial"/>
              <a:ea typeface="Arial"/>
              <a:cs typeface="Arial"/>
              <a:sym typeface="Arial"/>
            </a:endParaRPr>
          </a:p>
        </p:txBody>
      </p:sp>
      <p:cxnSp>
        <p:nvCxnSpPr>
          <p:cNvPr id="1038" name="Google Shape;1038;g275014a7f61_0_112"/>
          <p:cNvCxnSpPr/>
          <p:nvPr/>
        </p:nvCxnSpPr>
        <p:spPr>
          <a:xfrm rot="10800000" flipH="1">
            <a:off x="214025" y="2651375"/>
            <a:ext cx="3679500" cy="908400"/>
          </a:xfrm>
          <a:prstGeom prst="bentConnector3">
            <a:avLst>
              <a:gd name="adj1" fmla="val 50000"/>
            </a:avLst>
          </a:prstGeom>
          <a:noFill/>
          <a:ln w="19050" cap="flat" cmpd="sng">
            <a:solidFill>
              <a:schemeClr val="dk2"/>
            </a:solidFill>
            <a:prstDash val="solid"/>
            <a:round/>
            <a:headEnd type="none" w="sm" len="sm"/>
            <a:tailEnd type="none" w="sm" len="sm"/>
          </a:ln>
        </p:spPr>
      </p:cxnSp>
      <p:cxnSp>
        <p:nvCxnSpPr>
          <p:cNvPr id="1039" name="Google Shape;1039;g275014a7f61_0_112"/>
          <p:cNvCxnSpPr/>
          <p:nvPr/>
        </p:nvCxnSpPr>
        <p:spPr>
          <a:xfrm rot="10800000" flipH="1">
            <a:off x="6394525" y="1776275"/>
            <a:ext cx="2622600" cy="898800"/>
          </a:xfrm>
          <a:prstGeom prst="bentConnector3">
            <a:avLst>
              <a:gd name="adj1" fmla="val 50000"/>
            </a:avLst>
          </a:prstGeom>
          <a:noFill/>
          <a:ln w="19050" cap="flat" cmpd="sng">
            <a:solidFill>
              <a:schemeClr val="dk2"/>
            </a:solidFill>
            <a:prstDash val="solid"/>
            <a:round/>
            <a:headEnd type="none" w="sm" len="sm"/>
            <a:tailEnd type="none" w="sm" len="sm"/>
          </a:ln>
        </p:spPr>
      </p:cxnSp>
      <p:sp>
        <p:nvSpPr>
          <p:cNvPr id="1040" name="Google Shape;1040;g275014a7f61_0_112"/>
          <p:cNvSpPr txBox="1">
            <a:spLocks noGrp="1"/>
          </p:cNvSpPr>
          <p:nvPr>
            <p:ph type="sldNum" idx="12"/>
          </p:nvPr>
        </p:nvSpPr>
        <p:spPr>
          <a:xfrm>
            <a:off x="8531886" y="4767270"/>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None/>
            </a:pPr>
            <a:fld id="{00000000-1234-1234-1234-123412341234}" type="slidenum">
              <a:rPr lang="en"/>
              <a:t>60</a:t>
            </a:fld>
            <a:endParaRPr/>
          </a:p>
        </p:txBody>
      </p:sp>
      <p:sp>
        <p:nvSpPr>
          <p:cNvPr id="1041" name="Google Shape;1041;g275014a7f61_0_112"/>
          <p:cNvSpPr txBox="1"/>
          <p:nvPr/>
        </p:nvSpPr>
        <p:spPr>
          <a:xfrm>
            <a:off x="262350" y="4857300"/>
            <a:ext cx="4761900" cy="174900"/>
          </a:xfrm>
          <a:prstGeom prst="rect">
            <a:avLst/>
          </a:prstGeom>
          <a:noFill/>
          <a:ln>
            <a:noFill/>
          </a:ln>
        </p:spPr>
        <p:txBody>
          <a:bodyPr spcFirstLastPara="1" wrap="square" lIns="0"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lt1"/>
                </a:solidFill>
                <a:latin typeface="Arial"/>
                <a:ea typeface="Arial"/>
                <a:cs typeface="Arial"/>
                <a:sym typeface="Arial"/>
              </a:rPr>
              <a:t>Penyesuaian Kebijakan Pembelajaran di Masa Pandemi COVID-19</a:t>
            </a:r>
            <a:endParaRPr sz="1000" b="0" i="0" u="none" strike="noStrike" cap="none">
              <a:solidFill>
                <a:srgbClr val="FFFFFF"/>
              </a:solidFill>
              <a:latin typeface="Arial"/>
              <a:ea typeface="Arial"/>
              <a:cs typeface="Arial"/>
              <a:sym typeface="Arial"/>
            </a:endParaRPr>
          </a:p>
        </p:txBody>
      </p:sp>
      <p:pic>
        <p:nvPicPr>
          <p:cNvPr id="1042" name="Google Shape;1042;g275014a7f61_0_112"/>
          <p:cNvPicPr preferRelativeResize="0"/>
          <p:nvPr/>
        </p:nvPicPr>
        <p:blipFill rotWithShape="1">
          <a:blip r:embed="rId3">
            <a:alphaModFix/>
          </a:blip>
          <a:srcRect/>
          <a:stretch/>
        </p:blipFill>
        <p:spPr>
          <a:xfrm>
            <a:off x="-59150" y="-35388"/>
            <a:ext cx="9262315" cy="52142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3118fbdc7d1_2_9"/>
          <p:cNvSpPr txBox="1"/>
          <p:nvPr/>
        </p:nvSpPr>
        <p:spPr>
          <a:xfrm>
            <a:off x="282750" y="3974775"/>
            <a:ext cx="8578500" cy="56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900" b="0" i="0" u="none" strike="noStrike" cap="none">
                <a:solidFill>
                  <a:schemeClr val="dk1"/>
                </a:solidFill>
                <a:latin typeface="Inter"/>
                <a:ea typeface="Inter"/>
                <a:cs typeface="Inter"/>
                <a:sym typeface="Inter"/>
              </a:rPr>
              <a:t>*Data per </a:t>
            </a:r>
            <a:r>
              <a:rPr lang="en" sz="900">
                <a:solidFill>
                  <a:schemeClr val="dk1"/>
                </a:solidFill>
                <a:latin typeface="Inter"/>
                <a:ea typeface="Inter"/>
                <a:cs typeface="Inter"/>
                <a:sym typeface="Inter"/>
              </a:rPr>
              <a:t>Oktober</a:t>
            </a:r>
            <a:r>
              <a:rPr lang="en" sz="900" b="0" i="0" u="none" strike="noStrike" cap="none">
                <a:solidFill>
                  <a:schemeClr val="dk1"/>
                </a:solidFill>
                <a:latin typeface="Inter"/>
                <a:ea typeface="Inter"/>
                <a:cs typeface="Inter"/>
                <a:sym typeface="Inter"/>
              </a:rPr>
              <a:t> 2024</a:t>
            </a:r>
            <a:r>
              <a:rPr lang="en" sz="900">
                <a:solidFill>
                  <a:schemeClr val="dk1"/>
                </a:solidFill>
                <a:latin typeface="Inter"/>
                <a:ea typeface="Inter"/>
                <a:cs typeface="Inter"/>
                <a:sym typeface="Inter"/>
              </a:rPr>
              <a:t> dari </a:t>
            </a:r>
            <a:r>
              <a:rPr lang="en" sz="900" b="0" i="0" u="none" strike="noStrike" cap="none">
                <a:solidFill>
                  <a:schemeClr val="dk1"/>
                </a:solidFill>
                <a:latin typeface="Inter"/>
                <a:ea typeface="Inter"/>
                <a:cs typeface="Inter"/>
                <a:sym typeface="Inter"/>
              </a:rPr>
              <a:t>Hasil  </a:t>
            </a:r>
            <a:r>
              <a:rPr lang="en" sz="900">
                <a:solidFill>
                  <a:schemeClr val="dk1"/>
                </a:solidFill>
                <a:latin typeface="Inter"/>
                <a:ea typeface="Inter"/>
                <a:cs typeface="Inter"/>
                <a:sym typeface="Inter"/>
              </a:rPr>
              <a:t>Pemantauan dan Evaluasi Dampak Program Pencegahan dan Penanganan Kekerasan Seksual di Perguruan Tinggi Pasca 3 Tahun Implementasi, Inspektorat Jenderal dan Pusat Penguatan Karakter Kemendikbudristek</a:t>
            </a:r>
            <a:endParaRPr sz="900">
              <a:solidFill>
                <a:schemeClr val="dk1"/>
              </a:solidFill>
              <a:latin typeface="Inter"/>
              <a:ea typeface="Inter"/>
              <a:cs typeface="Inter"/>
              <a:sym typeface="Inter"/>
            </a:endParaRPr>
          </a:p>
          <a:p>
            <a:pPr marL="0" lvl="0" indent="0" algn="l" rtl="0">
              <a:spcBef>
                <a:spcPts val="0"/>
              </a:spcBef>
              <a:spcAft>
                <a:spcPts val="0"/>
              </a:spcAft>
              <a:buClr>
                <a:schemeClr val="dk1"/>
              </a:buClr>
              <a:buSzPts val="1000"/>
              <a:buFont typeface="Arial"/>
              <a:buNone/>
            </a:pPr>
            <a:r>
              <a:rPr lang="en" sz="900">
                <a:solidFill>
                  <a:schemeClr val="dk1"/>
                </a:solidFill>
                <a:latin typeface="Inter"/>
                <a:ea typeface="Inter"/>
                <a:cs typeface="Inter"/>
                <a:sym typeface="Inter"/>
              </a:rPr>
              <a:t>*Responden  575 (82 PTN, 493 PTS)</a:t>
            </a:r>
            <a:endParaRPr sz="900">
              <a:solidFill>
                <a:schemeClr val="dk1"/>
              </a:solidFill>
              <a:latin typeface="Inter"/>
              <a:ea typeface="Inter"/>
              <a:cs typeface="Inter"/>
              <a:sym typeface="Inter"/>
            </a:endParaRPr>
          </a:p>
        </p:txBody>
      </p:sp>
      <p:pic>
        <p:nvPicPr>
          <p:cNvPr id="249" name="Google Shape;249;g3118fbdc7d1_2_9" title="Chart"/>
          <p:cNvPicPr preferRelativeResize="0"/>
          <p:nvPr/>
        </p:nvPicPr>
        <p:blipFill>
          <a:blip r:embed="rId3">
            <a:alphaModFix/>
          </a:blip>
          <a:stretch>
            <a:fillRect/>
          </a:stretch>
        </p:blipFill>
        <p:spPr>
          <a:xfrm>
            <a:off x="5610087" y="1800225"/>
            <a:ext cx="2751731" cy="1695450"/>
          </a:xfrm>
          <a:prstGeom prst="rect">
            <a:avLst/>
          </a:prstGeom>
          <a:noFill/>
          <a:ln>
            <a:noFill/>
          </a:ln>
        </p:spPr>
      </p:pic>
      <p:sp>
        <p:nvSpPr>
          <p:cNvPr id="250" name="Google Shape;250;g3118fbdc7d1_2_9"/>
          <p:cNvSpPr txBox="1"/>
          <p:nvPr/>
        </p:nvSpPr>
        <p:spPr>
          <a:xfrm>
            <a:off x="4720225" y="934050"/>
            <a:ext cx="4159500" cy="3000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a:solidFill>
                  <a:schemeClr val="dk1"/>
                </a:solidFill>
                <a:latin typeface="Inter"/>
                <a:ea typeface="Inter"/>
                <a:cs typeface="Inter"/>
                <a:sym typeface="Inter"/>
              </a:rPr>
              <a:t>Lebih dari </a:t>
            </a:r>
            <a:r>
              <a:rPr lang="en" sz="2000">
                <a:solidFill>
                  <a:srgbClr val="0000FF"/>
                </a:solidFill>
                <a:latin typeface="Inter"/>
                <a:ea typeface="Inter"/>
                <a:cs typeface="Inter"/>
                <a:sym typeface="Inter"/>
              </a:rPr>
              <a:t>88%</a:t>
            </a:r>
            <a:r>
              <a:rPr lang="en">
                <a:solidFill>
                  <a:srgbClr val="595959"/>
                </a:solidFill>
                <a:latin typeface="Inter"/>
                <a:ea typeface="Inter"/>
                <a:cs typeface="Inter"/>
                <a:sym typeface="Inter"/>
              </a:rPr>
              <a:t> </a:t>
            </a:r>
            <a:r>
              <a:rPr lang="en" sz="1200" i="1">
                <a:solidFill>
                  <a:schemeClr val="dk1"/>
                </a:solidFill>
                <a:latin typeface="Inter"/>
                <a:ea typeface="Inter"/>
                <a:cs typeface="Inter"/>
                <a:sym typeface="Inter"/>
              </a:rPr>
              <a:t>civitas academica</a:t>
            </a:r>
            <a:r>
              <a:rPr lang="en" sz="1200">
                <a:solidFill>
                  <a:schemeClr val="dk1"/>
                </a:solidFill>
                <a:latin typeface="Inter"/>
                <a:ea typeface="Inter"/>
                <a:cs typeface="Inter"/>
                <a:sym typeface="Inter"/>
              </a:rPr>
              <a:t> meyakini pemimpin perguruan tinggi dan Satuan Tugas PPKS akan menanggapi laporan kekerasan seksual dengan serius</a:t>
            </a:r>
            <a:endParaRPr sz="1200">
              <a:solidFill>
                <a:schemeClr val="dk1"/>
              </a:solidFill>
              <a:latin typeface="Inter"/>
              <a:ea typeface="Inter"/>
              <a:cs typeface="Inter"/>
              <a:sym typeface="Inter"/>
            </a:endParaRPr>
          </a:p>
          <a:p>
            <a:pPr marL="0" lvl="0" indent="0" algn="l" rtl="0">
              <a:lnSpc>
                <a:spcPct val="100000"/>
              </a:lnSpc>
              <a:spcBef>
                <a:spcPts val="1200"/>
              </a:spcBef>
              <a:spcAft>
                <a:spcPts val="0"/>
              </a:spcAft>
              <a:buNone/>
            </a:pPr>
            <a:endParaRPr sz="1100">
              <a:latin typeface="Inter"/>
              <a:ea typeface="Inter"/>
              <a:cs typeface="Inter"/>
              <a:sym typeface="Inter"/>
            </a:endParaRPr>
          </a:p>
          <a:p>
            <a:pPr marL="0" lvl="0" indent="0" algn="l" rtl="0">
              <a:lnSpc>
                <a:spcPct val="100000"/>
              </a:lnSpc>
              <a:spcBef>
                <a:spcPts val="0"/>
              </a:spcBef>
              <a:spcAft>
                <a:spcPts val="0"/>
              </a:spcAft>
              <a:buNone/>
            </a:pPr>
            <a:endParaRPr sz="1100">
              <a:latin typeface="Inter"/>
              <a:ea typeface="Inter"/>
              <a:cs typeface="Inter"/>
              <a:sym typeface="Inter"/>
            </a:endParaRPr>
          </a:p>
          <a:p>
            <a:pPr marL="0" lvl="0" indent="0" algn="l" rtl="0">
              <a:lnSpc>
                <a:spcPct val="100000"/>
              </a:lnSpc>
              <a:spcBef>
                <a:spcPts val="0"/>
              </a:spcBef>
              <a:spcAft>
                <a:spcPts val="0"/>
              </a:spcAft>
              <a:buNone/>
            </a:pPr>
            <a:endParaRPr sz="1100">
              <a:latin typeface="Inter"/>
              <a:ea typeface="Inter"/>
              <a:cs typeface="Inter"/>
              <a:sym typeface="Inter"/>
            </a:endParaRPr>
          </a:p>
          <a:p>
            <a:pPr marL="0" lvl="0" indent="0" algn="l" rtl="0">
              <a:lnSpc>
                <a:spcPct val="100000"/>
              </a:lnSpc>
              <a:spcBef>
                <a:spcPts val="0"/>
              </a:spcBef>
              <a:spcAft>
                <a:spcPts val="0"/>
              </a:spcAft>
              <a:buNone/>
            </a:pPr>
            <a:endParaRPr sz="1100">
              <a:latin typeface="Inter"/>
              <a:ea typeface="Inter"/>
              <a:cs typeface="Inter"/>
              <a:sym typeface="Inter"/>
            </a:endParaRPr>
          </a:p>
          <a:p>
            <a:pPr marL="0" lvl="0" indent="0" algn="l" rtl="0">
              <a:lnSpc>
                <a:spcPct val="100000"/>
              </a:lnSpc>
              <a:spcBef>
                <a:spcPts val="0"/>
              </a:spcBef>
              <a:spcAft>
                <a:spcPts val="0"/>
              </a:spcAft>
              <a:buNone/>
            </a:pPr>
            <a:endParaRPr sz="1100">
              <a:latin typeface="Inter"/>
              <a:ea typeface="Inter"/>
              <a:cs typeface="Inter"/>
              <a:sym typeface="Inter"/>
            </a:endParaRPr>
          </a:p>
          <a:p>
            <a:pPr marL="0" lvl="0" indent="0" algn="l" rtl="0">
              <a:lnSpc>
                <a:spcPct val="100000"/>
              </a:lnSpc>
              <a:spcBef>
                <a:spcPts val="0"/>
              </a:spcBef>
              <a:spcAft>
                <a:spcPts val="0"/>
              </a:spcAft>
              <a:buNone/>
            </a:pPr>
            <a:endParaRPr sz="1100">
              <a:latin typeface="Inter"/>
              <a:ea typeface="Inter"/>
              <a:cs typeface="Inter"/>
              <a:sym typeface="Inter"/>
            </a:endParaRPr>
          </a:p>
          <a:p>
            <a:pPr marL="0" lvl="0" indent="0" algn="l" rtl="0">
              <a:lnSpc>
                <a:spcPct val="100000"/>
              </a:lnSpc>
              <a:spcBef>
                <a:spcPts val="0"/>
              </a:spcBef>
              <a:spcAft>
                <a:spcPts val="0"/>
              </a:spcAft>
              <a:buNone/>
            </a:pPr>
            <a:endParaRPr sz="1100">
              <a:latin typeface="Inter"/>
              <a:ea typeface="Inter"/>
              <a:cs typeface="Inter"/>
              <a:sym typeface="Inter"/>
            </a:endParaRPr>
          </a:p>
          <a:p>
            <a:pPr marL="0" lvl="0" indent="0" algn="l" rtl="0">
              <a:lnSpc>
                <a:spcPct val="100000"/>
              </a:lnSpc>
              <a:spcBef>
                <a:spcPts val="0"/>
              </a:spcBef>
              <a:spcAft>
                <a:spcPts val="0"/>
              </a:spcAft>
              <a:buNone/>
            </a:pPr>
            <a:endParaRPr sz="1100">
              <a:latin typeface="Inter"/>
              <a:ea typeface="Inter"/>
              <a:cs typeface="Inter"/>
              <a:sym typeface="Inter"/>
            </a:endParaRPr>
          </a:p>
          <a:p>
            <a:pPr marL="0" lvl="0" indent="0" algn="l" rtl="0">
              <a:lnSpc>
                <a:spcPct val="100000"/>
              </a:lnSpc>
              <a:spcBef>
                <a:spcPts val="0"/>
              </a:spcBef>
              <a:spcAft>
                <a:spcPts val="0"/>
              </a:spcAft>
              <a:buNone/>
            </a:pPr>
            <a:endParaRPr sz="1100">
              <a:latin typeface="Inter"/>
              <a:ea typeface="Inter"/>
              <a:cs typeface="Inter"/>
              <a:sym typeface="Inter"/>
            </a:endParaRPr>
          </a:p>
          <a:p>
            <a:pPr marL="0" lvl="0" indent="0" algn="ctr" rtl="0">
              <a:lnSpc>
                <a:spcPct val="100000"/>
              </a:lnSpc>
              <a:spcBef>
                <a:spcPts val="0"/>
              </a:spcBef>
              <a:spcAft>
                <a:spcPts val="0"/>
              </a:spcAft>
              <a:buNone/>
            </a:pPr>
            <a:r>
              <a:rPr lang="en" sz="900">
                <a:solidFill>
                  <a:schemeClr val="dk1"/>
                </a:solidFill>
                <a:latin typeface="Inter"/>
                <a:ea typeface="Inter"/>
                <a:cs typeface="Inter"/>
                <a:sym typeface="Inter"/>
              </a:rPr>
              <a:t>Pertanyaan: Pemimpin perguruan tinggi Anda dan Satuan Tugas PPKS di perguruan tinggi Anda menanggapi laporan kekerasan seksual dengan serius</a:t>
            </a:r>
            <a:endParaRPr sz="900">
              <a:solidFill>
                <a:schemeClr val="dk1"/>
              </a:solidFill>
              <a:latin typeface="Inter"/>
              <a:ea typeface="Inter"/>
              <a:cs typeface="Inter"/>
              <a:sym typeface="Inter"/>
            </a:endParaRPr>
          </a:p>
        </p:txBody>
      </p:sp>
      <p:pic>
        <p:nvPicPr>
          <p:cNvPr id="251" name="Google Shape;251;g3118fbdc7d1_2_9" title="Chart"/>
          <p:cNvPicPr preferRelativeResize="0"/>
          <p:nvPr/>
        </p:nvPicPr>
        <p:blipFill>
          <a:blip r:embed="rId4">
            <a:alphaModFix/>
          </a:blip>
          <a:stretch>
            <a:fillRect/>
          </a:stretch>
        </p:blipFill>
        <p:spPr>
          <a:xfrm>
            <a:off x="1010838" y="1800225"/>
            <a:ext cx="2809674" cy="1543200"/>
          </a:xfrm>
          <a:prstGeom prst="rect">
            <a:avLst/>
          </a:prstGeom>
          <a:noFill/>
          <a:ln>
            <a:noFill/>
          </a:ln>
        </p:spPr>
      </p:pic>
      <p:sp>
        <p:nvSpPr>
          <p:cNvPr id="252" name="Google Shape;252;g3118fbdc7d1_2_9"/>
          <p:cNvSpPr txBox="1"/>
          <p:nvPr/>
        </p:nvSpPr>
        <p:spPr>
          <a:xfrm>
            <a:off x="221325" y="934050"/>
            <a:ext cx="4388700" cy="3000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a:solidFill>
                  <a:schemeClr val="dk1"/>
                </a:solidFill>
                <a:latin typeface="Inter"/>
                <a:ea typeface="Inter"/>
                <a:cs typeface="Inter"/>
                <a:sym typeface="Inter"/>
              </a:rPr>
              <a:t>Lebih dari </a:t>
            </a:r>
            <a:r>
              <a:rPr lang="en" sz="2000">
                <a:solidFill>
                  <a:srgbClr val="0000FF"/>
                </a:solidFill>
                <a:latin typeface="Inter"/>
                <a:ea typeface="Inter"/>
                <a:cs typeface="Inter"/>
                <a:sym typeface="Inter"/>
              </a:rPr>
              <a:t>97%</a:t>
            </a:r>
            <a:r>
              <a:rPr lang="en">
                <a:solidFill>
                  <a:srgbClr val="595959"/>
                </a:solidFill>
                <a:latin typeface="Inter"/>
                <a:ea typeface="Inter"/>
                <a:cs typeface="Inter"/>
                <a:sym typeface="Inter"/>
              </a:rPr>
              <a:t> </a:t>
            </a:r>
            <a:r>
              <a:rPr lang="en" sz="1200" i="1">
                <a:solidFill>
                  <a:schemeClr val="dk1"/>
                </a:solidFill>
                <a:latin typeface="Inter"/>
                <a:ea typeface="Inter"/>
                <a:cs typeface="Inter"/>
                <a:sym typeface="Inter"/>
              </a:rPr>
              <a:t>civitas academica </a:t>
            </a:r>
            <a:r>
              <a:rPr lang="en" sz="1200">
                <a:solidFill>
                  <a:schemeClr val="dk1"/>
                </a:solidFill>
                <a:latin typeface="Inter"/>
                <a:ea typeface="Inter"/>
                <a:cs typeface="Inter"/>
                <a:sym typeface="Inter"/>
              </a:rPr>
              <a:t>setuju bahwa keberadaan Satuan Tugas PPKS membuat mereka merasa lebih aman dari kekerasan seksual</a:t>
            </a:r>
            <a:endParaRPr sz="1200">
              <a:solidFill>
                <a:schemeClr val="dk1"/>
              </a:solidFill>
              <a:latin typeface="Inter"/>
              <a:ea typeface="Inter"/>
              <a:cs typeface="Inter"/>
              <a:sym typeface="Inter"/>
            </a:endParaRPr>
          </a:p>
          <a:p>
            <a:pPr marL="0" lvl="0" indent="0" algn="l" rtl="0">
              <a:lnSpc>
                <a:spcPct val="100000"/>
              </a:lnSpc>
              <a:spcBef>
                <a:spcPts val="1200"/>
              </a:spcBef>
              <a:spcAft>
                <a:spcPts val="0"/>
              </a:spcAft>
              <a:buNone/>
            </a:pPr>
            <a:endParaRPr sz="1100">
              <a:latin typeface="Inter"/>
              <a:ea typeface="Inter"/>
              <a:cs typeface="Inter"/>
              <a:sym typeface="Inter"/>
            </a:endParaRPr>
          </a:p>
          <a:p>
            <a:pPr marL="0" lvl="0" indent="0" algn="l" rtl="0">
              <a:lnSpc>
                <a:spcPct val="100000"/>
              </a:lnSpc>
              <a:spcBef>
                <a:spcPts val="0"/>
              </a:spcBef>
              <a:spcAft>
                <a:spcPts val="0"/>
              </a:spcAft>
              <a:buNone/>
            </a:pPr>
            <a:endParaRPr sz="1100">
              <a:latin typeface="Inter"/>
              <a:ea typeface="Inter"/>
              <a:cs typeface="Inter"/>
              <a:sym typeface="Inter"/>
            </a:endParaRPr>
          </a:p>
          <a:p>
            <a:pPr marL="0" lvl="0" indent="0" algn="l" rtl="0">
              <a:lnSpc>
                <a:spcPct val="100000"/>
              </a:lnSpc>
              <a:spcBef>
                <a:spcPts val="0"/>
              </a:spcBef>
              <a:spcAft>
                <a:spcPts val="0"/>
              </a:spcAft>
              <a:buNone/>
            </a:pPr>
            <a:endParaRPr sz="1100">
              <a:latin typeface="Inter"/>
              <a:ea typeface="Inter"/>
              <a:cs typeface="Inter"/>
              <a:sym typeface="Inter"/>
            </a:endParaRPr>
          </a:p>
          <a:p>
            <a:pPr marL="0" lvl="0" indent="0" algn="l" rtl="0">
              <a:lnSpc>
                <a:spcPct val="100000"/>
              </a:lnSpc>
              <a:spcBef>
                <a:spcPts val="0"/>
              </a:spcBef>
              <a:spcAft>
                <a:spcPts val="0"/>
              </a:spcAft>
              <a:buNone/>
            </a:pPr>
            <a:endParaRPr sz="1100">
              <a:latin typeface="Inter"/>
              <a:ea typeface="Inter"/>
              <a:cs typeface="Inter"/>
              <a:sym typeface="Inter"/>
            </a:endParaRPr>
          </a:p>
          <a:p>
            <a:pPr marL="0" lvl="0" indent="0" algn="l" rtl="0">
              <a:lnSpc>
                <a:spcPct val="100000"/>
              </a:lnSpc>
              <a:spcBef>
                <a:spcPts val="0"/>
              </a:spcBef>
              <a:spcAft>
                <a:spcPts val="0"/>
              </a:spcAft>
              <a:buNone/>
            </a:pPr>
            <a:endParaRPr sz="1100">
              <a:latin typeface="Inter"/>
              <a:ea typeface="Inter"/>
              <a:cs typeface="Inter"/>
              <a:sym typeface="Inter"/>
            </a:endParaRPr>
          </a:p>
          <a:p>
            <a:pPr marL="0" lvl="0" indent="0" algn="l" rtl="0">
              <a:lnSpc>
                <a:spcPct val="100000"/>
              </a:lnSpc>
              <a:spcBef>
                <a:spcPts val="0"/>
              </a:spcBef>
              <a:spcAft>
                <a:spcPts val="0"/>
              </a:spcAft>
              <a:buNone/>
            </a:pPr>
            <a:endParaRPr sz="1100">
              <a:latin typeface="Inter"/>
              <a:ea typeface="Inter"/>
              <a:cs typeface="Inter"/>
              <a:sym typeface="Inter"/>
            </a:endParaRPr>
          </a:p>
          <a:p>
            <a:pPr marL="0" lvl="0" indent="0" algn="l" rtl="0">
              <a:lnSpc>
                <a:spcPct val="100000"/>
              </a:lnSpc>
              <a:spcBef>
                <a:spcPts val="0"/>
              </a:spcBef>
              <a:spcAft>
                <a:spcPts val="0"/>
              </a:spcAft>
              <a:buNone/>
            </a:pPr>
            <a:endParaRPr sz="1100">
              <a:latin typeface="Inter"/>
              <a:ea typeface="Inter"/>
              <a:cs typeface="Inter"/>
              <a:sym typeface="Inter"/>
            </a:endParaRPr>
          </a:p>
          <a:p>
            <a:pPr marL="0" lvl="0" indent="0" algn="l" rtl="0">
              <a:lnSpc>
                <a:spcPct val="100000"/>
              </a:lnSpc>
              <a:spcBef>
                <a:spcPts val="0"/>
              </a:spcBef>
              <a:spcAft>
                <a:spcPts val="0"/>
              </a:spcAft>
              <a:buNone/>
            </a:pPr>
            <a:endParaRPr sz="1100">
              <a:latin typeface="Inter"/>
              <a:ea typeface="Inter"/>
              <a:cs typeface="Inter"/>
              <a:sym typeface="Inter"/>
            </a:endParaRPr>
          </a:p>
          <a:p>
            <a:pPr marL="0" lvl="0" indent="0" algn="l" rtl="0">
              <a:lnSpc>
                <a:spcPct val="100000"/>
              </a:lnSpc>
              <a:spcBef>
                <a:spcPts val="0"/>
              </a:spcBef>
              <a:spcAft>
                <a:spcPts val="0"/>
              </a:spcAft>
              <a:buNone/>
            </a:pPr>
            <a:endParaRPr sz="1100">
              <a:latin typeface="Inter"/>
              <a:ea typeface="Inter"/>
              <a:cs typeface="Inter"/>
              <a:sym typeface="Inter"/>
            </a:endParaRPr>
          </a:p>
          <a:p>
            <a:pPr marL="0" lvl="0" indent="0" algn="l" rtl="0">
              <a:lnSpc>
                <a:spcPct val="100000"/>
              </a:lnSpc>
              <a:spcBef>
                <a:spcPts val="0"/>
              </a:spcBef>
              <a:spcAft>
                <a:spcPts val="0"/>
              </a:spcAft>
              <a:buNone/>
            </a:pPr>
            <a:endParaRPr sz="900">
              <a:solidFill>
                <a:schemeClr val="dk1"/>
              </a:solidFill>
              <a:latin typeface="Inter"/>
              <a:ea typeface="Inter"/>
              <a:cs typeface="Inter"/>
              <a:sym typeface="Inter"/>
            </a:endParaRPr>
          </a:p>
          <a:p>
            <a:pPr marL="0" lvl="0" indent="0" algn="ctr" rtl="0">
              <a:lnSpc>
                <a:spcPct val="100000"/>
              </a:lnSpc>
              <a:spcBef>
                <a:spcPts val="0"/>
              </a:spcBef>
              <a:spcAft>
                <a:spcPts val="0"/>
              </a:spcAft>
              <a:buNone/>
            </a:pPr>
            <a:r>
              <a:rPr lang="en" sz="900">
                <a:solidFill>
                  <a:schemeClr val="dk1"/>
                </a:solidFill>
                <a:latin typeface="Inter"/>
                <a:ea typeface="Inter"/>
                <a:cs typeface="Inter"/>
                <a:sym typeface="Inter"/>
              </a:rPr>
              <a:t>Pernyataan: Anda merasa lebih aman dan nyaman semenjak Satuan Tugas PPKS terbentuk di lingkungan perguruan tinggi Anda</a:t>
            </a:r>
            <a:endParaRPr sz="900">
              <a:solidFill>
                <a:schemeClr val="dk1"/>
              </a:solidFill>
              <a:latin typeface="Inter"/>
              <a:ea typeface="Inter"/>
              <a:cs typeface="Inter"/>
              <a:sym typeface="Inter"/>
            </a:endParaRPr>
          </a:p>
          <a:p>
            <a:pPr marL="0" lvl="0" indent="0" algn="l" rtl="0">
              <a:lnSpc>
                <a:spcPct val="100000"/>
              </a:lnSpc>
              <a:spcBef>
                <a:spcPts val="0"/>
              </a:spcBef>
              <a:spcAft>
                <a:spcPts val="0"/>
              </a:spcAft>
              <a:buNone/>
            </a:pPr>
            <a:endParaRPr sz="1100">
              <a:latin typeface="Inter"/>
              <a:ea typeface="Inter"/>
              <a:cs typeface="Inter"/>
              <a:sym typeface="Inter"/>
            </a:endParaRPr>
          </a:p>
        </p:txBody>
      </p:sp>
      <p:sp>
        <p:nvSpPr>
          <p:cNvPr id="253" name="Google Shape;253;g3118fbdc7d1_2_9"/>
          <p:cNvSpPr txBox="1"/>
          <p:nvPr/>
        </p:nvSpPr>
        <p:spPr>
          <a:xfrm>
            <a:off x="25400" y="61600"/>
            <a:ext cx="91440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800" b="1">
                <a:solidFill>
                  <a:srgbClr val="002060"/>
                </a:solidFill>
                <a:latin typeface="Inter"/>
                <a:ea typeface="Inter"/>
                <a:cs typeface="Inter"/>
                <a:sym typeface="Inter"/>
              </a:rPr>
              <a:t>Praktik Baik Implementasi Program Pencegahan dan Penanganan Kekerasan Seksual di Perguruan Tinggi (2/2)</a:t>
            </a:r>
            <a:endParaRPr sz="1800" b="1" i="0" u="none" strike="noStrike" cap="none">
              <a:solidFill>
                <a:srgbClr val="002060"/>
              </a:solidFill>
              <a:latin typeface="Inter"/>
              <a:ea typeface="Inter"/>
              <a:cs typeface="Inter"/>
              <a:sym typeface="Int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30a0a83fd23_0_507"/>
          <p:cNvSpPr/>
          <p:nvPr/>
        </p:nvSpPr>
        <p:spPr>
          <a:xfrm>
            <a:off x="1078249" y="1170700"/>
            <a:ext cx="3236400" cy="28698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n" sz="1300" b="0" i="0" u="none" strike="noStrike" cap="none">
                <a:solidFill>
                  <a:schemeClr val="dk1"/>
                </a:solidFill>
                <a:latin typeface="Inter"/>
                <a:ea typeface="Inter"/>
                <a:cs typeface="Inter"/>
                <a:sym typeface="Inter"/>
              </a:rPr>
              <a:t>Dari </a:t>
            </a:r>
            <a:r>
              <a:rPr lang="en" sz="1300" b="1" i="0" u="none" strike="noStrike" cap="none">
                <a:solidFill>
                  <a:schemeClr val="dk1"/>
                </a:solidFill>
                <a:latin typeface="Inter"/>
                <a:ea typeface="Inter"/>
                <a:cs typeface="Inter"/>
                <a:sym typeface="Inter"/>
              </a:rPr>
              <a:t>310 laporan kekerasan</a:t>
            </a:r>
            <a:r>
              <a:rPr lang="en" sz="1300" b="0" i="0" u="none" strike="noStrike" cap="none">
                <a:solidFill>
                  <a:schemeClr val="dk1"/>
                </a:solidFill>
                <a:latin typeface="Inter"/>
                <a:ea typeface="Inter"/>
                <a:cs typeface="Inter"/>
                <a:sym typeface="Inter"/>
              </a:rPr>
              <a:t> yang diterima oleh Inspektorat Jenderal Kemendikbudristek*, rincian kasus kekerasan yang terjadi di PT meliputi:</a:t>
            </a:r>
            <a:endParaRPr sz="1300" b="0" i="0" u="none" strike="noStrike" cap="none">
              <a:solidFill>
                <a:schemeClr val="dk1"/>
              </a:solidFill>
              <a:latin typeface="Inter"/>
              <a:ea typeface="Inter"/>
              <a:cs typeface="Inter"/>
              <a:sym typeface="Inter"/>
            </a:endParaRPr>
          </a:p>
          <a:p>
            <a:pPr marL="0" marR="0" lvl="0" indent="0" algn="l" rtl="0">
              <a:lnSpc>
                <a:spcPct val="115000"/>
              </a:lnSpc>
              <a:spcBef>
                <a:spcPts val="800"/>
              </a:spcBef>
              <a:spcAft>
                <a:spcPts val="0"/>
              </a:spcAft>
              <a:buClr>
                <a:srgbClr val="000000"/>
              </a:buClr>
              <a:buSzPts val="1200"/>
              <a:buFont typeface="Arial"/>
              <a:buNone/>
            </a:pPr>
            <a:r>
              <a:rPr lang="en" sz="1300" b="0" i="0" u="none" strike="noStrike" cap="none">
                <a:solidFill>
                  <a:schemeClr val="dk1"/>
                </a:solidFill>
                <a:latin typeface="Inter"/>
                <a:ea typeface="Inter"/>
                <a:cs typeface="Inter"/>
                <a:sym typeface="Inter"/>
              </a:rPr>
              <a:t>1. kekerasan seksual (49,7%);</a:t>
            </a:r>
            <a:endParaRPr sz="1300" b="0" i="0" u="none" strike="noStrike" cap="none">
              <a:solidFill>
                <a:schemeClr val="dk1"/>
              </a:solidFill>
              <a:latin typeface="Inter"/>
              <a:ea typeface="Inter"/>
              <a:cs typeface="Inter"/>
              <a:sym typeface="Inter"/>
            </a:endParaRPr>
          </a:p>
          <a:p>
            <a:pPr marL="0" marR="0" lvl="0" indent="0" algn="l" rtl="0">
              <a:lnSpc>
                <a:spcPct val="115000"/>
              </a:lnSpc>
              <a:spcBef>
                <a:spcPts val="800"/>
              </a:spcBef>
              <a:spcAft>
                <a:spcPts val="0"/>
              </a:spcAft>
              <a:buClr>
                <a:srgbClr val="000000"/>
              </a:buClr>
              <a:buSzPts val="1200"/>
              <a:buFont typeface="Arial"/>
              <a:buNone/>
            </a:pPr>
            <a:r>
              <a:rPr lang="en" sz="1300" b="0" i="0" u="none" strike="noStrike" cap="none">
                <a:solidFill>
                  <a:schemeClr val="dk1"/>
                </a:solidFill>
                <a:latin typeface="Inter"/>
                <a:ea typeface="Inter"/>
                <a:cs typeface="Inter"/>
                <a:sym typeface="Inter"/>
              </a:rPr>
              <a:t>2. perundungan (38,7%); dan</a:t>
            </a:r>
            <a:endParaRPr sz="1300" b="0" i="0" u="none" strike="noStrike" cap="none">
              <a:solidFill>
                <a:schemeClr val="dk1"/>
              </a:solidFill>
              <a:latin typeface="Inter"/>
              <a:ea typeface="Inter"/>
              <a:cs typeface="Inter"/>
              <a:sym typeface="Inter"/>
            </a:endParaRPr>
          </a:p>
          <a:p>
            <a:pPr marL="0" marR="0" lvl="0" indent="0" algn="l" rtl="0">
              <a:lnSpc>
                <a:spcPct val="115000"/>
              </a:lnSpc>
              <a:spcBef>
                <a:spcPts val="800"/>
              </a:spcBef>
              <a:spcAft>
                <a:spcPts val="800"/>
              </a:spcAft>
              <a:buClr>
                <a:schemeClr val="dk1"/>
              </a:buClr>
              <a:buSzPts val="1100"/>
              <a:buFont typeface="Arial"/>
              <a:buNone/>
            </a:pPr>
            <a:r>
              <a:rPr lang="en" sz="1300" b="0" i="0" u="none" strike="noStrike" cap="none">
                <a:solidFill>
                  <a:schemeClr val="dk1"/>
                </a:solidFill>
                <a:latin typeface="Inter"/>
                <a:ea typeface="Inter"/>
                <a:cs typeface="Inter"/>
                <a:sym typeface="Inter"/>
              </a:rPr>
              <a:t>3. intoleransi (11,6%).</a:t>
            </a:r>
            <a:endParaRPr sz="1300" b="0" i="0" u="none" strike="noStrike" cap="none">
              <a:solidFill>
                <a:schemeClr val="dk1"/>
              </a:solidFill>
              <a:latin typeface="Inter"/>
              <a:ea typeface="Inter"/>
              <a:cs typeface="Inter"/>
              <a:sym typeface="Inter"/>
            </a:endParaRPr>
          </a:p>
        </p:txBody>
      </p:sp>
      <p:sp>
        <p:nvSpPr>
          <p:cNvPr id="259" name="Google Shape;259;g30a0a83fd23_0_507"/>
          <p:cNvSpPr/>
          <p:nvPr/>
        </p:nvSpPr>
        <p:spPr>
          <a:xfrm>
            <a:off x="920420" y="1063052"/>
            <a:ext cx="520800" cy="457200"/>
          </a:xfrm>
          <a:prstGeom prst="ellipse">
            <a:avLst/>
          </a:prstGeom>
          <a:solidFill>
            <a:srgbClr val="135D9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Inter"/>
                <a:ea typeface="Inter"/>
                <a:cs typeface="Inter"/>
                <a:sym typeface="Inter"/>
              </a:rPr>
              <a:t>1</a:t>
            </a:r>
            <a:endParaRPr sz="1400" b="1" i="0" u="none" strike="noStrike" cap="none">
              <a:solidFill>
                <a:schemeClr val="lt1"/>
              </a:solidFill>
              <a:latin typeface="Inter"/>
              <a:ea typeface="Inter"/>
              <a:cs typeface="Inter"/>
              <a:sym typeface="Inter"/>
            </a:endParaRPr>
          </a:p>
        </p:txBody>
      </p:sp>
      <p:sp>
        <p:nvSpPr>
          <p:cNvPr id="260" name="Google Shape;260;g30a0a83fd23_0_507"/>
          <p:cNvSpPr/>
          <p:nvPr/>
        </p:nvSpPr>
        <p:spPr>
          <a:xfrm>
            <a:off x="4939349" y="1170700"/>
            <a:ext cx="3236400" cy="28698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800"/>
              </a:spcAft>
              <a:buClr>
                <a:srgbClr val="000000"/>
              </a:buClr>
              <a:buSzPts val="1300"/>
              <a:buFont typeface="Arial"/>
              <a:buNone/>
            </a:pPr>
            <a:r>
              <a:rPr lang="en" sz="1300" b="0" i="0" u="none" strike="noStrike" cap="none">
                <a:solidFill>
                  <a:schemeClr val="dk1"/>
                </a:solidFill>
                <a:latin typeface="Inter"/>
                <a:ea typeface="Inter"/>
                <a:cs typeface="Inter"/>
                <a:sym typeface="Inter"/>
              </a:rPr>
              <a:t>Hasil konsultasi publik terbatas** dengan </a:t>
            </a:r>
            <a:r>
              <a:rPr lang="en" sz="1300" b="1" i="0" u="none" strike="noStrike" cap="none">
                <a:solidFill>
                  <a:schemeClr val="dk1"/>
                </a:solidFill>
                <a:latin typeface="Inter"/>
                <a:ea typeface="Inter"/>
                <a:cs typeface="Inter"/>
                <a:sym typeface="Inter"/>
              </a:rPr>
              <a:t>99 pemangku kepentingan </a:t>
            </a:r>
            <a:r>
              <a:rPr lang="en" sz="1300" b="0" i="0" u="none" strike="noStrike" cap="none">
                <a:solidFill>
                  <a:schemeClr val="dk1"/>
                </a:solidFill>
                <a:latin typeface="Inter"/>
                <a:ea typeface="Inter"/>
                <a:cs typeface="Inter"/>
                <a:sym typeface="Inter"/>
              </a:rPr>
              <a:t>memetakan bentuk-bentuk kekerasan lain yang terjadi di PT, seperti</a:t>
            </a:r>
            <a:r>
              <a:rPr lang="en" sz="1300" b="1" i="0" u="none" strike="noStrike" cap="none">
                <a:solidFill>
                  <a:schemeClr val="dk1"/>
                </a:solidFill>
                <a:latin typeface="Inter"/>
                <a:ea typeface="Inter"/>
                <a:cs typeface="Inter"/>
                <a:sym typeface="Inter"/>
              </a:rPr>
              <a:t> kekerasan fisik, psikis, perundungan, intoleransi dan diskriminasi, dan kebijakan yang mengandung kekerasan</a:t>
            </a:r>
            <a:r>
              <a:rPr lang="en" sz="1300" b="0" i="0" u="none" strike="noStrike" cap="none">
                <a:solidFill>
                  <a:schemeClr val="dk1"/>
                </a:solidFill>
                <a:latin typeface="Inter"/>
                <a:ea typeface="Inter"/>
                <a:cs typeface="Inter"/>
                <a:sym typeface="Inter"/>
              </a:rPr>
              <a:t>. </a:t>
            </a:r>
            <a:endParaRPr sz="1300" b="0" i="0" u="none" strike="noStrike" cap="none">
              <a:solidFill>
                <a:schemeClr val="dk1"/>
              </a:solidFill>
              <a:latin typeface="Inter"/>
              <a:ea typeface="Inter"/>
              <a:cs typeface="Inter"/>
              <a:sym typeface="Inter"/>
            </a:endParaRPr>
          </a:p>
        </p:txBody>
      </p:sp>
      <p:sp>
        <p:nvSpPr>
          <p:cNvPr id="261" name="Google Shape;261;g30a0a83fd23_0_507"/>
          <p:cNvSpPr/>
          <p:nvPr/>
        </p:nvSpPr>
        <p:spPr>
          <a:xfrm>
            <a:off x="4752012" y="1063052"/>
            <a:ext cx="520800" cy="457200"/>
          </a:xfrm>
          <a:prstGeom prst="ellipse">
            <a:avLst/>
          </a:prstGeom>
          <a:solidFill>
            <a:srgbClr val="135D9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Inter"/>
                <a:ea typeface="Inter"/>
                <a:cs typeface="Inter"/>
                <a:sym typeface="Inter"/>
              </a:rPr>
              <a:t>2</a:t>
            </a:r>
            <a:endParaRPr sz="1400" b="1" i="0" u="none" strike="noStrike" cap="none">
              <a:solidFill>
                <a:schemeClr val="lt1"/>
              </a:solidFill>
              <a:latin typeface="Inter"/>
              <a:ea typeface="Inter"/>
              <a:cs typeface="Inter"/>
              <a:sym typeface="Inter"/>
            </a:endParaRPr>
          </a:p>
        </p:txBody>
      </p:sp>
      <p:sp>
        <p:nvSpPr>
          <p:cNvPr id="262" name="Google Shape;262;g30a0a83fd23_0_507"/>
          <p:cNvSpPr txBox="1"/>
          <p:nvPr/>
        </p:nvSpPr>
        <p:spPr>
          <a:xfrm>
            <a:off x="319750" y="4266449"/>
            <a:ext cx="8578500"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900" b="0" i="0" u="none" strike="noStrike" cap="none">
                <a:solidFill>
                  <a:schemeClr val="dk1"/>
                </a:solidFill>
                <a:latin typeface="Inter"/>
                <a:ea typeface="Inter"/>
                <a:cs typeface="Inter"/>
                <a:sym typeface="Inter"/>
              </a:rPr>
              <a:t>*Data per Agustus 2024</a:t>
            </a:r>
            <a:endParaRPr sz="900" b="0" i="0" u="none" strike="noStrike" cap="none">
              <a:solidFill>
                <a:schemeClr val="dk1"/>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000"/>
              <a:buFont typeface="Arial"/>
              <a:buNone/>
            </a:pPr>
            <a:r>
              <a:rPr lang="en" sz="900" b="0" i="0" u="none" strike="noStrike" cap="none">
                <a:solidFill>
                  <a:schemeClr val="dk1"/>
                </a:solidFill>
                <a:latin typeface="Inter"/>
                <a:ea typeface="Inter"/>
                <a:cs typeface="Inter"/>
                <a:sym typeface="Inter"/>
              </a:rPr>
              <a:t>** Hasil konsultasi terbatas, Pus</a:t>
            </a:r>
            <a:r>
              <a:rPr lang="en" sz="900">
                <a:solidFill>
                  <a:schemeClr val="dk1"/>
                </a:solidFill>
                <a:latin typeface="Inter"/>
                <a:ea typeface="Inter"/>
                <a:cs typeface="Inter"/>
                <a:sym typeface="Inter"/>
              </a:rPr>
              <a:t>at Penguatan Karakter, </a:t>
            </a:r>
            <a:r>
              <a:rPr lang="en" sz="900" b="0" i="0" u="none" strike="noStrike" cap="none">
                <a:solidFill>
                  <a:schemeClr val="dk1"/>
                </a:solidFill>
                <a:latin typeface="Inter"/>
                <a:ea typeface="Inter"/>
                <a:cs typeface="Inter"/>
                <a:sym typeface="Inter"/>
              </a:rPr>
              <a:t>2024</a:t>
            </a:r>
            <a:endParaRPr sz="900" b="0" i="0" u="none" strike="noStrike" cap="none">
              <a:solidFill>
                <a:schemeClr val="dk1"/>
              </a:solidFill>
              <a:latin typeface="Inter"/>
              <a:ea typeface="Inter"/>
              <a:cs typeface="Inter"/>
              <a:sym typeface="Inter"/>
            </a:endParaRPr>
          </a:p>
        </p:txBody>
      </p:sp>
      <p:sp>
        <p:nvSpPr>
          <p:cNvPr id="263" name="Google Shape;263;g30a0a83fd23_0_507"/>
          <p:cNvSpPr txBox="1"/>
          <p:nvPr/>
        </p:nvSpPr>
        <p:spPr>
          <a:xfrm>
            <a:off x="0" y="54300"/>
            <a:ext cx="9144000" cy="1015800"/>
          </a:xfrm>
          <a:prstGeom prst="rect">
            <a:avLst/>
          </a:prstGeom>
          <a:noFill/>
          <a:ln>
            <a:noFill/>
          </a:ln>
        </p:spPr>
        <p:txBody>
          <a:bodyPr spcFirstLastPara="1" wrap="square" lIns="91425" tIns="91425" rIns="91425" bIns="91425" anchor="t" anchorCtr="0">
            <a:spAutoFit/>
          </a:bodyPr>
          <a:lstStyle/>
          <a:p>
            <a:pPr marL="457200" marR="0" lvl="0" indent="0" algn="ctr" rtl="0">
              <a:lnSpc>
                <a:spcPct val="100000"/>
              </a:lnSpc>
              <a:spcBef>
                <a:spcPts val="0"/>
              </a:spcBef>
              <a:spcAft>
                <a:spcPts val="0"/>
              </a:spcAft>
              <a:buNone/>
            </a:pPr>
            <a:r>
              <a:rPr lang="en" sz="1800" b="1" i="0" u="none" strike="noStrike" cap="none">
                <a:solidFill>
                  <a:srgbClr val="002060"/>
                </a:solidFill>
                <a:latin typeface="Inter"/>
                <a:ea typeface="Inter"/>
                <a:cs typeface="Inter"/>
                <a:sym typeface="Inter"/>
              </a:rPr>
              <a:t>Dari </a:t>
            </a:r>
            <a:r>
              <a:rPr lang="en" sz="1800" b="1">
                <a:solidFill>
                  <a:srgbClr val="002060"/>
                </a:solidFill>
                <a:latin typeface="Inter"/>
                <a:ea typeface="Inter"/>
                <a:cs typeface="Inter"/>
                <a:sym typeface="Inter"/>
              </a:rPr>
              <a:t>H</a:t>
            </a:r>
            <a:r>
              <a:rPr lang="en" sz="1800" b="1" i="0" u="none" strike="noStrike" cap="none">
                <a:solidFill>
                  <a:srgbClr val="002060"/>
                </a:solidFill>
                <a:latin typeface="Inter"/>
                <a:ea typeface="Inter"/>
                <a:cs typeface="Inter"/>
                <a:sym typeface="Inter"/>
              </a:rPr>
              <a:t>asil </a:t>
            </a:r>
            <a:r>
              <a:rPr lang="en" sz="1800" b="1">
                <a:solidFill>
                  <a:srgbClr val="002060"/>
                </a:solidFill>
                <a:latin typeface="Inter"/>
                <a:ea typeface="Inter"/>
                <a:cs typeface="Inter"/>
                <a:sym typeface="Inter"/>
              </a:rPr>
              <a:t>K</a:t>
            </a:r>
            <a:r>
              <a:rPr lang="en" sz="1800" b="1" i="0" u="none" strike="noStrike" cap="none">
                <a:solidFill>
                  <a:srgbClr val="002060"/>
                </a:solidFill>
                <a:latin typeface="Inter"/>
                <a:ea typeface="Inter"/>
                <a:cs typeface="Inter"/>
                <a:sym typeface="Inter"/>
              </a:rPr>
              <a:t>ajian </a:t>
            </a:r>
            <a:r>
              <a:rPr lang="en" sz="1800" b="1">
                <a:solidFill>
                  <a:srgbClr val="002060"/>
                </a:solidFill>
                <a:latin typeface="Inter"/>
                <a:ea typeface="Inter"/>
                <a:cs typeface="Inter"/>
                <a:sym typeface="Inter"/>
              </a:rPr>
              <a:t>I</a:t>
            </a:r>
            <a:r>
              <a:rPr lang="en" sz="1800" b="1" i="0" u="none" strike="noStrike" cap="none">
                <a:solidFill>
                  <a:srgbClr val="002060"/>
                </a:solidFill>
                <a:latin typeface="Inter"/>
                <a:ea typeface="Inter"/>
                <a:cs typeface="Inter"/>
                <a:sym typeface="Inter"/>
              </a:rPr>
              <a:t>mplementasi Permendikbudristek 30/2021 di </a:t>
            </a:r>
            <a:r>
              <a:rPr lang="en" sz="1800" b="1">
                <a:solidFill>
                  <a:srgbClr val="002060"/>
                </a:solidFill>
                <a:latin typeface="Inter"/>
                <a:ea typeface="Inter"/>
                <a:cs typeface="Inter"/>
                <a:sym typeface="Inter"/>
              </a:rPr>
              <a:t>P</a:t>
            </a:r>
            <a:r>
              <a:rPr lang="en" sz="1800" b="1" i="0" u="none" strike="noStrike" cap="none">
                <a:solidFill>
                  <a:srgbClr val="002060"/>
                </a:solidFill>
                <a:latin typeface="Inter"/>
                <a:ea typeface="Inter"/>
                <a:cs typeface="Inter"/>
                <a:sym typeface="Inter"/>
              </a:rPr>
              <a:t>erguruan </a:t>
            </a:r>
            <a:r>
              <a:rPr lang="en" sz="1800" b="1">
                <a:solidFill>
                  <a:srgbClr val="002060"/>
                </a:solidFill>
                <a:latin typeface="Inter"/>
                <a:ea typeface="Inter"/>
                <a:cs typeface="Inter"/>
                <a:sym typeface="Inter"/>
              </a:rPr>
              <a:t>T</a:t>
            </a:r>
            <a:r>
              <a:rPr lang="en" sz="1800" b="1" i="0" u="none" strike="noStrike" cap="none">
                <a:solidFill>
                  <a:srgbClr val="002060"/>
                </a:solidFill>
                <a:latin typeface="Inter"/>
                <a:ea typeface="Inter"/>
                <a:cs typeface="Inter"/>
                <a:sym typeface="Inter"/>
              </a:rPr>
              <a:t>inggi, </a:t>
            </a:r>
            <a:r>
              <a:rPr lang="en" sz="1800" b="1">
                <a:solidFill>
                  <a:srgbClr val="002060"/>
                </a:solidFill>
                <a:latin typeface="Inter"/>
                <a:ea typeface="Inter"/>
                <a:cs typeface="Inter"/>
                <a:sym typeface="Inter"/>
              </a:rPr>
              <a:t>D</a:t>
            </a:r>
            <a:r>
              <a:rPr lang="en" sz="1800" b="1" i="0" u="none" strike="noStrike" cap="none">
                <a:solidFill>
                  <a:srgbClr val="002060"/>
                </a:solidFill>
                <a:latin typeface="Inter"/>
                <a:ea typeface="Inter"/>
                <a:cs typeface="Inter"/>
                <a:sym typeface="Inter"/>
              </a:rPr>
              <a:t>itemukan </a:t>
            </a:r>
            <a:r>
              <a:rPr lang="en" sz="1800" b="1">
                <a:solidFill>
                  <a:srgbClr val="002060"/>
                </a:solidFill>
                <a:latin typeface="Inter"/>
                <a:ea typeface="Inter"/>
                <a:cs typeface="Inter"/>
                <a:sym typeface="Inter"/>
              </a:rPr>
              <a:t>B</a:t>
            </a:r>
            <a:r>
              <a:rPr lang="en" sz="1800" b="1" i="0" u="none" strike="noStrike" cap="none">
                <a:solidFill>
                  <a:srgbClr val="002060"/>
                </a:solidFill>
                <a:latin typeface="Inter"/>
                <a:ea typeface="Inter"/>
                <a:cs typeface="Inter"/>
                <a:sym typeface="Inter"/>
              </a:rPr>
              <a:t>ahwa </a:t>
            </a:r>
            <a:r>
              <a:rPr lang="en" sz="1800" b="1">
                <a:solidFill>
                  <a:srgbClr val="002060"/>
                </a:solidFill>
                <a:latin typeface="Inter"/>
                <a:ea typeface="Inter"/>
                <a:cs typeface="Inter"/>
                <a:sym typeface="Inter"/>
              </a:rPr>
              <a:t>A</a:t>
            </a:r>
            <a:r>
              <a:rPr lang="en" sz="1800" b="1" i="0" u="none" strike="noStrike" cap="none">
                <a:solidFill>
                  <a:srgbClr val="002060"/>
                </a:solidFill>
                <a:latin typeface="Inter"/>
                <a:ea typeface="Inter"/>
                <a:cs typeface="Inter"/>
                <a:sym typeface="Inter"/>
              </a:rPr>
              <a:t>da </a:t>
            </a:r>
            <a:r>
              <a:rPr lang="en" sz="1800" b="1">
                <a:solidFill>
                  <a:srgbClr val="002060"/>
                </a:solidFill>
                <a:latin typeface="Inter"/>
                <a:ea typeface="Inter"/>
                <a:cs typeface="Inter"/>
                <a:sym typeface="Inter"/>
              </a:rPr>
              <a:t>J</a:t>
            </a:r>
            <a:r>
              <a:rPr lang="en" sz="1800" b="1" i="0" u="none" strike="noStrike" cap="none">
                <a:solidFill>
                  <a:srgbClr val="002060"/>
                </a:solidFill>
                <a:latin typeface="Inter"/>
                <a:ea typeface="Inter"/>
                <a:cs typeface="Inter"/>
                <a:sym typeface="Inter"/>
              </a:rPr>
              <a:t>enis-</a:t>
            </a:r>
            <a:r>
              <a:rPr lang="en" sz="1800" b="1">
                <a:solidFill>
                  <a:srgbClr val="002060"/>
                </a:solidFill>
                <a:latin typeface="Inter"/>
                <a:ea typeface="Inter"/>
                <a:cs typeface="Inter"/>
                <a:sym typeface="Inter"/>
              </a:rPr>
              <a:t>J</a:t>
            </a:r>
            <a:r>
              <a:rPr lang="en" sz="1800" b="1" i="0" u="none" strike="noStrike" cap="none">
                <a:solidFill>
                  <a:srgbClr val="002060"/>
                </a:solidFill>
                <a:latin typeface="Inter"/>
                <a:ea typeface="Inter"/>
                <a:cs typeface="Inter"/>
                <a:sym typeface="Inter"/>
              </a:rPr>
              <a:t>enis </a:t>
            </a:r>
            <a:r>
              <a:rPr lang="en" sz="1800" b="1">
                <a:solidFill>
                  <a:srgbClr val="002060"/>
                </a:solidFill>
                <a:latin typeface="Inter"/>
                <a:ea typeface="Inter"/>
                <a:cs typeface="Inter"/>
                <a:sym typeface="Inter"/>
              </a:rPr>
              <a:t>K</a:t>
            </a:r>
            <a:r>
              <a:rPr lang="en" sz="1800" b="1" i="0" u="none" strike="noStrike" cap="none">
                <a:solidFill>
                  <a:srgbClr val="002060"/>
                </a:solidFill>
                <a:latin typeface="Inter"/>
                <a:ea typeface="Inter"/>
                <a:cs typeface="Inter"/>
                <a:sym typeface="Inter"/>
              </a:rPr>
              <a:t>ekerasan </a:t>
            </a:r>
            <a:r>
              <a:rPr lang="en" sz="1800" b="1">
                <a:solidFill>
                  <a:srgbClr val="002060"/>
                </a:solidFill>
                <a:latin typeface="Inter"/>
                <a:ea typeface="Inter"/>
                <a:cs typeface="Inter"/>
                <a:sym typeface="Inter"/>
              </a:rPr>
              <a:t>L</a:t>
            </a:r>
            <a:r>
              <a:rPr lang="en" sz="1800" b="1" i="0" u="none" strike="noStrike" cap="none">
                <a:solidFill>
                  <a:srgbClr val="002060"/>
                </a:solidFill>
                <a:latin typeface="Inter"/>
                <a:ea typeface="Inter"/>
                <a:cs typeface="Inter"/>
                <a:sym typeface="Inter"/>
              </a:rPr>
              <a:t>ainnya yang </a:t>
            </a:r>
            <a:r>
              <a:rPr lang="en" sz="1800" b="1">
                <a:solidFill>
                  <a:srgbClr val="002060"/>
                </a:solidFill>
                <a:latin typeface="Inter"/>
                <a:ea typeface="Inter"/>
                <a:cs typeface="Inter"/>
                <a:sym typeface="Inter"/>
              </a:rPr>
              <a:t>J</a:t>
            </a:r>
            <a:r>
              <a:rPr lang="en" sz="1800" b="1" i="0" u="none" strike="noStrike" cap="none">
                <a:solidFill>
                  <a:srgbClr val="002060"/>
                </a:solidFill>
                <a:latin typeface="Inter"/>
                <a:ea typeface="Inter"/>
                <a:cs typeface="Inter"/>
                <a:sym typeface="Inter"/>
              </a:rPr>
              <a:t>uga </a:t>
            </a:r>
            <a:r>
              <a:rPr lang="en" sz="1800" b="1">
                <a:solidFill>
                  <a:srgbClr val="002060"/>
                </a:solidFill>
                <a:latin typeface="Inter"/>
                <a:ea typeface="Inter"/>
                <a:cs typeface="Inter"/>
                <a:sym typeface="Inter"/>
              </a:rPr>
              <a:t>D</a:t>
            </a:r>
            <a:r>
              <a:rPr lang="en" sz="1800" b="1" i="0" u="none" strike="noStrike" cap="none">
                <a:solidFill>
                  <a:srgbClr val="002060"/>
                </a:solidFill>
                <a:latin typeface="Inter"/>
                <a:ea typeface="Inter"/>
                <a:cs typeface="Inter"/>
                <a:sym typeface="Inter"/>
              </a:rPr>
              <a:t>ilaporkan</a:t>
            </a:r>
            <a:endParaRPr sz="1800" b="1" i="0" u="none" strike="noStrike" cap="none">
              <a:solidFill>
                <a:srgbClr val="002060"/>
              </a:solidFill>
              <a:latin typeface="Inter"/>
              <a:ea typeface="Inter"/>
              <a:cs typeface="Inter"/>
              <a:sym typeface="Int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2f915a23e67_1_0"/>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9</a:t>
            </a:fld>
            <a:endParaRPr/>
          </a:p>
        </p:txBody>
      </p:sp>
      <p:sp>
        <p:nvSpPr>
          <p:cNvPr id="269" name="Google Shape;269;g2f915a23e67_1_0"/>
          <p:cNvSpPr txBox="1"/>
          <p:nvPr/>
        </p:nvSpPr>
        <p:spPr>
          <a:xfrm>
            <a:off x="0" y="54300"/>
            <a:ext cx="91440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800" b="1">
                <a:solidFill>
                  <a:srgbClr val="002060"/>
                </a:solidFill>
                <a:latin typeface="Inter"/>
                <a:ea typeface="Inter"/>
                <a:cs typeface="Inter"/>
                <a:sym typeface="Inter"/>
              </a:rPr>
              <a:t>Untuk Mencakup Pencegahan dan Penanganan Berbagai Kekerasan, Maka diluncurkan </a:t>
            </a:r>
            <a:r>
              <a:rPr lang="en" sz="1800" b="1" i="0" u="none" strike="noStrike" cap="none">
                <a:solidFill>
                  <a:srgbClr val="002060"/>
                </a:solidFill>
                <a:latin typeface="Inter"/>
                <a:ea typeface="Inter"/>
                <a:cs typeface="Inter"/>
                <a:sym typeface="Inter"/>
              </a:rPr>
              <a:t>Permendikbudristek 55/2024 dengan pokok-pokok </a:t>
            </a:r>
            <a:r>
              <a:rPr lang="en" sz="1800" b="1">
                <a:solidFill>
                  <a:srgbClr val="002060"/>
                </a:solidFill>
                <a:latin typeface="Inter"/>
                <a:ea typeface="Inter"/>
                <a:cs typeface="Inter"/>
                <a:sym typeface="Inter"/>
              </a:rPr>
              <a:t>materi</a:t>
            </a:r>
            <a:r>
              <a:rPr lang="en" sz="1800" b="1" i="0" u="none" strike="noStrike" cap="none">
                <a:solidFill>
                  <a:srgbClr val="002060"/>
                </a:solidFill>
                <a:latin typeface="Inter"/>
                <a:ea typeface="Inter"/>
                <a:cs typeface="Inter"/>
                <a:sym typeface="Inter"/>
              </a:rPr>
              <a:t> berikut:</a:t>
            </a:r>
            <a:endParaRPr sz="1800" b="1" i="0" u="none" strike="noStrike" cap="none">
              <a:solidFill>
                <a:srgbClr val="002060"/>
              </a:solidFill>
              <a:latin typeface="Inter"/>
              <a:ea typeface="Inter"/>
              <a:cs typeface="Inter"/>
              <a:sym typeface="Inter"/>
            </a:endParaRPr>
          </a:p>
        </p:txBody>
      </p:sp>
      <p:pic>
        <p:nvPicPr>
          <p:cNvPr id="270" name="Google Shape;270;g2f915a23e67_1_0" descr="#PelajarPancasila&#10;#CerdasBerkarakter&#10;------------------------------------------------------&#10;Laman: cerdasberkarakter.kemdikbud.go.id&#10;Instagram: instagram.com/cerdasberkarakter.kemdikbudri/&#10;Facebook: facebook.com/cerdasberkarakter.kemdikbudri/&#10;Youtube: youtube.com/cerdasberkarakterkemdikbudri&#10;Tiktok: tiktok.com/@cerdasberkarakter" title="Poin Perubahan Utama dalam Permendibudristek PPKPT">
            <a:hlinkClick r:id="rId3"/>
          </p:cNvPr>
          <p:cNvPicPr preferRelativeResize="0"/>
          <p:nvPr/>
        </p:nvPicPr>
        <p:blipFill rotWithShape="1">
          <a:blip r:embed="rId4">
            <a:alphaModFix/>
          </a:blip>
          <a:srcRect/>
          <a:stretch/>
        </p:blipFill>
        <p:spPr>
          <a:xfrm>
            <a:off x="1076892" y="797735"/>
            <a:ext cx="7139700" cy="3281300"/>
          </a:xfrm>
          <a:prstGeom prst="rect">
            <a:avLst/>
          </a:prstGeom>
          <a:noFill/>
          <a:ln>
            <a:noFill/>
          </a:ln>
        </p:spPr>
      </p:pic>
      <p:sp>
        <p:nvSpPr>
          <p:cNvPr id="271" name="Google Shape;271;g2f915a23e67_1_0"/>
          <p:cNvSpPr/>
          <p:nvPr/>
        </p:nvSpPr>
        <p:spPr>
          <a:xfrm>
            <a:off x="1076900" y="4153375"/>
            <a:ext cx="7139700" cy="517200"/>
          </a:xfrm>
          <a:prstGeom prst="rect">
            <a:avLst/>
          </a:prstGeom>
          <a:solidFill>
            <a:srgbClr val="00206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 sz="1300" b="1" i="0" u="sng" strike="noStrike" cap="none">
                <a:solidFill>
                  <a:schemeClr val="lt1"/>
                </a:solidFill>
                <a:latin typeface="Inter"/>
                <a:ea typeface="Inter"/>
                <a:cs typeface="Inter"/>
                <a:sym typeface="Inter"/>
                <a:hlinkClick r:id="rId5">
                  <a:extLst>
                    <a:ext uri="{A12FA001-AC4F-418D-AE19-62706E023703}">
                      <ahyp:hlinkClr xmlns:ahyp="http://schemas.microsoft.com/office/drawing/2018/hyperlinkcolor" xmlns="" val="tx"/>
                    </a:ext>
                  </a:extLst>
                </a:hlinkClick>
              </a:rPr>
              <a:t>Materi </a:t>
            </a:r>
            <a:r>
              <a:rPr lang="en" sz="1300" b="1" u="sng">
                <a:solidFill>
                  <a:schemeClr val="lt1"/>
                </a:solidFill>
                <a:latin typeface="Inter"/>
                <a:ea typeface="Inter"/>
                <a:cs typeface="Inter"/>
                <a:sym typeface="Inter"/>
                <a:hlinkClick r:id="rId5">
                  <a:extLst>
                    <a:ext uri="{A12FA001-AC4F-418D-AE19-62706E023703}">
                      <ahyp:hlinkClr xmlns:ahyp="http://schemas.microsoft.com/office/drawing/2018/hyperlinkcolor" xmlns="" val="tx"/>
                    </a:ext>
                  </a:extLst>
                </a:hlinkClick>
              </a:rPr>
              <a:t>Permendikbudristek 55/2024: Pencegahan dan Penanganan Kekerasan di Lingkungan Perguruan Tinggi (PPKPT)</a:t>
            </a:r>
            <a:endParaRPr sz="1300" b="1" i="0" u="none" strike="noStrike" cap="none">
              <a:solidFill>
                <a:schemeClr val="lt1"/>
              </a:solidFill>
              <a:latin typeface="Inter"/>
              <a:ea typeface="Inter"/>
              <a:cs typeface="Inter"/>
              <a:sym typeface="Int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10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TotalTime>
  <Words>5186</Words>
  <Application>Microsoft Office PowerPoint</Application>
  <PresentationFormat>On-screen Show (16:9)</PresentationFormat>
  <Paragraphs>759</Paragraphs>
  <Slides>60</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Calibri</vt:lpstr>
      <vt:lpstr>Inter SemiBold</vt:lpstr>
      <vt:lpstr>Inter Medium</vt:lpstr>
      <vt:lpstr>Arial</vt:lpstr>
      <vt:lpstr>Inter Light</vt:lpstr>
      <vt:lpstr>Inter</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Puput Mutiara Ahmad</dc:creator>
  <cp:lastModifiedBy>Taufan</cp:lastModifiedBy>
  <cp:revision>5</cp:revision>
  <dcterms:modified xsi:type="dcterms:W3CDTF">2025-09-01T04:34:02Z</dcterms:modified>
</cp:coreProperties>
</file>